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73" r:id="rId3"/>
    <p:sldId id="369" r:id="rId4"/>
    <p:sldId id="351" r:id="rId5"/>
    <p:sldId id="370" r:id="rId6"/>
    <p:sldId id="352" r:id="rId7"/>
    <p:sldId id="353" r:id="rId8"/>
    <p:sldId id="366" r:id="rId9"/>
    <p:sldId id="367" r:id="rId10"/>
    <p:sldId id="368" r:id="rId11"/>
    <p:sldId id="300" r:id="rId12"/>
    <p:sldId id="310" r:id="rId13"/>
    <p:sldId id="312" r:id="rId14"/>
    <p:sldId id="313" r:id="rId15"/>
    <p:sldId id="314" r:id="rId16"/>
    <p:sldId id="315" r:id="rId17"/>
    <p:sldId id="317" r:id="rId18"/>
    <p:sldId id="318" r:id="rId19"/>
    <p:sldId id="258" r:id="rId20"/>
    <p:sldId id="316" r:id="rId21"/>
    <p:sldId id="269" r:id="rId22"/>
    <p:sldId id="371" r:id="rId23"/>
    <p:sldId id="322" r:id="rId24"/>
    <p:sldId id="321" r:id="rId25"/>
    <p:sldId id="320" r:id="rId26"/>
    <p:sldId id="323" r:id="rId27"/>
    <p:sldId id="324" r:id="rId28"/>
    <p:sldId id="325" r:id="rId29"/>
    <p:sldId id="326" r:id="rId30"/>
    <p:sldId id="327" r:id="rId31"/>
    <p:sldId id="332" r:id="rId32"/>
    <p:sldId id="328" r:id="rId33"/>
    <p:sldId id="329" r:id="rId34"/>
    <p:sldId id="330" r:id="rId35"/>
    <p:sldId id="331" r:id="rId36"/>
    <p:sldId id="272" r:id="rId37"/>
    <p:sldId id="282" r:id="rId38"/>
    <p:sldId id="283" r:id="rId39"/>
    <p:sldId id="284" r:id="rId40"/>
    <p:sldId id="287" r:id="rId41"/>
    <p:sldId id="338" r:id="rId42"/>
    <p:sldId id="340" r:id="rId43"/>
    <p:sldId id="342" r:id="rId44"/>
    <p:sldId id="343" r:id="rId45"/>
    <p:sldId id="346" r:id="rId46"/>
    <p:sldId id="347" r:id="rId47"/>
    <p:sldId id="372" r:id="rId4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Rg st="1" end="48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63" autoAdjust="0"/>
    <p:restoredTop sz="94660"/>
  </p:normalViewPr>
  <p:slideViewPr>
    <p:cSldViewPr snapToGrid="0">
      <p:cViewPr varScale="1">
        <p:scale>
          <a:sx n="66" d="100"/>
          <a:sy n="66" d="100"/>
        </p:scale>
        <p:origin x="72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28E24-0DA5-42C3-BED4-A3D285AE2965}" type="datetimeFigureOut">
              <a:rPr lang="ru-RU" smtClean="0"/>
              <a:pPr/>
              <a:t>ср 27.08.25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7939A-6100-48ED-ADFB-9344ADDD06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6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28E24-0DA5-42C3-BED4-A3D285AE2965}" type="datetimeFigureOut">
              <a:rPr lang="ru-RU" smtClean="0"/>
              <a:pPr/>
              <a:t>ср 27.08.25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7939A-6100-48ED-ADFB-9344ADDD06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6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28E24-0DA5-42C3-BED4-A3D285AE2965}" type="datetimeFigureOut">
              <a:rPr lang="ru-RU" smtClean="0"/>
              <a:pPr/>
              <a:t>ср 27.08.25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7939A-6100-48ED-ADFB-9344ADDD06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6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28E24-0DA5-42C3-BED4-A3D285AE2965}" type="datetimeFigureOut">
              <a:rPr lang="ru-RU" smtClean="0"/>
              <a:pPr/>
              <a:t>ср 27.08.25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7939A-6100-48ED-ADFB-9344ADDD06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6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28E24-0DA5-42C3-BED4-A3D285AE2965}" type="datetimeFigureOut">
              <a:rPr lang="ru-RU" smtClean="0"/>
              <a:pPr/>
              <a:t>ср 27.08.25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7939A-6100-48ED-ADFB-9344ADDD06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6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28E24-0DA5-42C3-BED4-A3D285AE2965}" type="datetimeFigureOut">
              <a:rPr lang="ru-RU" smtClean="0"/>
              <a:pPr/>
              <a:t>ср 27.08.25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7939A-6100-48ED-ADFB-9344ADDD06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6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28E24-0DA5-42C3-BED4-A3D285AE2965}" type="datetimeFigureOut">
              <a:rPr lang="ru-RU" smtClean="0"/>
              <a:pPr/>
              <a:t>ср 27.08.25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7939A-6100-48ED-ADFB-9344ADDD06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6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28E24-0DA5-42C3-BED4-A3D285AE2965}" type="datetimeFigureOut">
              <a:rPr lang="ru-RU" smtClean="0"/>
              <a:pPr/>
              <a:t>ср 27.08.25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7939A-6100-48ED-ADFB-9344ADDD06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6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28E24-0DA5-42C3-BED4-A3D285AE2965}" type="datetimeFigureOut">
              <a:rPr lang="ru-RU" smtClean="0"/>
              <a:pPr/>
              <a:t>ср 27.08.25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C197939A-6100-48ED-ADFB-9344ADDD06A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6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28E24-0DA5-42C3-BED4-A3D285AE2965}" type="datetimeFigureOut">
              <a:rPr lang="ru-RU" smtClean="0"/>
              <a:pPr/>
              <a:t>ср 27.08.25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7939A-6100-48ED-ADFB-9344ADDD06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6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28E24-0DA5-42C3-BED4-A3D285AE2965}" type="datetimeFigureOut">
              <a:rPr lang="ru-RU" smtClean="0"/>
              <a:pPr/>
              <a:t>ср 27.08.25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7939A-6100-48ED-ADFB-9344ADDD06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6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80000"/>
                <a:satMod val="40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9F28E24-0DA5-42C3-BED4-A3D285AE2965}" type="datetimeFigureOut">
              <a:rPr lang="ru-RU" smtClean="0"/>
              <a:pPr/>
              <a:t>ср 27.08.25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197939A-6100-48ED-ADFB-9344ADDD06A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Click="0" advTm="600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7.gif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744201224_g3gvgbybpoyoto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3087" y="890826"/>
            <a:ext cx="7988061" cy="5760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540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10000"/>
    </mc:Choice>
    <mc:Fallback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s0.slide-share.ru/s_slide/645a1c0dc947055b06993f532f5f70c1/79aaf11c-a8b9-4805-9f9c-4612d6aba436.jpeg"/>
          <p:cNvPicPr/>
          <p:nvPr/>
        </p:nvPicPr>
        <p:blipFill rotWithShape="1">
          <a:blip r:embed="rId2" cstate="print"/>
          <a:srcRect l="40716" r="28679"/>
          <a:stretch/>
        </p:blipFill>
        <p:spPr bwMode="auto">
          <a:xfrm>
            <a:off x="8505371" y="1264816"/>
            <a:ext cx="2510971" cy="4119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s0.slide-share.ru/s_slide/b2d05ed3fb93bd0c4fa95d9f3e738762/a7a7943a-4a1b-4ef9-9770-6df1bf670e42.jpeg"/>
          <p:cNvPicPr/>
          <p:nvPr/>
        </p:nvPicPr>
        <p:blipFill rotWithShape="1">
          <a:blip r:embed="rId3" cstate="print"/>
          <a:srcRect l="3839" t="31092" r="21295"/>
          <a:stretch/>
        </p:blipFill>
        <p:spPr bwMode="auto">
          <a:xfrm>
            <a:off x="1011846" y="1156421"/>
            <a:ext cx="5314940" cy="3484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72076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6" descr="http://www.kroshkaru.ru/images/cms/thumbs/a5b0aeaa3fa7d6e58d75710c18673bd7ec6d5f6d/chudo_hudozhniki_9_1400_1000_5_10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64492" y="4406007"/>
            <a:ext cx="3647248" cy="2605177"/>
          </a:xfrm>
          <a:prstGeom prst="ellipse">
            <a:avLst/>
          </a:prstGeom>
          <a:ln w="127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20" descr="http://04.img.avito.st/1280x960/1366186504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55733">
            <a:off x="4130193" y="2067629"/>
            <a:ext cx="4024051" cy="2515032"/>
          </a:xfrm>
          <a:prstGeom prst="rect">
            <a:avLst/>
          </a:prstGeom>
          <a:noFill/>
        </p:spPr>
      </p:pic>
      <p:pic>
        <p:nvPicPr>
          <p:cNvPr id="6" name="Picture 16" descr="http://gditty.com/images/55fde405df72f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29"/>
          <a:stretch>
            <a:fillRect/>
          </a:stretch>
        </p:blipFill>
        <p:spPr bwMode="auto">
          <a:xfrm rot="212295">
            <a:off x="7536123" y="4322920"/>
            <a:ext cx="3208421" cy="24384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676400" y="457200"/>
            <a:ext cx="92877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Почему же так важно формировать у детей представление о профессиях?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250" advClick="0" advTm="40000"/>
    </mc:Choice>
    <mc:Fallback>
      <p:transition spd="slow" advClick="0" advTm="40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327" y="302888"/>
            <a:ext cx="10972800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Ранняя профориентация это: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6582" y="2210059"/>
            <a:ext cx="2272145" cy="175432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Формирования у детей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мире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профессий.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731327" y="2210059"/>
            <a:ext cx="2590800" cy="14773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положительного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труду взрослых</a:t>
            </a:r>
          </a:p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9047018" y="2235473"/>
            <a:ext cx="2184444" cy="12003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lvl="0"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Воспитания</a:t>
            </a:r>
          </a:p>
          <a:p>
            <a:pPr lvl="0"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уважения</a:t>
            </a:r>
          </a:p>
          <a:p>
            <a:pPr lvl="0"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результатам труда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618509" y="4400556"/>
            <a:ext cx="2687782" cy="175432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Формирования первый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примериваемых на себя»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ролей.</a:t>
            </a:r>
          </a:p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426036" y="4543721"/>
            <a:ext cx="2026079" cy="12003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базовый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компетенций</a:t>
            </a:r>
          </a:p>
          <a:p>
            <a:endParaRPr lang="ru-RU" dirty="0"/>
          </a:p>
        </p:txBody>
      </p:sp>
      <p:pic>
        <p:nvPicPr>
          <p:cNvPr id="9" name="Picture 9"/>
          <p:cNvPicPr>
            <a:picLocks noChangeAspect="1" noChangeArrowheads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76004" y="4543721"/>
            <a:ext cx="2135746" cy="1546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26000"/>
    </mc:Choice>
    <mc:Fallback>
      <p:transition spd="slow" advClick="0" advTm="26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kostumka.com/files/categories/8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6437" y="3955603"/>
            <a:ext cx="7223822" cy="24867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676400" y="457200"/>
            <a:ext cx="928777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Цель: расширить кругозор ребенка, познакомить его с многообразием профессий и помочь осознать, что труд – это важная и интересная часть жизни любого человека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10000"/>
    </mc:Choice>
    <mc:Fallback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292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2225" y="884208"/>
            <a:ext cx="3329797" cy="2497348"/>
          </a:xfrm>
          <a:prstGeom prst="rect">
            <a:avLst/>
          </a:prstGeom>
          <a:noFill/>
        </p:spPr>
      </p:pic>
      <p:pic>
        <p:nvPicPr>
          <p:cNvPr id="23" name="Picture 4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28535" y="2234242"/>
            <a:ext cx="3381558" cy="1502915"/>
          </a:xfrm>
          <a:prstGeom prst="rect">
            <a:avLst/>
          </a:prstGeom>
          <a:noFill/>
        </p:spPr>
      </p:pic>
      <p:pic>
        <p:nvPicPr>
          <p:cNvPr id="24" name="Picture 6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95541" y="983673"/>
            <a:ext cx="4090673" cy="2301004"/>
          </a:xfrm>
          <a:prstGeom prst="rect">
            <a:avLst/>
          </a:prstGeom>
          <a:noFill/>
        </p:spPr>
      </p:pic>
      <p:pic>
        <p:nvPicPr>
          <p:cNvPr id="25" name="Picture 8" descr="Picture backgrou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2022" y="4144993"/>
            <a:ext cx="4546122" cy="227306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9000" advClick="0" advTm="59000"/>
    </mc:Choice>
    <mc:Fallback>
      <p:transition spd="slow" advClick="0" advTm="59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0974" y="1006013"/>
            <a:ext cx="10972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Иерархия системы: от реального опыта к игровому обобщению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0974" y="5039133"/>
            <a:ext cx="10972800" cy="218392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7273637" y="2631926"/>
            <a:ext cx="4245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УГЛУБЛЕННЫЙ УРОВЕНЬ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31553" y="4482089"/>
            <a:ext cx="66311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ТВОРЧЕСКИЙ УРОВЕНЬ, СИНТЕЗ ОПЫТА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0974" y="3577380"/>
            <a:ext cx="5031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Режимные моменты и наблюдения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0621" y="3520380"/>
            <a:ext cx="5935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Экскурсии и встречи с профессионалами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81722" y="5551588"/>
            <a:ext cx="34478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Сюжетно-ролевая игра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267829" y="2631926"/>
            <a:ext cx="33274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БАЗОВЫЙ УРОВЕНЬ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2479964" y="3093591"/>
            <a:ext cx="451589" cy="4837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6021345" y="5067799"/>
            <a:ext cx="451589" cy="4837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9170474" y="3183106"/>
            <a:ext cx="451589" cy="4837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0" advClick="0" advTm="19000"/>
    </mc:Choice>
    <mc:Fallback>
      <p:transition spd="slow" advClick="0" advTm="19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3761" y="420915"/>
            <a:ext cx="4578103" cy="5892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 descr="C:\Users\Admin\Desktop\фото на конференцию\IMG-20250827-WA00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12759" y="420915"/>
            <a:ext cx="4560120" cy="589256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8000" advClick="0" advTm="18000"/>
    </mc:Choice>
    <mc:Fallback>
      <p:transition spd="slow" advClick="0" advTm="18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фото на конференцию\IMG-20250827-WA0029 (1).jpg"/>
          <p:cNvPicPr>
            <a:picLocks noChangeAspect="1" noChangeArrowheads="1"/>
          </p:cNvPicPr>
          <p:nvPr/>
        </p:nvPicPr>
        <p:blipFill>
          <a:blip r:embed="rId2" cstate="print"/>
          <a:srcRect b="30165"/>
          <a:stretch>
            <a:fillRect/>
          </a:stretch>
        </p:blipFill>
        <p:spPr bwMode="auto">
          <a:xfrm>
            <a:off x="751954" y="464458"/>
            <a:ext cx="4387061" cy="5667230"/>
          </a:xfrm>
          <a:prstGeom prst="rect">
            <a:avLst/>
          </a:prstGeom>
          <a:noFill/>
        </p:spPr>
      </p:pic>
      <p:pic>
        <p:nvPicPr>
          <p:cNvPr id="9" name="Содержимое 8" descr="IMG-20250827-WA002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b="25421"/>
          <a:stretch>
            <a:fillRect/>
          </a:stretch>
        </p:blipFill>
        <p:spPr>
          <a:xfrm>
            <a:off x="5784300" y="464458"/>
            <a:ext cx="4344105" cy="5759599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250" advClick="0" advTm="19000"/>
    </mc:Choice>
    <mc:Fallback>
      <p:transition spd="slow" advClick="0" advTm="19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C:\Users\Admin\Desktop\фото на конференцию\IMG-20250827-WA00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3714" y="925285"/>
            <a:ext cx="9579429" cy="538842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000" advClick="0" advTm="17000"/>
    </mc:Choice>
    <mc:Fallback>
      <p:transition spd="slow" advClick="0" advTm="17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id="{6084F8DF-44E6-4F0F-80BC-EB2162BE94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71354" y="5808167"/>
            <a:ext cx="62772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УГЛУБЛЕННЫЙ УРОВЕНЬ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13242" y="6396335"/>
            <a:ext cx="59353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Экскурсии и встречи с профессионалами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25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Admin\Desktop\фото на конференцию\IMG_20220303_0940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Admin\Desktop\фото на конференцию\IMG_20220303_0956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12192000" cy="689681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7" name="Picture 3" descr="C:\Users\Admin\Desktop\фото на конференцию\IMG_20220303_09525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8388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Admin\Desktop\фото на конференцию\IMG_20220303_09285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12192000" cy="683212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Admin\Desktop\фото на конференцию\IMG_20220303_0916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1"/>
            <a:ext cx="12192001" cy="683859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F5D40D-B70B-4D91-8E5A-26D360277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2BE63FB-2854-4BC1-918D-34A4D0B398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454205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B73FD5-AD64-49B5-A09D-C5E42B8A9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CC42582-E71B-467F-8295-8AA4E29425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872282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04531D-6B94-4B34-ADE0-74C7F6BF3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523F240-29BB-4FA9-9BD6-46F812013D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132288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9CC0F7-E06E-49FE-9696-E819C224A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819BB7C-701F-4B69-96B7-538650628C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86499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14C3C8-FE71-4802-B6F6-59D2DC917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4229EBD-15DE-4DEF-A380-6B0F175655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828091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00975" y="400733"/>
            <a:ext cx="10972800" cy="1143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Сюжетно-ролевые игры </a:t>
            </a:r>
            <a:r>
              <a:rPr lang="ru-RU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 smtClean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 txBox="1">
            <a:spLocks noGrp="1"/>
          </p:cNvSpPr>
          <p:nvPr>
            <p:ph idx="1"/>
          </p:nvPr>
        </p:nvSpPr>
        <p:spPr>
          <a:xfrm>
            <a:off x="1739663" y="1406753"/>
            <a:ext cx="8591903" cy="1452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Игра -  форма моделирования ребенком прежде всего,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социальных отношений и свободная импровизация,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 подчиненная жестким правилам. 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10" descr="http://i1.evrotrader.ru/1/1696/16958659/afacdb/knizhka-kartonka-stihi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975" y="2823713"/>
            <a:ext cx="2971800" cy="3810000"/>
          </a:xfrm>
          <a:prstGeom prst="rect">
            <a:avLst/>
          </a:prstGeom>
          <a:noFill/>
        </p:spPr>
      </p:pic>
      <p:pic>
        <p:nvPicPr>
          <p:cNvPr id="7" name="Picture 6" descr="http://hovrashok.com.ua/images/Jan/09/5a28ce42f76738c74778d7364b497ad2/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9702" y="2984740"/>
            <a:ext cx="2667000" cy="35374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2" descr="http://sotniknig.com.ua/image/cache/data/Ranok/bavimocya-v-profeciyi-budivel-niki-152-500x500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53400" y="2940169"/>
            <a:ext cx="3733800" cy="37338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2758835" y="305098"/>
            <a:ext cx="66570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ТВОРЧЕСКИЙ УРОВЕНЬ, СИНТЕЗ ОПЫТА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Admin\Desktop\фото на конференцию\IMG_20231129_11072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12192001" cy="6870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83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0" advClick="0" advTm="14000"/>
    </mc:Choice>
    <mc:Fallback>
      <p:transition spd="slow" advClick="0" advTm="1400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12192001" cy="6870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0" advClick="0" advTm="14000"/>
    </mc:Choice>
    <mc:Fallback>
      <p:transition spd="slow" advClick="0" advTm="1400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1"/>
            <a:ext cx="12192001" cy="6903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0" advClick="0" advTm="14000"/>
    </mc:Choice>
    <mc:Fallback>
      <p:transition spd="slow" advClick="0" advTm="14000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83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12192000" cy="6916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64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83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12192000" cy="6851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64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фото на конференцию\31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6003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085056" y="1920875"/>
            <a:ext cx="4433888" cy="443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6673056" y="1920875"/>
            <a:ext cx="4433888" cy="443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085056" y="1920875"/>
            <a:ext cx="4433888" cy="443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6673056" y="1920875"/>
            <a:ext cx="4433888" cy="443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085056" y="1920875"/>
            <a:ext cx="4433888" cy="443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6673056" y="1920875"/>
            <a:ext cx="4433888" cy="443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085056" y="1920875"/>
            <a:ext cx="4433888" cy="443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6673056" y="1920875"/>
            <a:ext cx="4433888" cy="443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085056" y="1920875"/>
            <a:ext cx="4433888" cy="443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6673056" y="1920875"/>
            <a:ext cx="4433888" cy="443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12321" y="1888219"/>
            <a:ext cx="5181600" cy="4322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6673056" y="1920875"/>
            <a:ext cx="4433888" cy="443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dou24.ru/307/images/stories/psiholog/04_15_professii/24prof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5250" y="2569234"/>
            <a:ext cx="2268371" cy="3503762"/>
          </a:xfrm>
          <a:prstGeom prst="rect">
            <a:avLst/>
          </a:prstGeom>
          <a:noFill/>
        </p:spPr>
      </p:pic>
      <p:pic>
        <p:nvPicPr>
          <p:cNvPr id="6" name="Picture 12" descr="http://cs622319.vk.me/v622319312/56198/2BWt1oHBuV8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45921" y="3424687"/>
            <a:ext cx="2376190" cy="3289539"/>
          </a:xfrm>
          <a:prstGeom prst="rect">
            <a:avLst/>
          </a:prstGeom>
          <a:noFill/>
        </p:spPr>
      </p:pic>
      <p:pic>
        <p:nvPicPr>
          <p:cNvPr id="7" name="Picture 8" descr="http://www.igromagazin.ru/img/offers_imgs/31547-4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18517" y="3441940"/>
            <a:ext cx="2391242" cy="3416060"/>
          </a:xfrm>
          <a:prstGeom prst="rect">
            <a:avLst/>
          </a:prstGeom>
          <a:noFill/>
        </p:spPr>
      </p:pic>
      <p:pic>
        <p:nvPicPr>
          <p:cNvPr id="8" name="Picture 6" descr="http://cs411120.vk.me/v411120061/531f/1k15TLy-03E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71780" y="2872596"/>
            <a:ext cx="2953741" cy="3273064"/>
          </a:xfrm>
          <a:prstGeom prst="rect">
            <a:avLst/>
          </a:prstGeom>
          <a:noFill/>
        </p:spPr>
      </p:pic>
      <p:pic>
        <p:nvPicPr>
          <p:cNvPr id="9" name="Picture 6" descr="C:\Documents and Settings\Admin\Рабочий стол\2222.gif"/>
          <p:cNvPicPr>
            <a:picLocks noChangeAspect="1" noChangeArrowheads="1" noCrop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" y="609600"/>
            <a:ext cx="609599" cy="1050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2186796" y="790754"/>
            <a:ext cx="7620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Наша задача – не определить судьбу малыша, а зажечь искру к миру профессий, воспитать в нем качества, которые помогут ему стать в будущем хорошим специалистом.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250" advClick="0" advTm="14000"/>
    </mc:Choice>
    <mc:Fallback>
      <p:transition spd="slow" advClick="0" advTm="14000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1951</TotalTime>
  <Words>170</Words>
  <Application>Microsoft Office PowerPoint</Application>
  <PresentationFormat>Широкоэкранный</PresentationFormat>
  <Paragraphs>32</Paragraphs>
  <Slides>47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52" baseType="lpstr"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Ранняя профориентация это:</vt:lpstr>
      <vt:lpstr>Презентация PowerPoint</vt:lpstr>
      <vt:lpstr>Презентация PowerPoint</vt:lpstr>
      <vt:lpstr>Иерархия системы: от реального опыта к игровому обобщению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Сюжетно-ролевые игры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Юрий Черных</dc:creator>
  <cp:lastModifiedBy>Татьяна</cp:lastModifiedBy>
  <cp:revision>155</cp:revision>
  <dcterms:created xsi:type="dcterms:W3CDTF">2025-08-21T12:27:43Z</dcterms:created>
  <dcterms:modified xsi:type="dcterms:W3CDTF">2025-08-27T15:26:02Z</dcterms:modified>
</cp:coreProperties>
</file>