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99" r:id="rId15"/>
    <p:sldId id="269" r:id="rId16"/>
    <p:sldId id="270" r:id="rId17"/>
    <p:sldId id="271" r:id="rId18"/>
    <p:sldId id="272" r:id="rId19"/>
    <p:sldId id="273" r:id="rId20"/>
    <p:sldId id="274" r:id="rId21"/>
    <p:sldId id="277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9" r:id="rId30"/>
    <p:sldId id="290" r:id="rId31"/>
    <p:sldId id="291" r:id="rId32"/>
    <p:sldId id="292" r:id="rId33"/>
    <p:sldId id="293" r:id="rId34"/>
    <p:sldId id="300" r:id="rId35"/>
    <p:sldId id="296" r:id="rId36"/>
    <p:sldId id="297" r:id="rId37"/>
  </p:sldIdLst>
  <p:sldSz cx="18288000" cy="10287000"/>
  <p:notesSz cx="6858000" cy="9144000"/>
  <p:embeddedFontLst>
    <p:embeddedFont>
      <p:font typeface="Montserrat Bold" panose="020B0604020202020204" charset="-52"/>
      <p:regular r:id="rId38"/>
    </p:embeddedFont>
    <p:embeddedFont>
      <p:font typeface="Book Antiqua" panose="02040602050305030304" pitchFamily="18" charset="0"/>
      <p:regular r:id="rId39"/>
      <p:bold r:id="rId40"/>
      <p:italic r:id="rId41"/>
      <p:boldItalic r:id="rId42"/>
    </p:embeddedFont>
    <p:embeddedFont>
      <p:font typeface="Wingdings 3" panose="05040102010807070707" pitchFamily="18" charset="2"/>
      <p:regular r:id="rId43"/>
    </p:embeddedFont>
    <p:embeddedFont>
      <p:font typeface="Arial Black" panose="020B0A04020102020204" pitchFamily="34" charset="0"/>
      <p:bold r:id="rId44"/>
    </p:embeddedFont>
    <p:embeddedFont>
      <p:font typeface="Montserrat" panose="020B0604020202020204" charset="-52"/>
      <p:regular r:id="rId45"/>
      <p:bold r:id="rId46"/>
      <p:italic r:id="rId47"/>
      <p:boldItalic r:id="rId48"/>
    </p:embeddedFont>
    <p:embeddedFont>
      <p:font typeface="Century Gothic" panose="020B0502020202020204" pitchFamily="34" charset="0"/>
      <p:regular r:id="rId49"/>
      <p:bold r:id="rId50"/>
      <p:italic r:id="rId51"/>
      <p:boldItalic r:id="rId52"/>
    </p:embeddedFont>
    <p:embeddedFont>
      <p:font typeface="Calibri" panose="020F0502020204030204" pitchFamily="34" charset="0"/>
      <p:regular r:id="rId53"/>
      <p:bold r:id="rId54"/>
      <p:italic r:id="rId55"/>
      <p:boldItalic r:id="rId5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22" autoAdjust="0"/>
  </p:normalViewPr>
  <p:slideViewPr>
    <p:cSldViewPr>
      <p:cViewPr varScale="1">
        <p:scale>
          <a:sx n="64" d="100"/>
          <a:sy n="64" d="100"/>
        </p:scale>
        <p:origin x="206" y="9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2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5.fntdata"/><Relationship Id="rId47" Type="http://schemas.openxmlformats.org/officeDocument/2006/relationships/font" Target="fonts/font10.fntdata"/><Relationship Id="rId50" Type="http://schemas.openxmlformats.org/officeDocument/2006/relationships/font" Target="fonts/font13.fntdata"/><Relationship Id="rId55" Type="http://schemas.openxmlformats.org/officeDocument/2006/relationships/font" Target="fonts/font18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3.fntdata"/><Relationship Id="rId45" Type="http://schemas.openxmlformats.org/officeDocument/2006/relationships/font" Target="fonts/font8.fntdata"/><Relationship Id="rId53" Type="http://schemas.openxmlformats.org/officeDocument/2006/relationships/font" Target="fonts/font16.fntdata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6.fntdata"/><Relationship Id="rId48" Type="http://schemas.openxmlformats.org/officeDocument/2006/relationships/font" Target="fonts/font11.fntdata"/><Relationship Id="rId56" Type="http://schemas.openxmlformats.org/officeDocument/2006/relationships/font" Target="fonts/font19.fntdata"/><Relationship Id="rId8" Type="http://schemas.openxmlformats.org/officeDocument/2006/relationships/slide" Target="slides/slide7.xml"/><Relationship Id="rId51" Type="http://schemas.openxmlformats.org/officeDocument/2006/relationships/font" Target="fonts/font14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1.fntdata"/><Relationship Id="rId46" Type="http://schemas.openxmlformats.org/officeDocument/2006/relationships/font" Target="fonts/font9.fntdata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font" Target="fonts/font4.fntdata"/><Relationship Id="rId54" Type="http://schemas.openxmlformats.org/officeDocument/2006/relationships/font" Target="fonts/font1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2.fntdata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7.fntdata"/><Relationship Id="rId52" Type="http://schemas.openxmlformats.org/officeDocument/2006/relationships/font" Target="fonts/font15.fntdata"/><Relationship Id="rId6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6318" y="1028699"/>
            <a:ext cx="12001500" cy="4457702"/>
          </a:xfrm>
        </p:spPr>
        <p:txBody>
          <a:bodyPr anchor="b">
            <a:normAutofit/>
          </a:bodyPr>
          <a:lstStyle>
            <a:lvl1pPr algn="l">
              <a:defRPr sz="72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6318" y="5765801"/>
            <a:ext cx="9601200" cy="2921000"/>
          </a:xfrm>
        </p:spPr>
        <p:txBody>
          <a:bodyPr anchor="t">
            <a:normAutofit/>
          </a:bodyPr>
          <a:lstStyle>
            <a:lvl1pPr marL="0" indent="0" algn="l">
              <a:buNone/>
              <a:defRPr sz="3150">
                <a:solidFill>
                  <a:schemeClr val="bg2">
                    <a:lumMod val="75000"/>
                  </a:schemeClr>
                </a:solidFill>
              </a:defRPr>
            </a:lvl1pPr>
            <a:lvl2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429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114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800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486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12342018" y="12701"/>
            <a:ext cx="5715000" cy="5715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9162256" y="137318"/>
            <a:ext cx="9120983" cy="912098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10853738" y="342900"/>
            <a:ext cx="7429500" cy="74295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11003756" y="48418"/>
            <a:ext cx="7279484" cy="7279484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11768140" y="914402"/>
            <a:ext cx="6515099" cy="65150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89931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208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6317" y="3009900"/>
            <a:ext cx="12801602" cy="3422400"/>
          </a:xfrm>
        </p:spPr>
        <p:txBody>
          <a:bodyPr anchor="b">
            <a:normAutofit/>
          </a:bodyPr>
          <a:lstStyle>
            <a:lvl1pPr algn="l">
              <a:defRPr sz="5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6320" y="6743700"/>
            <a:ext cx="12801600" cy="2247900"/>
          </a:xfrm>
        </p:spPr>
        <p:txBody>
          <a:bodyPr anchor="t">
            <a:normAutofit/>
          </a:bodyPr>
          <a:lstStyle>
            <a:lvl1pPr marL="0" indent="0" algn="l">
              <a:buNone/>
              <a:defRPr sz="2700">
                <a:solidFill>
                  <a:schemeClr val="bg2">
                    <a:lumMod val="75000"/>
                  </a:schemeClr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611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6317" y="1028701"/>
            <a:ext cx="7406483" cy="5422901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712200" y="1028702"/>
            <a:ext cx="7401719" cy="5422899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114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8121" y="1028700"/>
            <a:ext cx="6974681" cy="864393"/>
          </a:xfrm>
        </p:spPr>
        <p:txBody>
          <a:bodyPr anchor="b">
            <a:noAutofit/>
          </a:bodyPr>
          <a:lstStyle>
            <a:lvl1pPr marL="0" indent="0">
              <a:buNone/>
              <a:defRPr sz="4200" b="0">
                <a:solidFill>
                  <a:schemeClr val="tx1"/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6317" y="1905794"/>
            <a:ext cx="7406483" cy="4545807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118599" y="1028700"/>
            <a:ext cx="6997701" cy="864393"/>
          </a:xfrm>
        </p:spPr>
        <p:txBody>
          <a:bodyPr anchor="b">
            <a:noAutofit/>
          </a:bodyPr>
          <a:lstStyle>
            <a:lvl1pPr marL="0" indent="0">
              <a:buNone/>
              <a:defRPr sz="4200" b="0">
                <a:solidFill>
                  <a:schemeClr val="tx1"/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709818" y="1893093"/>
            <a:ext cx="7393782" cy="4545807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9631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5047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5153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27518" y="1028700"/>
            <a:ext cx="5486400" cy="2057400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6318" y="1028700"/>
            <a:ext cx="8915402" cy="79629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27518" y="3314699"/>
            <a:ext cx="5486400" cy="3136901"/>
          </a:xfrm>
        </p:spPr>
        <p:txBody>
          <a:bodyPr anchor="t">
            <a:normAutofit/>
          </a:bodyPr>
          <a:lstStyle>
            <a:lvl1pPr marL="0" indent="0">
              <a:buNone/>
              <a:defRPr sz="24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286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4218" y="2171700"/>
            <a:ext cx="9029700" cy="1714500"/>
          </a:xfrm>
        </p:spPr>
        <p:txBody>
          <a:bodyPr anchor="b">
            <a:normAutofit/>
          </a:bodyPr>
          <a:lstStyle>
            <a:lvl1pPr algn="l">
              <a:defRPr sz="4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483518" y="1371600"/>
            <a:ext cx="4921461" cy="6858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400"/>
            </a:lvl1pPr>
            <a:lvl2pPr marL="685800" indent="0">
              <a:buNone/>
              <a:defRPr sz="2400"/>
            </a:lvl2pPr>
            <a:lvl3pPr marL="1371600" indent="0">
              <a:buNone/>
              <a:defRPr sz="2400"/>
            </a:lvl3pPr>
            <a:lvl4pPr marL="2057400" indent="0">
              <a:buNone/>
              <a:defRPr sz="2400"/>
            </a:lvl4pPr>
            <a:lvl5pPr marL="2743200" indent="0">
              <a:buNone/>
              <a:defRPr sz="2400"/>
            </a:lvl5pPr>
            <a:lvl6pPr marL="3429000" indent="0">
              <a:buNone/>
              <a:defRPr sz="2400"/>
            </a:lvl6pPr>
            <a:lvl7pPr marL="4114800" indent="0">
              <a:buNone/>
              <a:defRPr sz="2400"/>
            </a:lvl7pPr>
            <a:lvl8pPr marL="4800600" indent="0">
              <a:buNone/>
              <a:defRPr sz="2400"/>
            </a:lvl8pPr>
            <a:lvl9pPr marL="5486400" indent="0">
              <a:buNone/>
              <a:defRPr sz="24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4218" y="4165600"/>
            <a:ext cx="9032082" cy="3073400"/>
          </a:xfrm>
        </p:spPr>
        <p:txBody>
          <a:bodyPr anchor="t">
            <a:normAutofit/>
          </a:bodyPr>
          <a:lstStyle>
            <a:lvl1pPr marL="0" indent="0">
              <a:buNone/>
              <a:defRPr sz="27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393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1028700" y="800100"/>
            <a:ext cx="16228218" cy="46863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400"/>
            </a:lvl1pPr>
            <a:lvl2pPr marL="685800" indent="0">
              <a:buNone/>
              <a:defRPr sz="2400"/>
            </a:lvl2pPr>
            <a:lvl3pPr marL="1371600" indent="0">
              <a:buNone/>
              <a:defRPr sz="2400"/>
            </a:lvl3pPr>
            <a:lvl4pPr marL="2057400" indent="0">
              <a:buNone/>
              <a:defRPr sz="2400"/>
            </a:lvl4pPr>
            <a:lvl5pPr marL="2743200" indent="0">
              <a:buNone/>
              <a:defRPr sz="2400"/>
            </a:lvl5pPr>
            <a:lvl6pPr marL="3429000" indent="0">
              <a:buNone/>
              <a:defRPr sz="2400"/>
            </a:lvl6pPr>
            <a:lvl7pPr marL="4114800" indent="0">
              <a:buNone/>
              <a:defRPr sz="2400"/>
            </a:lvl7pPr>
            <a:lvl8pPr marL="4800600" indent="0">
              <a:buNone/>
              <a:defRPr sz="2400"/>
            </a:lvl8pPr>
            <a:lvl9pPr marL="5486400" indent="0">
              <a:buNone/>
              <a:defRPr sz="24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371603" y="5765801"/>
            <a:ext cx="12456315" cy="6858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2400"/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005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6320" y="1028700"/>
            <a:ext cx="15087600" cy="4114800"/>
          </a:xfrm>
        </p:spPr>
        <p:txBody>
          <a:bodyPr anchor="ctr">
            <a:normAutofit/>
          </a:bodyPr>
          <a:lstStyle>
            <a:lvl1pPr algn="l">
              <a:defRPr sz="4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6318" y="6172200"/>
            <a:ext cx="12803982" cy="2819400"/>
          </a:xfrm>
        </p:spPr>
        <p:txBody>
          <a:bodyPr anchor="ctr">
            <a:normAutofit/>
          </a:bodyPr>
          <a:lstStyle>
            <a:lvl1pPr marL="0" indent="0" algn="l">
              <a:buNone/>
              <a:defRPr sz="3000">
                <a:solidFill>
                  <a:schemeClr val="bg2">
                    <a:lumMod val="75000"/>
                  </a:schemeClr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2080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2117" y="1028700"/>
            <a:ext cx="13716002" cy="4114800"/>
          </a:xfrm>
        </p:spPr>
        <p:txBody>
          <a:bodyPr anchor="ctr">
            <a:normAutofit/>
          </a:bodyPr>
          <a:lstStyle>
            <a:lvl1pPr algn="l">
              <a:defRPr sz="48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169318" y="5143500"/>
            <a:ext cx="12801600" cy="5715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6320" y="6451601"/>
            <a:ext cx="12801600" cy="2527298"/>
          </a:xfrm>
        </p:spPr>
        <p:txBody>
          <a:bodyPr anchor="ctr">
            <a:normAutofit/>
          </a:bodyPr>
          <a:lstStyle>
            <a:lvl1pPr marL="0" indent="0" algn="l">
              <a:buNone/>
              <a:defRPr sz="3000">
                <a:solidFill>
                  <a:schemeClr val="bg2">
                    <a:lumMod val="75000"/>
                  </a:schemeClr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797718" y="1218333"/>
            <a:ext cx="914400" cy="877164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/>
          <a:p>
            <a:pPr lvl="0"/>
            <a:r>
              <a:rPr lang="en-US" sz="12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428118" y="4152902"/>
            <a:ext cx="914400" cy="877164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/>
          <a:p>
            <a:pPr lvl="0" algn="r"/>
            <a:r>
              <a:rPr lang="en-US" sz="12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428428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6318" y="5143500"/>
            <a:ext cx="12801600" cy="2546100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6317" y="7699472"/>
            <a:ext cx="12803985" cy="1290600"/>
          </a:xfrm>
        </p:spPr>
        <p:txBody>
          <a:bodyPr anchor="t">
            <a:normAutofit/>
          </a:bodyPr>
          <a:lstStyle>
            <a:lvl1pPr marL="0" indent="0" algn="l">
              <a:buNone/>
              <a:defRPr sz="3000">
                <a:solidFill>
                  <a:schemeClr val="bg2">
                    <a:lumMod val="75000"/>
                  </a:schemeClr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7099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2120" y="1028700"/>
            <a:ext cx="13716000" cy="4114800"/>
          </a:xfrm>
        </p:spPr>
        <p:txBody>
          <a:bodyPr anchor="ctr">
            <a:normAutofit/>
          </a:bodyPr>
          <a:lstStyle>
            <a:lvl1pPr algn="l">
              <a:defRPr sz="48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26319" y="5892801"/>
            <a:ext cx="12801602" cy="1574799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36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6317" y="7467600"/>
            <a:ext cx="12801602" cy="1524000"/>
          </a:xfrm>
        </p:spPr>
        <p:txBody>
          <a:bodyPr anchor="t">
            <a:normAutofit/>
          </a:bodyPr>
          <a:lstStyle>
            <a:lvl1pPr marL="0" indent="0" algn="l">
              <a:buNone/>
              <a:defRPr sz="2700">
                <a:solidFill>
                  <a:schemeClr val="bg2">
                    <a:lumMod val="75000"/>
                  </a:schemeClr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797718" y="1218333"/>
            <a:ext cx="914400" cy="877164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/>
          <a:p>
            <a:pPr lvl="0"/>
            <a:r>
              <a:rPr lang="en-US" sz="12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428118" y="4152902"/>
            <a:ext cx="914400" cy="877164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/>
          <a:p>
            <a:pPr lvl="0" algn="r"/>
            <a:r>
              <a:rPr lang="en-US" sz="12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092868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6320" y="1028700"/>
            <a:ext cx="15087600" cy="411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26318" y="5892801"/>
            <a:ext cx="12801600" cy="12573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36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6317" y="7150098"/>
            <a:ext cx="12801602" cy="1841501"/>
          </a:xfrm>
        </p:spPr>
        <p:txBody>
          <a:bodyPr anchor="t">
            <a:normAutofit/>
          </a:bodyPr>
          <a:lstStyle>
            <a:lvl1pPr marL="0" indent="0" algn="l">
              <a:buNone/>
              <a:defRPr sz="2700">
                <a:solidFill>
                  <a:schemeClr val="bg2">
                    <a:lumMod val="75000"/>
                  </a:schemeClr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5326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7009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027818" y="1028700"/>
            <a:ext cx="3086100" cy="6858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1028700"/>
            <a:ext cx="11734800" cy="79629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444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3810454" y="4445000"/>
            <a:ext cx="4472787" cy="4813301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6318" y="6730998"/>
            <a:ext cx="12801600" cy="2260601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6318" y="1028701"/>
            <a:ext cx="12801600" cy="54229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56618" y="9258301"/>
            <a:ext cx="2400300" cy="54768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5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1D8BD707-D9CF-40AE-B4C6-C98DA3205C09}" type="datetimeFigureOut">
              <a:rPr lang="en-US" smtClean="0"/>
              <a:pPr/>
              <a:t>3/21/2025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26318" y="9258301"/>
            <a:ext cx="11315700" cy="54768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5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544801" y="8367713"/>
            <a:ext cx="1713368" cy="1004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4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5612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685800" rtl="0" eaLnBrk="1" latinLnBrk="0" hangingPunct="1">
        <a:spcBef>
          <a:spcPct val="0"/>
        </a:spcBef>
        <a:buNone/>
        <a:defRPr sz="54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428625" indent="-428625" algn="l" defTabSz="685800" rtl="0" eaLnBrk="1" latinLnBrk="0" hangingPunct="1">
        <a:spcBef>
          <a:spcPct val="20000"/>
        </a:spcBef>
        <a:spcAft>
          <a:spcPts val="9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3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1114425" indent="-428625" algn="l" defTabSz="685800" rtl="0" eaLnBrk="1" latinLnBrk="0" hangingPunct="1">
        <a:spcBef>
          <a:spcPct val="20000"/>
        </a:spcBef>
        <a:spcAft>
          <a:spcPts val="9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7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800225" indent="-428625" algn="l" defTabSz="685800" rtl="0" eaLnBrk="1" latinLnBrk="0" hangingPunct="1">
        <a:spcBef>
          <a:spcPct val="20000"/>
        </a:spcBef>
        <a:spcAft>
          <a:spcPts val="9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2314575" indent="-257175" algn="l" defTabSz="685800" rtl="0" eaLnBrk="1" latinLnBrk="0" hangingPunct="1">
        <a:spcBef>
          <a:spcPct val="20000"/>
        </a:spcBef>
        <a:spcAft>
          <a:spcPts val="9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1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3000375" indent="-257175" algn="l" defTabSz="685800" rtl="0" eaLnBrk="1" latinLnBrk="0" hangingPunct="1">
        <a:spcBef>
          <a:spcPct val="20000"/>
        </a:spcBef>
        <a:spcAft>
          <a:spcPts val="9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1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3771900" indent="-342900" algn="l" defTabSz="685800" rtl="0" eaLnBrk="1" latinLnBrk="0" hangingPunct="1">
        <a:spcBef>
          <a:spcPct val="20000"/>
        </a:spcBef>
        <a:spcAft>
          <a:spcPts val="9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1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4457700" indent="-342900" algn="l" defTabSz="685800" rtl="0" eaLnBrk="1" latinLnBrk="0" hangingPunct="1">
        <a:spcBef>
          <a:spcPct val="20000"/>
        </a:spcBef>
        <a:spcAft>
          <a:spcPts val="9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1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5143500" indent="-342900" algn="l" defTabSz="685800" rtl="0" eaLnBrk="1" latinLnBrk="0" hangingPunct="1">
        <a:spcBef>
          <a:spcPct val="20000"/>
        </a:spcBef>
        <a:spcAft>
          <a:spcPts val="9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1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5829300" indent="-342900" algn="l" defTabSz="685800" rtl="0" eaLnBrk="1" latinLnBrk="0" hangingPunct="1">
        <a:spcBef>
          <a:spcPct val="20000"/>
        </a:spcBef>
        <a:spcAft>
          <a:spcPts val="9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1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sv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g"/><Relationship Id="rId5" Type="http://schemas.openxmlformats.org/officeDocument/2006/relationships/image" Target="../media/image28.jpg"/><Relationship Id="rId4" Type="http://schemas.openxmlformats.org/officeDocument/2006/relationships/image" Target="../media/image27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5" Type="http://schemas.openxmlformats.org/officeDocument/2006/relationships/image" Target="../media/image31.png"/><Relationship Id="rId4" Type="http://schemas.openxmlformats.org/officeDocument/2006/relationships/image" Target="../media/image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g"/><Relationship Id="rId5" Type="http://schemas.openxmlformats.org/officeDocument/2006/relationships/image" Target="../media/image34.png"/><Relationship Id="rId4" Type="http://schemas.openxmlformats.org/officeDocument/2006/relationships/image" Target="../media/image3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42420" y="2178238"/>
            <a:ext cx="14203160" cy="5816223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042419" y="2370672"/>
            <a:ext cx="14203160" cy="25396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algn="ctr">
              <a:lnSpc>
                <a:spcPct val="115000"/>
              </a:lnSpc>
              <a:spcAft>
                <a:spcPts val="0"/>
              </a:spcAft>
            </a:pP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1. </a:t>
            </a:r>
            <a:r>
              <a:rPr lang="ru-RU" sz="3600" b="1" dirty="0">
                <a:latin typeface="Book Antiqua" panose="020406020503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Этот хребет входящий в состав поселения является центром федеральной трассы, а также священным местом «ОБОО». И считается воротами </a:t>
            </a:r>
            <a:r>
              <a:rPr lang="ru-RU" sz="3600" b="1" dirty="0" err="1">
                <a:latin typeface="Book Antiqua" panose="020406020503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Мухоршибирского</a:t>
            </a:r>
            <a:r>
              <a:rPr lang="ru-RU" sz="3600" b="1" dirty="0">
                <a:latin typeface="Book Antiqua" panose="020406020503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района.</a:t>
            </a:r>
            <a:endParaRPr lang="ru-RU" sz="3600" b="1" dirty="0"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ts val="4899"/>
              </a:lnSpc>
              <a:spcBef>
                <a:spcPct val="0"/>
              </a:spcBef>
            </a:pPr>
            <a:endParaRPr lang="en-US" sz="3499" b="1" dirty="0"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229997" y="5696439"/>
            <a:ext cx="5395583" cy="10375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Заганский хребет</a:t>
            </a:r>
          </a:p>
          <a:p>
            <a:pPr algn="l">
              <a:lnSpc>
                <a:spcPts val="4199"/>
              </a:lnSpc>
            </a:pP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3229997" y="6863865"/>
            <a:ext cx="4252583" cy="498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Барской хребет</a:t>
            </a:r>
            <a:endParaRPr lang="en-US" sz="2999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9220200" y="5658762"/>
            <a:ext cx="54864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3000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Хонхолойский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хребет</a:t>
            </a:r>
            <a:endParaRPr lang="en-US" sz="3000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9548191" y="6848498"/>
            <a:ext cx="4238030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</a:t>
            </a:r>
            <a:r>
              <a:rPr lang="ru-RU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sz="3000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Тугнуйский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хребет</a:t>
            </a:r>
            <a:r>
              <a:rPr lang="en-US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42420" y="2390668"/>
            <a:ext cx="14203160" cy="5816223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3740750" cy="15699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209800" y="2781301"/>
            <a:ext cx="13513895" cy="33579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algn="ctr">
              <a:lnSpc>
                <a:spcPct val="115000"/>
              </a:lnSpc>
              <a:spcAft>
                <a:spcPts val="1000"/>
              </a:spcAft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2. </a:t>
            </a:r>
            <a:r>
              <a:rPr lang="ru-RU" sz="2800" b="1" dirty="0" err="1" smtClean="0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Тугнуйскую</a:t>
            </a:r>
            <a:r>
              <a:rPr lang="ru-RU" sz="2800" b="1" dirty="0" smtClean="0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степь </a:t>
            </a:r>
            <a:r>
              <a:rPr lang="ru-RU" sz="2800" b="1" dirty="0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издавна населяли буряты </a:t>
            </a:r>
            <a:r>
              <a:rPr lang="ru-RU" sz="2800" b="1" dirty="0" err="1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хоринских</a:t>
            </a:r>
            <a:r>
              <a:rPr lang="ru-RU" sz="2800" b="1" dirty="0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родов: </a:t>
            </a:r>
            <a:r>
              <a:rPr lang="ru-RU" sz="2800" b="1" dirty="0" err="1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харгана</a:t>
            </a:r>
            <a:r>
              <a:rPr lang="ru-RU" sz="2800" b="1" dirty="0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 smtClean="0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хубдут</a:t>
            </a:r>
            <a:r>
              <a:rPr lang="ru-RU" sz="2800" b="1" dirty="0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батанай</a:t>
            </a:r>
            <a:r>
              <a:rPr lang="ru-RU" sz="2800" b="1" dirty="0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цаган</a:t>
            </a:r>
            <a:r>
              <a:rPr lang="ru-RU" sz="2800" b="1" dirty="0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худай</a:t>
            </a:r>
            <a:r>
              <a:rPr lang="ru-RU" sz="2800" b="1" dirty="0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жарайт</a:t>
            </a:r>
            <a:r>
              <a:rPr lang="ru-RU" sz="2800" b="1" dirty="0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хальбин</a:t>
            </a:r>
            <a:r>
              <a:rPr lang="ru-RU" sz="2800" b="1" dirty="0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гучит</a:t>
            </a:r>
            <a:r>
              <a:rPr lang="ru-RU" sz="2800" b="1" dirty="0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 Это - высокая скала, отражающая в долине реки </a:t>
            </a:r>
            <a:r>
              <a:rPr lang="ru-RU" sz="2800" b="1" dirty="0" err="1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Тугнуй</a:t>
            </a:r>
            <a:r>
              <a:rPr lang="ru-RU" sz="2800" b="1" dirty="0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труднодоступный проход. По рассказам сторожил  произошло от бурятского слова «</a:t>
            </a:r>
            <a:r>
              <a:rPr lang="ru-RU" sz="2800" b="1" dirty="0" err="1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боогдоо</a:t>
            </a:r>
            <a:r>
              <a:rPr lang="ru-RU" sz="2800" b="1" dirty="0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или «</a:t>
            </a:r>
            <a:r>
              <a:rPr lang="ru-RU" sz="2800" b="1" dirty="0" err="1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дуурээ</a:t>
            </a:r>
            <a:r>
              <a:rPr lang="ru-RU" sz="2800" b="1" dirty="0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». Место впадения речки </a:t>
            </a:r>
            <a:r>
              <a:rPr lang="ru-RU" sz="2800" b="1" dirty="0" err="1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Хабмаранга</a:t>
            </a:r>
            <a:r>
              <a:rPr lang="ru-RU" sz="2800" b="1" dirty="0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реку </a:t>
            </a:r>
            <a:r>
              <a:rPr lang="ru-RU" sz="2800" b="1" dirty="0" err="1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Тугнуй</a:t>
            </a:r>
            <a:r>
              <a:rPr lang="ru-RU" sz="2800" b="1" dirty="0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ctr">
              <a:lnSpc>
                <a:spcPts val="4899"/>
              </a:lnSpc>
              <a:spcBef>
                <a:spcPct val="0"/>
              </a:spcBef>
            </a:pP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209485" y="6139272"/>
            <a:ext cx="3902702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Хошун-</a:t>
            </a:r>
            <a:r>
              <a:rPr lang="ru-RU" sz="2999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Узур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199"/>
              </a:lnSpc>
              <a:spcBef>
                <a:spcPct val="0"/>
              </a:spcBef>
            </a:pP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131852" y="7318874"/>
            <a:ext cx="3902702" cy="10900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ru-RU" sz="3000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Кусоты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282"/>
              </a:lnSpc>
              <a:spcBef>
                <a:spcPct val="0"/>
              </a:spcBef>
            </a:pP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9753601" y="7318874"/>
            <a:ext cx="5205423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Бом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ts val="4200"/>
              </a:lnSpc>
              <a:spcBef>
                <a:spcPct val="0"/>
              </a:spcBef>
            </a:pP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0154607" y="6034409"/>
            <a:ext cx="4804418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3000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Цолга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737620" y="647700"/>
            <a:ext cx="14812760" cy="8001000"/>
            <a:chOff x="0" y="0"/>
            <a:chExt cx="3740750" cy="143405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434055"/>
            </a:xfrm>
            <a:custGeom>
              <a:avLst/>
              <a:gdLst/>
              <a:ahLst/>
              <a:cxnLst/>
              <a:rect l="l" t="t" r="r" b="b"/>
              <a:pathLst>
                <a:path w="3740750" h="1434055">
                  <a:moveTo>
                    <a:pt x="0" y="0"/>
                  </a:moveTo>
                  <a:lnTo>
                    <a:pt x="3740750" y="0"/>
                  </a:lnTo>
                  <a:lnTo>
                    <a:pt x="3740750" y="1434055"/>
                  </a:lnTo>
                  <a:lnTo>
                    <a:pt x="0" y="143405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007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64304" y="1257300"/>
            <a:ext cx="13513895" cy="40112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3.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ru-RU" sz="2400" b="1" dirty="0">
                <a:latin typeface="Book Antiqua" panose="02040602050305030304" pitchFamily="18" charset="0"/>
                <a:ea typeface="Times New Roman" panose="02020603050405020304" pitchFamily="18" charset="0"/>
              </a:rPr>
              <a:t>Жители села Большой </a:t>
            </a:r>
            <a:r>
              <a:rPr lang="ru-RU" sz="2400" b="1" dirty="0" err="1">
                <a:latin typeface="Book Antiqua" panose="02040602050305030304" pitchFamily="18" charset="0"/>
                <a:ea typeface="Times New Roman" panose="02020603050405020304" pitchFamily="18" charset="0"/>
              </a:rPr>
              <a:t>Куналей</a:t>
            </a:r>
            <a:r>
              <a:rPr lang="ru-RU" sz="2400" b="1" dirty="0">
                <a:latin typeface="Book Antiqua" panose="02040602050305030304" pitchFamily="18" charset="0"/>
                <a:ea typeface="Times New Roman" panose="02020603050405020304" pitchFamily="18" charset="0"/>
              </a:rPr>
              <a:t> написали  письмо Председателю ВЦИК Михаилу Ивановичу Калинину от тех людей, которые желали переехать на новые земли. Было принято решение, согласно которому ранее пустовавшие земли передавались в пользование будущим колхозникам – переселенцам.</a:t>
            </a:r>
          </a:p>
          <a:p>
            <a:pPr algn="ctr">
              <a:spcAft>
                <a:spcPts val="0"/>
              </a:spcAft>
            </a:pPr>
            <a:r>
              <a:rPr lang="ru-RU" sz="2400" b="1" dirty="0">
                <a:latin typeface="Book Antiqua" panose="02040602050305030304" pitchFamily="18" charset="0"/>
                <a:ea typeface="Times New Roman" panose="02020603050405020304" pitchFamily="18" charset="0"/>
              </a:rPr>
              <a:t>И люди не забыли того, кто помог им в сложный момент становления. Поэтому колхоз стал имени Михаила Ивановича Калинина. Постепенно и незаметно, как –то само по себе и село стало так называться…</a:t>
            </a:r>
          </a:p>
          <a:p>
            <a:pPr algn="ctr">
              <a:lnSpc>
                <a:spcPts val="4899"/>
              </a:lnSpc>
            </a:pPr>
            <a:endParaRPr lang="en-US" sz="2400" b="1" dirty="0">
              <a:solidFill>
                <a:schemeClr val="bg1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  <a:spcBef>
                <a:spcPct val="0"/>
              </a:spcBef>
            </a:pP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953000" y="5118003"/>
            <a:ext cx="4831124" cy="498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</a:t>
            </a:r>
            <a:r>
              <a:rPr lang="ru-RU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Никольск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953000" y="6345856"/>
            <a:ext cx="5403339" cy="498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</a:t>
            </a:r>
            <a:r>
              <a:rPr lang="ru-RU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Калиновка</a:t>
            </a:r>
            <a:endParaRPr lang="en-US" sz="2999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9914922" y="5119021"/>
            <a:ext cx="5535428" cy="49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3000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Подлопатки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9110153" y="6299852"/>
            <a:ext cx="7144966" cy="49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</a:t>
            </a:r>
            <a:r>
              <a:rPr lang="ru-RU" sz="3000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Шаралдай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600200" y="647700"/>
            <a:ext cx="14355560" cy="7924800"/>
            <a:chOff x="0" y="0"/>
            <a:chExt cx="3740750" cy="138228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382283"/>
            </a:xfrm>
            <a:custGeom>
              <a:avLst/>
              <a:gdLst/>
              <a:ahLst/>
              <a:cxnLst/>
              <a:rect l="l" t="t" r="r" b="b"/>
              <a:pathLst>
                <a:path w="3740750" h="1382283">
                  <a:moveTo>
                    <a:pt x="0" y="0"/>
                  </a:moveTo>
                  <a:lnTo>
                    <a:pt x="3740750" y="0"/>
                  </a:lnTo>
                  <a:lnTo>
                    <a:pt x="3740750" y="1382283"/>
                  </a:lnTo>
                  <a:lnTo>
                    <a:pt x="0" y="1382283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448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133600" y="876300"/>
            <a:ext cx="13411200" cy="48473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algn="ctr">
              <a:spcAft>
                <a:spcPts val="0"/>
              </a:spcAft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4</a:t>
            </a:r>
            <a:r>
              <a:rPr lang="en-US" sz="3499" b="1" dirty="0">
                <a:latin typeface="Montserrat Bold"/>
                <a:ea typeface="Montserrat Bold"/>
                <a:cs typeface="Montserrat Bold"/>
                <a:sym typeface="Montserrat Bold"/>
              </a:rPr>
              <a:t>. </a:t>
            </a:r>
            <a:r>
              <a:rPr lang="ru-RU" sz="2800" b="1" dirty="0">
                <a:latin typeface="Book Antiqua" panose="02040602050305030304" pitchFamily="18" charset="0"/>
                <a:ea typeface="Times New Roman" panose="02020603050405020304" pitchFamily="18" charset="0"/>
              </a:rPr>
              <a:t>В конце 1927 года и в начале 1928 года образовался </a:t>
            </a:r>
            <a:r>
              <a:rPr lang="ru-RU" sz="2800" b="1" dirty="0" err="1">
                <a:latin typeface="Book Antiqua" panose="02040602050305030304" pitchFamily="18" charset="0"/>
                <a:ea typeface="Times New Roman" panose="02020603050405020304" pitchFamily="18" charset="0"/>
              </a:rPr>
              <a:t>Сутайский</a:t>
            </a:r>
            <a:r>
              <a:rPr lang="ru-RU" sz="2800" b="1" dirty="0">
                <a:latin typeface="Book Antiqua" panose="0204060205030503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Book Antiqua" panose="02040602050305030304" pitchFamily="18" charset="0"/>
                <a:ea typeface="Times New Roman" panose="02020603050405020304" pitchFamily="18" charset="0"/>
              </a:rPr>
              <a:t>сомонный</a:t>
            </a:r>
            <a:r>
              <a:rPr lang="ru-RU" sz="2800" b="1" dirty="0">
                <a:latin typeface="Book Antiqua" panose="02040602050305030304" pitchFamily="18" charset="0"/>
                <a:ea typeface="Times New Roman" panose="02020603050405020304" pitchFamily="18" charset="0"/>
              </a:rPr>
              <a:t> Совет рабочих, крестьянских и красноармейских  депутатов </a:t>
            </a:r>
            <a:r>
              <a:rPr lang="ru-RU" sz="2800" b="1" dirty="0" err="1">
                <a:latin typeface="Book Antiqua" panose="02040602050305030304" pitchFamily="18" charset="0"/>
                <a:ea typeface="Times New Roman" panose="02020603050405020304" pitchFamily="18" charset="0"/>
              </a:rPr>
              <a:t>Мухоршибирского</a:t>
            </a:r>
            <a:r>
              <a:rPr lang="ru-RU" sz="2800" b="1" dirty="0">
                <a:latin typeface="Book Antiqua" panose="02040602050305030304" pitchFamily="18" charset="0"/>
                <a:ea typeface="Times New Roman" panose="02020603050405020304" pitchFamily="18" charset="0"/>
              </a:rPr>
              <a:t> аймака, с 1938 года называется </a:t>
            </a:r>
            <a:r>
              <a:rPr lang="ru-RU" sz="2800" b="1" dirty="0" err="1">
                <a:latin typeface="Book Antiqua" panose="02040602050305030304" pitchFamily="18" charset="0"/>
                <a:ea typeface="Times New Roman" panose="02020603050405020304" pitchFamily="18" charset="0"/>
              </a:rPr>
              <a:t>Сутайский</a:t>
            </a:r>
            <a:r>
              <a:rPr lang="ru-RU" sz="2800" b="1" dirty="0">
                <a:latin typeface="Book Antiqua" panose="02040602050305030304" pitchFamily="18" charset="0"/>
                <a:ea typeface="Times New Roman" panose="02020603050405020304" pitchFamily="18" charset="0"/>
              </a:rPr>
              <a:t> Совет депутатов трудящихся.</a:t>
            </a:r>
          </a:p>
          <a:p>
            <a:pPr marL="457200" algn="ctr">
              <a:spcAft>
                <a:spcPts val="0"/>
              </a:spcAft>
            </a:pPr>
            <a:r>
              <a:rPr lang="ru-RU" sz="2800" b="1" dirty="0">
                <a:latin typeface="Book Antiqua" panose="02040602050305030304" pitchFamily="18" charset="0"/>
                <a:ea typeface="Times New Roman" panose="02020603050405020304" pitchFamily="18" charset="0"/>
              </a:rPr>
              <a:t>На основании Указа Президиума Верховного Совета Бурятской АССР   от 9 мая 1959 года произошло укрепление, в </a:t>
            </a:r>
            <a:r>
              <a:rPr lang="ru-RU" sz="2800" b="1" dirty="0" err="1">
                <a:latin typeface="Book Antiqua" panose="02040602050305030304" pitchFamily="18" charset="0"/>
                <a:ea typeface="Times New Roman" panose="02020603050405020304" pitchFamily="18" charset="0"/>
              </a:rPr>
              <a:t>Сутайский</a:t>
            </a:r>
            <a:r>
              <a:rPr lang="ru-RU" sz="2800" b="1" dirty="0">
                <a:latin typeface="Book Antiqua" panose="0204060205030503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Book Antiqua" panose="02040602050305030304" pitchFamily="18" charset="0"/>
                <a:ea typeface="Times New Roman" panose="02020603050405020304" pitchFamily="18" charset="0"/>
              </a:rPr>
              <a:t>сомонный</a:t>
            </a:r>
            <a:r>
              <a:rPr lang="ru-RU" sz="2800" b="1" dirty="0">
                <a:latin typeface="Book Antiqua" panose="02040602050305030304" pitchFamily="18" charset="0"/>
                <a:ea typeface="Times New Roman" panose="02020603050405020304" pitchFamily="18" charset="0"/>
              </a:rPr>
              <a:t> Совет влился Октябрьский сельский Совет.</a:t>
            </a:r>
          </a:p>
          <a:p>
            <a:pPr marL="457200" algn="ctr">
              <a:spcAft>
                <a:spcPts val="0"/>
              </a:spcAft>
            </a:pPr>
            <a:r>
              <a:rPr lang="ru-RU" sz="2800" b="1" dirty="0">
                <a:latin typeface="Book Antiqua" panose="02040602050305030304" pitchFamily="18" charset="0"/>
                <a:ea typeface="Times New Roman" panose="02020603050405020304" pitchFamily="18" charset="0"/>
              </a:rPr>
              <a:t>Указом Президиума Верховного Совета Бурятской АССР от 21 июля 1966 года </a:t>
            </a:r>
            <a:r>
              <a:rPr lang="ru-RU" sz="2800" b="1" dirty="0" err="1">
                <a:latin typeface="Book Antiqua" panose="02040602050305030304" pitchFamily="18" charset="0"/>
                <a:ea typeface="Times New Roman" panose="02020603050405020304" pitchFamily="18" charset="0"/>
              </a:rPr>
              <a:t>Сутайский</a:t>
            </a:r>
            <a:r>
              <a:rPr lang="ru-RU" sz="2800" b="1" dirty="0">
                <a:latin typeface="Book Antiqua" panose="0204060205030503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Book Antiqua" panose="02040602050305030304" pitchFamily="18" charset="0"/>
                <a:ea typeface="Times New Roman" panose="02020603050405020304" pitchFamily="18" charset="0"/>
              </a:rPr>
              <a:t>сомонный</a:t>
            </a:r>
            <a:r>
              <a:rPr lang="ru-RU" sz="2800" b="1" dirty="0">
                <a:latin typeface="Book Antiqua" panose="02040602050305030304" pitchFamily="18" charset="0"/>
                <a:ea typeface="Times New Roman" panose="02020603050405020304" pitchFamily="18" charset="0"/>
              </a:rPr>
              <a:t> Совет был переименован в этот </a:t>
            </a:r>
            <a:r>
              <a:rPr lang="ru-RU" sz="2800" b="1" dirty="0" err="1">
                <a:latin typeface="Book Antiqua" panose="02040602050305030304" pitchFamily="18" charset="0"/>
                <a:ea typeface="Times New Roman" panose="02020603050405020304" pitchFamily="18" charset="0"/>
              </a:rPr>
              <a:t>сомонный</a:t>
            </a:r>
            <a:r>
              <a:rPr lang="ru-RU" sz="2800" b="1" dirty="0">
                <a:latin typeface="Book Antiqua" panose="02040602050305030304" pitchFamily="18" charset="0"/>
                <a:ea typeface="Times New Roman" panose="02020603050405020304" pitchFamily="18" charset="0"/>
              </a:rPr>
              <a:t> Совет</a:t>
            </a:r>
            <a:r>
              <a:rPr lang="ru-RU" sz="2800" b="1" dirty="0" smtClean="0">
                <a:latin typeface="Book Antiqua" panose="02040602050305030304" pitchFamily="18" charset="0"/>
                <a:ea typeface="Times New Roman" panose="02020603050405020304" pitchFamily="18" charset="0"/>
              </a:rPr>
              <a:t>.</a:t>
            </a:r>
          </a:p>
          <a:p>
            <a:pPr marL="457200" algn="ctr">
              <a:spcAft>
                <a:spcPts val="0"/>
              </a:spcAft>
            </a:pPr>
            <a:endParaRPr lang="ru-RU" sz="2800" b="1" dirty="0">
              <a:solidFill>
                <a:schemeClr val="bg1"/>
              </a:solidFill>
              <a:latin typeface="Book Antiqua" panose="0204060205030503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2355431" y="5663898"/>
            <a:ext cx="5935254" cy="498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999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Нарсатуйский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2332240" y="6800210"/>
            <a:ext cx="648453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Саган-</a:t>
            </a:r>
            <a:r>
              <a:rPr lang="ru-RU" sz="2999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Нурский</a:t>
            </a:r>
            <a:endParaRPr lang="en-US" sz="2999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9677400" y="5607156"/>
            <a:ext cx="6294235" cy="49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Хошун-</a:t>
            </a:r>
            <a:r>
              <a:rPr lang="ru-RU" sz="3000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Узурский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991600" y="6756155"/>
            <a:ext cx="6964160" cy="49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</a:t>
            </a:r>
            <a:r>
              <a:rPr lang="ru-RU" sz="3000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Цолгинский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57400" y="723900"/>
            <a:ext cx="14203160" cy="7924799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743200" y="952500"/>
            <a:ext cx="12725400" cy="35546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algn="ctr">
              <a:spcAft>
                <a:spcPts val="0"/>
              </a:spcAft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5. </a:t>
            </a:r>
            <a:r>
              <a:rPr lang="ru-RU" sz="2800" b="1" dirty="0">
                <a:latin typeface="Book Antiqua" panose="02040602050305030304" pitchFamily="18" charset="0"/>
                <a:ea typeface="Times New Roman" panose="02020603050405020304" pitchFamily="18" charset="0"/>
              </a:rPr>
              <a:t>Много у нас дивных мест, которые представляют не только эстетический, образовательный интерес, но и лечебную, культурно-историческую и научно-познавательную ценность. Это памятники природы и археологии: «</a:t>
            </a:r>
            <a:r>
              <a:rPr lang="ru-RU" sz="2800" b="1" dirty="0" err="1">
                <a:latin typeface="Book Antiqua" panose="02040602050305030304" pitchFamily="18" charset="0"/>
                <a:ea typeface="Times New Roman" panose="02020603050405020304" pitchFamily="18" charset="0"/>
              </a:rPr>
              <a:t>Нухэн</a:t>
            </a:r>
            <a:r>
              <a:rPr lang="ru-RU" sz="2800" b="1" dirty="0">
                <a:latin typeface="Book Antiqua" panose="02040602050305030304" pitchFamily="18" charset="0"/>
                <a:ea typeface="Times New Roman" panose="02020603050405020304" pitchFamily="18" charset="0"/>
              </a:rPr>
              <a:t>  </a:t>
            </a:r>
            <a:r>
              <a:rPr lang="ru-RU" sz="2800" b="1" dirty="0" err="1">
                <a:latin typeface="Book Antiqua" panose="02040602050305030304" pitchFamily="18" charset="0"/>
                <a:ea typeface="Times New Roman" panose="02020603050405020304" pitchFamily="18" charset="0"/>
              </a:rPr>
              <a:t>шулуун</a:t>
            </a:r>
            <a:r>
              <a:rPr lang="ru-RU" sz="2800" b="1" dirty="0">
                <a:latin typeface="Book Antiqua" panose="02040602050305030304" pitchFamily="18" charset="0"/>
                <a:ea typeface="Times New Roman" panose="02020603050405020304" pitchFamily="18" charset="0"/>
              </a:rPr>
              <a:t>» (Пещера с наскальными надписями), «</a:t>
            </a:r>
            <a:r>
              <a:rPr lang="ru-RU" sz="2800" b="1" dirty="0" err="1">
                <a:latin typeface="Book Antiqua" panose="02040602050305030304" pitchFamily="18" charset="0"/>
                <a:ea typeface="Times New Roman" panose="02020603050405020304" pitchFamily="18" charset="0"/>
              </a:rPr>
              <a:t>Гэр</a:t>
            </a:r>
            <a:r>
              <a:rPr lang="ru-RU" sz="2800" b="1" dirty="0">
                <a:latin typeface="Book Antiqua" panose="0204060205030503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Book Antiqua" panose="02040602050305030304" pitchFamily="18" charset="0"/>
                <a:ea typeface="Times New Roman" panose="02020603050405020304" pitchFamily="18" charset="0"/>
              </a:rPr>
              <a:t>шулуун</a:t>
            </a:r>
            <a:r>
              <a:rPr lang="ru-RU" sz="2800" b="1" dirty="0">
                <a:latin typeface="Book Antiqua" panose="02040602050305030304" pitchFamily="18" charset="0"/>
                <a:ea typeface="Times New Roman" panose="02020603050405020304" pitchFamily="18" charset="0"/>
              </a:rPr>
              <a:t>» (Каменный дом), «</a:t>
            </a:r>
            <a:r>
              <a:rPr lang="ru-RU" sz="2800" b="1" dirty="0" err="1">
                <a:latin typeface="Book Antiqua" panose="02040602050305030304" pitchFamily="18" charset="0"/>
                <a:ea typeface="Times New Roman" panose="02020603050405020304" pitchFamily="18" charset="0"/>
              </a:rPr>
              <a:t>Тэмээн</a:t>
            </a:r>
            <a:r>
              <a:rPr lang="ru-RU" sz="2800" b="1" dirty="0">
                <a:latin typeface="Book Antiqua" panose="0204060205030503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Book Antiqua" panose="02040602050305030304" pitchFamily="18" charset="0"/>
                <a:ea typeface="Times New Roman" panose="02020603050405020304" pitchFamily="18" charset="0"/>
              </a:rPr>
              <a:t>шулуун</a:t>
            </a:r>
            <a:r>
              <a:rPr lang="ru-RU" sz="2800" b="1" dirty="0">
                <a:latin typeface="Book Antiqua" panose="02040602050305030304" pitchFamily="18" charset="0"/>
                <a:ea typeface="Times New Roman" panose="02020603050405020304" pitchFamily="18" charset="0"/>
              </a:rPr>
              <a:t>» ,останец «</a:t>
            </a:r>
            <a:r>
              <a:rPr lang="ru-RU" sz="2800" b="1" dirty="0" err="1">
                <a:latin typeface="Book Antiqua" panose="02040602050305030304" pitchFamily="18" charset="0"/>
                <a:ea typeface="Times New Roman" panose="02020603050405020304" pitchFamily="18" charset="0"/>
              </a:rPr>
              <a:t>Табан</a:t>
            </a:r>
            <a:r>
              <a:rPr lang="ru-RU" sz="2800" b="1" dirty="0">
                <a:latin typeface="Book Antiqua" panose="0204060205030503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Book Antiqua" panose="02040602050305030304" pitchFamily="18" charset="0"/>
                <a:ea typeface="Times New Roman" panose="02020603050405020304" pitchFamily="18" charset="0"/>
              </a:rPr>
              <a:t>хурган</a:t>
            </a:r>
            <a:r>
              <a:rPr lang="ru-RU" sz="2800" b="1" dirty="0">
                <a:latin typeface="Book Antiqua" panose="02040602050305030304" pitchFamily="18" charset="0"/>
                <a:ea typeface="Times New Roman" panose="02020603050405020304" pitchFamily="18" charset="0"/>
              </a:rPr>
              <a:t>» (Пять пальцев) и другие. Родники: «</a:t>
            </a:r>
            <a:r>
              <a:rPr lang="ru-RU" sz="2800" b="1" dirty="0" err="1">
                <a:latin typeface="Book Antiqua" panose="02040602050305030304" pitchFamily="18" charset="0"/>
                <a:ea typeface="Times New Roman" panose="02020603050405020304" pitchFamily="18" charset="0"/>
              </a:rPr>
              <a:t>Бабай</a:t>
            </a:r>
            <a:r>
              <a:rPr lang="ru-RU" sz="2800" b="1" dirty="0">
                <a:latin typeface="Book Antiqua" panose="02040602050305030304" pitchFamily="18" charset="0"/>
                <a:ea typeface="Times New Roman" panose="02020603050405020304" pitchFamily="18" charset="0"/>
              </a:rPr>
              <a:t> ключ», «</a:t>
            </a:r>
            <a:r>
              <a:rPr lang="ru-RU" sz="2800" b="1" dirty="0" err="1">
                <a:latin typeface="Book Antiqua" panose="02040602050305030304" pitchFamily="18" charset="0"/>
                <a:ea typeface="Times New Roman" panose="02020603050405020304" pitchFamily="18" charset="0"/>
              </a:rPr>
              <a:t>Ургэн</a:t>
            </a:r>
            <a:r>
              <a:rPr lang="ru-RU" sz="2800" b="1" dirty="0">
                <a:latin typeface="Book Antiqua" panose="0204060205030503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Book Antiqua" panose="02040602050305030304" pitchFamily="18" charset="0"/>
                <a:ea typeface="Times New Roman" panose="02020603050405020304" pitchFamily="18" charset="0"/>
              </a:rPr>
              <a:t>Улам</a:t>
            </a:r>
            <a:r>
              <a:rPr lang="ru-RU" sz="2800" b="1" dirty="0">
                <a:latin typeface="Book Antiqua" panose="02040602050305030304" pitchFamily="18" charset="0"/>
                <a:ea typeface="Times New Roman" panose="02020603050405020304" pitchFamily="18" charset="0"/>
              </a:rPr>
              <a:t>» (Широкий брод), «</a:t>
            </a:r>
            <a:r>
              <a:rPr lang="ru-RU" sz="2800" b="1" dirty="0" err="1">
                <a:latin typeface="Book Antiqua" panose="02040602050305030304" pitchFamily="18" charset="0"/>
                <a:ea typeface="Times New Roman" panose="02020603050405020304" pitchFamily="18" charset="0"/>
              </a:rPr>
              <a:t>Баярдашын</a:t>
            </a:r>
            <a:r>
              <a:rPr lang="ru-RU" sz="2800" b="1" dirty="0">
                <a:latin typeface="Book Antiqua" panose="0204060205030503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Book Antiqua" panose="02040602050305030304" pitchFamily="18" charset="0"/>
                <a:ea typeface="Times New Roman" panose="02020603050405020304" pitchFamily="18" charset="0"/>
              </a:rPr>
              <a:t>аршаан</a:t>
            </a:r>
            <a:r>
              <a:rPr lang="ru-RU" sz="2800" b="1" dirty="0">
                <a:latin typeface="Book Antiqua" panose="02040602050305030304" pitchFamily="18" charset="0"/>
                <a:ea typeface="Times New Roman" panose="02020603050405020304" pitchFamily="18" charset="0"/>
              </a:rPr>
              <a:t>» (Родник </a:t>
            </a:r>
            <a:r>
              <a:rPr lang="ru-RU" sz="2800" b="1" dirty="0" err="1">
                <a:latin typeface="Book Antiqua" panose="02040602050305030304" pitchFamily="18" charset="0"/>
                <a:ea typeface="Times New Roman" panose="02020603050405020304" pitchFamily="18" charset="0"/>
              </a:rPr>
              <a:t>Баярдаша</a:t>
            </a:r>
            <a:r>
              <a:rPr lang="ru-RU" sz="2800" b="1" dirty="0">
                <a:latin typeface="Book Antiqua" panose="02040602050305030304" pitchFamily="18" charset="0"/>
                <a:ea typeface="Times New Roman" panose="02020603050405020304" pitchFamily="18" charset="0"/>
              </a:rPr>
              <a:t>). О каком сельском поселении идет речь?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047496" y="5283806"/>
            <a:ext cx="4222313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999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Нарсатуйское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047496" y="6600617"/>
            <a:ext cx="5734884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ru-RU" sz="2999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Харашибирское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829800" y="5325100"/>
            <a:ext cx="4866058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3000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Мухоршибирское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200"/>
              </a:lnSpc>
              <a:spcBef>
                <a:spcPct val="0"/>
              </a:spcBef>
            </a:pP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610600" y="6528896"/>
            <a:ext cx="5867400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</a:t>
            </a:r>
            <a:r>
              <a:rPr lang="ru-RU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sz="3000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Хонхолойское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ts val="4200"/>
              </a:lnSpc>
              <a:spcBef>
                <a:spcPct val="0"/>
              </a:spcBef>
            </a:pP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42420" y="419100"/>
            <a:ext cx="14203160" cy="8153400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57510" y="419100"/>
            <a:ext cx="13292090" cy="52782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Aft>
                <a:spcPts val="1800"/>
              </a:spcAft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6. </a:t>
            </a:r>
            <a:r>
              <a:rPr lang="ru-RU" sz="2800" b="1" dirty="0">
                <a:latin typeface="Book Antiqua" panose="02040602050305030304" pitchFamily="18" charset="0"/>
                <a:ea typeface="Times New Roman" panose="02020603050405020304" pitchFamily="18" charset="0"/>
              </a:rPr>
              <a:t>В начале 1934г.  у озера </a:t>
            </a:r>
            <a:r>
              <a:rPr lang="ru-RU" sz="2800" b="1" dirty="0" err="1">
                <a:latin typeface="Book Antiqua" panose="02040602050305030304" pitchFamily="18" charset="0"/>
                <a:ea typeface="Times New Roman" panose="02020603050405020304" pitchFamily="18" charset="0"/>
              </a:rPr>
              <a:t>Цаган-Нур</a:t>
            </a:r>
            <a:r>
              <a:rPr lang="ru-RU" sz="2800" b="1" dirty="0">
                <a:latin typeface="Book Antiqua" panose="02040602050305030304" pitchFamily="18" charset="0"/>
                <a:ea typeface="Times New Roman" panose="02020603050405020304" pitchFamily="18" charset="0"/>
              </a:rPr>
              <a:t> был образован совхоз семеноводческого направления, который получил название «</a:t>
            </a:r>
            <a:r>
              <a:rPr lang="ru-RU" sz="2800" b="1" dirty="0" err="1">
                <a:latin typeface="Book Antiqua" panose="02040602050305030304" pitchFamily="18" charset="0"/>
                <a:ea typeface="Times New Roman" panose="02020603050405020304" pitchFamily="18" charset="0"/>
              </a:rPr>
              <a:t>Эрдэм</a:t>
            </a:r>
            <a:r>
              <a:rPr lang="ru-RU" sz="2800" b="1" dirty="0">
                <a:latin typeface="Book Antiqua" panose="02040602050305030304" pitchFamily="18" charset="0"/>
                <a:ea typeface="Times New Roman" panose="02020603050405020304" pitchFamily="18" charset="0"/>
              </a:rPr>
              <a:t>» - «Наука».  В глубокой древности в эту долину прикочевали тунгусы. Долгие годы они жили хорошо. В достатке было кормов для животных и люди радовались тучным стадам. Леса изобиловали дичью. Но неожиданно среди животных начался мор – сибирская язва. И за короткое время исчезли и тучные стада и дикие звери. В долине начался голод. Служители религиозных культов в своих молитвах и предсказаниях вещали людям о гневе богов, в назидании за то, что во время кочевья в эту долину они долгое время двигались против солнца. Так же это поселение переводится как - долина смерти. И много позже эту долину называли «неприветливой землей». 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755501" y="6116876"/>
            <a:ext cx="6007392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Никольское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755501" y="6957745"/>
            <a:ext cx="6281689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ru-RU" sz="2999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Харашибирское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382000" y="6156437"/>
            <a:ext cx="6522482" cy="4990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3000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Новозаганское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9906000" y="6997307"/>
            <a:ext cx="7040806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</a:t>
            </a:r>
            <a:r>
              <a:rPr lang="ru-RU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sz="3000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Тугнуйское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42420" y="723844"/>
            <a:ext cx="14203160" cy="7978419"/>
            <a:chOff x="0" y="0"/>
            <a:chExt cx="3740750" cy="210131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2101312"/>
            </a:xfrm>
            <a:custGeom>
              <a:avLst/>
              <a:gdLst/>
              <a:ahLst/>
              <a:cxnLst/>
              <a:rect l="l" t="t" r="r" b="b"/>
              <a:pathLst>
                <a:path w="3740750" h="2101312">
                  <a:moveTo>
                    <a:pt x="0" y="0"/>
                  </a:moveTo>
                  <a:lnTo>
                    <a:pt x="3740750" y="0"/>
                  </a:lnTo>
                  <a:lnTo>
                    <a:pt x="3740750" y="2101312"/>
                  </a:lnTo>
                  <a:lnTo>
                    <a:pt x="0" y="2101312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21679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53269" y="1222432"/>
            <a:ext cx="13159390" cy="3877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7200" algn="ctr">
              <a:spcAft>
                <a:spcPts val="0"/>
              </a:spcAft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7.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ru-RU" sz="3600" b="1" dirty="0">
                <a:latin typeface="Book Antiqua" panose="02040602050305030304" pitchFamily="18" charset="0"/>
                <a:ea typeface="Times New Roman" panose="02020603050405020304" pitchFamily="18" charset="0"/>
              </a:rPr>
              <a:t>В 1927 году села  </a:t>
            </a:r>
            <a:r>
              <a:rPr lang="ru-RU" sz="3600" b="1" dirty="0" err="1">
                <a:latin typeface="Book Antiqua" panose="02040602050305030304" pitchFamily="18" charset="0"/>
                <a:ea typeface="Times New Roman" panose="02020603050405020304" pitchFamily="18" charset="0"/>
              </a:rPr>
              <a:t>Олоншибирь</a:t>
            </a:r>
            <a:r>
              <a:rPr lang="ru-RU" sz="3600" b="1" dirty="0">
                <a:latin typeface="Book Antiqua" panose="02040602050305030304" pitchFamily="18" charset="0"/>
                <a:ea typeface="Times New Roman" panose="02020603050405020304" pitchFamily="18" charset="0"/>
              </a:rPr>
              <a:t>, </a:t>
            </a:r>
            <a:r>
              <a:rPr lang="ru-RU" sz="3600" b="1" dirty="0" err="1">
                <a:latin typeface="Book Antiqua" panose="02040602050305030304" pitchFamily="18" charset="0"/>
                <a:ea typeface="Times New Roman" panose="02020603050405020304" pitchFamily="18" charset="0"/>
              </a:rPr>
              <a:t>Тугнэ</a:t>
            </a:r>
            <a:r>
              <a:rPr lang="ru-RU" sz="3600" b="1" dirty="0">
                <a:latin typeface="Book Antiqua" panose="02040602050305030304" pitchFamily="18" charset="0"/>
                <a:ea typeface="Times New Roman" panose="02020603050405020304" pitchFamily="18" charset="0"/>
              </a:rPr>
              <a:t>-гол, Шара-гол, </a:t>
            </a:r>
            <a:r>
              <a:rPr lang="ru-RU" sz="3600" b="1" dirty="0" err="1">
                <a:latin typeface="Book Antiqua" panose="02040602050305030304" pitchFamily="18" charset="0"/>
                <a:ea typeface="Times New Roman" panose="02020603050405020304" pitchFamily="18" charset="0"/>
              </a:rPr>
              <a:t>Намарзан</a:t>
            </a:r>
            <a:r>
              <a:rPr lang="ru-RU" sz="3600" b="1" dirty="0">
                <a:latin typeface="Book Antiqua" panose="02040602050305030304" pitchFamily="18" charset="0"/>
                <a:ea typeface="Times New Roman" panose="02020603050405020304" pitchFamily="18" charset="0"/>
              </a:rPr>
              <a:t>, </a:t>
            </a:r>
            <a:r>
              <a:rPr lang="ru-RU" sz="3600" b="1" dirty="0" err="1">
                <a:latin typeface="Book Antiqua" panose="02040602050305030304" pitchFamily="18" charset="0"/>
                <a:ea typeface="Times New Roman" panose="02020603050405020304" pitchFamily="18" charset="0"/>
              </a:rPr>
              <a:t>Нарин</a:t>
            </a:r>
            <a:r>
              <a:rPr lang="ru-RU" sz="3600" b="1" dirty="0">
                <a:latin typeface="Book Antiqua" panose="02040602050305030304" pitchFamily="18" charset="0"/>
                <a:ea typeface="Times New Roman" panose="02020603050405020304" pitchFamily="18" charset="0"/>
              </a:rPr>
              <a:t>,  </a:t>
            </a:r>
            <a:r>
              <a:rPr lang="ru-RU" sz="3600" b="1" dirty="0" err="1">
                <a:latin typeface="Book Antiqua" panose="02040602050305030304" pitchFamily="18" charset="0"/>
                <a:ea typeface="Times New Roman" panose="02020603050405020304" pitchFamily="18" charset="0"/>
              </a:rPr>
              <a:t>Кусоты</a:t>
            </a:r>
            <a:r>
              <a:rPr lang="ru-RU" sz="3600" b="1" dirty="0">
                <a:latin typeface="Book Antiqua" panose="02040602050305030304" pitchFamily="18" charset="0"/>
                <a:ea typeface="Times New Roman" panose="02020603050405020304" pitchFamily="18" charset="0"/>
              </a:rPr>
              <a:t>,  </a:t>
            </a:r>
            <a:r>
              <a:rPr lang="ru-RU" sz="3600" b="1" dirty="0" err="1">
                <a:latin typeface="Book Antiqua" panose="02040602050305030304" pitchFamily="18" charset="0"/>
                <a:ea typeface="Times New Roman" panose="02020603050405020304" pitchFamily="18" charset="0"/>
              </a:rPr>
              <a:t>Шинестуй</a:t>
            </a:r>
            <a:r>
              <a:rPr lang="ru-RU" sz="3600" b="1" dirty="0">
                <a:latin typeface="Book Antiqua" panose="02040602050305030304" pitchFamily="18" charset="0"/>
                <a:ea typeface="Times New Roman" panose="02020603050405020304" pitchFamily="18" charset="0"/>
              </a:rPr>
              <a:t>, </a:t>
            </a:r>
            <a:r>
              <a:rPr lang="ru-RU" sz="3600" b="1" dirty="0" err="1">
                <a:latin typeface="Book Antiqua" panose="02040602050305030304" pitchFamily="18" charset="0"/>
                <a:ea typeface="Times New Roman" panose="02020603050405020304" pitchFamily="18" charset="0"/>
              </a:rPr>
              <a:t>Мухоршибирка</a:t>
            </a:r>
            <a:r>
              <a:rPr lang="ru-RU" sz="3600" b="1" dirty="0">
                <a:latin typeface="Book Antiqua" panose="02040602050305030304" pitchFamily="18" charset="0"/>
                <a:ea typeface="Times New Roman" panose="02020603050405020304" pitchFamily="18" charset="0"/>
              </a:rPr>
              <a:t> образовали </a:t>
            </a:r>
            <a:r>
              <a:rPr lang="ru-RU" sz="3600" b="1" dirty="0" err="1">
                <a:latin typeface="Book Antiqua" panose="02040602050305030304" pitchFamily="18" charset="0"/>
                <a:ea typeface="Times New Roman" panose="02020603050405020304" pitchFamily="18" charset="0"/>
              </a:rPr>
              <a:t>Цаган-Челутаевский</a:t>
            </a:r>
            <a:r>
              <a:rPr lang="ru-RU" sz="3600" b="1" dirty="0">
                <a:latin typeface="Book Antiqua" panose="02040602050305030304" pitchFamily="18" charset="0"/>
                <a:ea typeface="Times New Roman" panose="02020603050405020304" pitchFamily="18" charset="0"/>
              </a:rPr>
              <a:t> </a:t>
            </a:r>
            <a:r>
              <a:rPr lang="ru-RU" sz="3600" b="1" dirty="0" err="1">
                <a:latin typeface="Book Antiqua" panose="02040602050305030304" pitchFamily="18" charset="0"/>
                <a:ea typeface="Times New Roman" panose="02020603050405020304" pitchFamily="18" charset="0"/>
              </a:rPr>
              <a:t>сомонный</a:t>
            </a:r>
            <a:r>
              <a:rPr lang="ru-RU" sz="3600" b="1" dirty="0">
                <a:latin typeface="Book Antiqua" panose="02040602050305030304" pitchFamily="18" charset="0"/>
                <a:ea typeface="Times New Roman" panose="02020603050405020304" pitchFamily="18" charset="0"/>
              </a:rPr>
              <a:t> Совет. В 1930 году были организованы колхозы в селах </a:t>
            </a:r>
            <a:r>
              <a:rPr lang="ru-RU" sz="3600" b="1" dirty="0" err="1">
                <a:latin typeface="Book Antiqua" panose="02040602050305030304" pitchFamily="18" charset="0"/>
                <a:ea typeface="Times New Roman" panose="02020603050405020304" pitchFamily="18" charset="0"/>
              </a:rPr>
              <a:t>Цаган-Челутаевского</a:t>
            </a:r>
            <a:r>
              <a:rPr lang="ru-RU" sz="3600" b="1" dirty="0">
                <a:latin typeface="Book Antiqua" panose="02040602050305030304" pitchFamily="18" charset="0"/>
                <a:ea typeface="Times New Roman" panose="02020603050405020304" pitchFamily="18" charset="0"/>
              </a:rPr>
              <a:t> </a:t>
            </a:r>
            <a:r>
              <a:rPr lang="ru-RU" sz="3600" b="1" dirty="0" err="1">
                <a:latin typeface="Book Antiqua" panose="02040602050305030304" pitchFamily="18" charset="0"/>
                <a:ea typeface="Times New Roman" panose="02020603050405020304" pitchFamily="18" charset="0"/>
              </a:rPr>
              <a:t>сомонного</a:t>
            </a:r>
            <a:r>
              <a:rPr lang="ru-RU" sz="3600" b="1" dirty="0">
                <a:latin typeface="Book Antiqua" panose="02040602050305030304" pitchFamily="18" charset="0"/>
                <a:ea typeface="Times New Roman" panose="02020603050405020304" pitchFamily="18" charset="0"/>
              </a:rPr>
              <a:t> Совета. В 1963 году </a:t>
            </a:r>
            <a:r>
              <a:rPr lang="ru-RU" sz="3600" b="1" dirty="0" err="1">
                <a:latin typeface="Book Antiqua" panose="02040602050305030304" pitchFamily="18" charset="0"/>
                <a:ea typeface="Times New Roman" panose="02020603050405020304" pitchFamily="18" charset="0"/>
              </a:rPr>
              <a:t>Цаган-Челутаевский</a:t>
            </a:r>
            <a:r>
              <a:rPr lang="ru-RU" sz="3600" b="1" dirty="0">
                <a:latin typeface="Book Antiqua" panose="02040602050305030304" pitchFamily="18" charset="0"/>
                <a:ea typeface="Times New Roman" panose="02020603050405020304" pitchFamily="18" charset="0"/>
              </a:rPr>
              <a:t> </a:t>
            </a:r>
            <a:r>
              <a:rPr lang="ru-RU" sz="3600" b="1" dirty="0" err="1">
                <a:latin typeface="Book Antiqua" panose="02040602050305030304" pitchFamily="18" charset="0"/>
                <a:ea typeface="Times New Roman" panose="02020603050405020304" pitchFamily="18" charset="0"/>
              </a:rPr>
              <a:t>сомонный</a:t>
            </a:r>
            <a:r>
              <a:rPr lang="ru-RU" sz="3600" b="1" dirty="0">
                <a:latin typeface="Book Antiqua" panose="02040602050305030304" pitchFamily="18" charset="0"/>
                <a:ea typeface="Times New Roman" panose="02020603050405020304" pitchFamily="18" charset="0"/>
              </a:rPr>
              <a:t> Совет был переименован в этот </a:t>
            </a:r>
            <a:r>
              <a:rPr lang="ru-RU" sz="3600" b="1" dirty="0" err="1">
                <a:latin typeface="Book Antiqua" panose="02040602050305030304" pitchFamily="18" charset="0"/>
                <a:ea typeface="Times New Roman" panose="02020603050405020304" pitchFamily="18" charset="0"/>
              </a:rPr>
              <a:t>сомонный</a:t>
            </a:r>
            <a:r>
              <a:rPr lang="ru-RU" sz="3600" b="1" dirty="0">
                <a:latin typeface="Book Antiqua" panose="02040602050305030304" pitchFamily="18" charset="0"/>
                <a:ea typeface="Times New Roman" panose="02020603050405020304" pitchFamily="18" charset="0"/>
              </a:rPr>
              <a:t> Совет.</a:t>
            </a:r>
            <a:endParaRPr lang="ru-RU" sz="3200" b="1" dirty="0">
              <a:latin typeface="Book Antiqua" panose="0204060205030503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2564305" y="5481363"/>
            <a:ext cx="6250136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999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Олоншибирь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553269" y="7101452"/>
            <a:ext cx="6783536" cy="498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ru-RU" sz="2999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Кусоты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8382000" y="5538891"/>
            <a:ext cx="6452316" cy="49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</a:t>
            </a:r>
            <a:r>
              <a:rPr lang="ru-RU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sz="3000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Намарзан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0439400" y="7200900"/>
            <a:ext cx="5816363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</a:t>
            </a:r>
            <a:r>
              <a:rPr lang="ru-RU" sz="3000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Шинестуй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752600" y="800100"/>
            <a:ext cx="14492980" cy="7187823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9144000" y="1104900"/>
            <a:ext cx="6629400" cy="33137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algn="ctr">
              <a:lnSpc>
                <a:spcPct val="115000"/>
              </a:lnSpc>
              <a:spcAft>
                <a:spcPts val="1000"/>
              </a:spcAft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8. </a:t>
            </a:r>
            <a:r>
              <a:rPr lang="ru-RU" sz="3600" b="1" dirty="0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Церковь из этого сельского поселения была перевезена в «Этнографический музей»</a:t>
            </a:r>
          </a:p>
          <a:p>
            <a:pPr marL="457200" algn="ctr">
              <a:lnSpc>
                <a:spcPct val="115000"/>
              </a:lnSpc>
              <a:spcAft>
                <a:spcPts val="1000"/>
              </a:spcAft>
            </a:pPr>
            <a:r>
              <a:rPr lang="ru-RU" sz="3600" b="1" dirty="0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г. Улан -Удэ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678196" y="5573414"/>
            <a:ext cx="4604086" cy="498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999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Хонхолойское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3659044" y="6448091"/>
            <a:ext cx="4565928" cy="4989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ru-RU" sz="2999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Шаралдайское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9296400" y="5573415"/>
            <a:ext cx="4856593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Никольское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9144000" y="6473779"/>
            <a:ext cx="5784890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</a:t>
            </a:r>
            <a:r>
              <a:rPr lang="ru-RU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sz="3000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Новозаганское</a:t>
            </a:r>
            <a:r>
              <a:rPr lang="en-US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ts val="4200"/>
              </a:lnSpc>
              <a:spcBef>
                <a:spcPct val="0"/>
              </a:spcBef>
            </a:pP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1093626"/>
            <a:ext cx="4353312" cy="3438939"/>
          </a:xfrm>
          <a:prstGeom prst="rect">
            <a:avLst/>
          </a:prstGeom>
          <a:effectLst>
            <a:softEdge rad="63500"/>
          </a:effectLst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676400" y="419101"/>
            <a:ext cx="14569180" cy="7540570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286000" y="419101"/>
            <a:ext cx="13437695" cy="48445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algn="ctr">
              <a:lnSpc>
                <a:spcPct val="115000"/>
              </a:lnSpc>
              <a:spcAft>
                <a:spcPts val="1000"/>
              </a:spcAft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9. </a:t>
            </a:r>
            <a:r>
              <a:rPr lang="ru-RU" sz="2800" b="1" dirty="0">
                <a:latin typeface="Book Antiqua" panose="02040602050305030304" pitchFamily="18" charset="0"/>
              </a:rPr>
              <a:t>Первое упоминание о деревне встречается в архивных документах, датируемых 1718 годом. Расположенное среди пологих холмов, поселение окружено зелёным ковром преимущественно тёмных хвойных лесов, перемежающихся изящными силуэтами лиственниц. Считается, что эта уникальная географическая особенность — тёмная, окружённая деревьями котловина — послужила причиной интригующего названия деревни, отражающего визуальное впечатление от «чёрной чаши», образованной окружающим ландшафтом</a:t>
            </a:r>
            <a:r>
              <a:rPr lang="ru-RU" sz="2800" b="1" dirty="0" smtClean="0">
                <a:latin typeface="Book Antiqua" panose="02040602050305030304" pitchFamily="18" charset="0"/>
              </a:rPr>
              <a:t>.</a:t>
            </a:r>
            <a:endParaRPr lang="ru-RU" sz="2800" b="1" dirty="0"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ts val="4899"/>
              </a:lnSpc>
              <a:spcBef>
                <a:spcPct val="0"/>
              </a:spcBef>
            </a:pP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200400" y="5105399"/>
            <a:ext cx="39624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Мухоршибирь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3200400" y="6115050"/>
            <a:ext cx="3200399" cy="498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ru-RU" sz="2999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Харашибирь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1135466" y="5086350"/>
            <a:ext cx="1920002" cy="49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. </a:t>
            </a:r>
            <a:r>
              <a:rPr lang="ru-RU" sz="3000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Гашей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1135466" y="6105525"/>
            <a:ext cx="1920002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</a:t>
            </a:r>
            <a:r>
              <a:rPr lang="ru-RU" sz="3000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Сутай</a:t>
            </a:r>
            <a:r>
              <a:rPr lang="en-US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ts val="4200"/>
              </a:lnSpc>
              <a:spcBef>
                <a:spcPct val="0"/>
              </a:spcBef>
            </a:pP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42420" y="647700"/>
            <a:ext cx="14203160" cy="7620132"/>
            <a:chOff x="0" y="0"/>
            <a:chExt cx="3740750" cy="183360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833604"/>
            </a:xfrm>
            <a:custGeom>
              <a:avLst/>
              <a:gdLst/>
              <a:ahLst/>
              <a:cxnLst/>
              <a:rect l="l" t="t" r="r" b="b"/>
              <a:pathLst>
                <a:path w="3740750" h="1833604">
                  <a:moveTo>
                    <a:pt x="0" y="0"/>
                  </a:moveTo>
                  <a:lnTo>
                    <a:pt x="3740750" y="0"/>
                  </a:lnTo>
                  <a:lnTo>
                    <a:pt x="3740750" y="1833604"/>
                  </a:lnTo>
                  <a:lnTo>
                    <a:pt x="0" y="1833604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9002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14600" y="3801054"/>
            <a:ext cx="13209095" cy="12741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algn="ctr">
              <a:lnSpc>
                <a:spcPct val="115000"/>
              </a:lnSpc>
              <a:spcAft>
                <a:spcPts val="1000"/>
              </a:spcAft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10.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ru-RU" sz="3600" b="1" dirty="0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каким сельским поселением ассоциируются данные фото?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270590" y="5554968"/>
            <a:ext cx="5178209" cy="498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</a:t>
            </a:r>
            <a:r>
              <a:rPr lang="ru-RU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sz="2999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Новозаганское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260863" y="6728467"/>
            <a:ext cx="5492737" cy="498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ru-RU" sz="2999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Тугнуйское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363200" y="5535154"/>
            <a:ext cx="4806037" cy="49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3000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Шаралдайское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0668000" y="6651969"/>
            <a:ext cx="4272637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</a:t>
            </a:r>
            <a:r>
              <a:rPr lang="ru-RU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sz="3000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Хонхолойское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1080984"/>
            <a:ext cx="2880121" cy="269019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7458" y="1062936"/>
            <a:ext cx="2286000" cy="264546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6294" y="1040574"/>
            <a:ext cx="2231247" cy="269019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998562" y="723900"/>
            <a:ext cx="14264380" cy="7619999"/>
            <a:chOff x="0" y="0"/>
            <a:chExt cx="3740750" cy="154598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45986"/>
            </a:xfrm>
            <a:custGeom>
              <a:avLst/>
              <a:gdLst/>
              <a:ahLst/>
              <a:cxnLst/>
              <a:rect l="l" t="t" r="r" b="b"/>
              <a:pathLst>
                <a:path w="3740750" h="1545986">
                  <a:moveTo>
                    <a:pt x="0" y="0"/>
                  </a:moveTo>
                  <a:lnTo>
                    <a:pt x="3740750" y="0"/>
                  </a:lnTo>
                  <a:lnTo>
                    <a:pt x="3740750" y="1545986"/>
                  </a:lnTo>
                  <a:lnTo>
                    <a:pt x="0" y="1545986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64305" y="1104900"/>
            <a:ext cx="13132895" cy="44596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algn="ctr">
              <a:lnSpc>
                <a:spcPct val="115000"/>
              </a:lnSpc>
              <a:spcAft>
                <a:spcPts val="1000"/>
              </a:spcAft>
            </a:pPr>
            <a:r>
              <a:rPr lang="ru-RU" sz="2800" b="1" dirty="0" smtClean="0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11. Это </a:t>
            </a:r>
            <a:r>
              <a:rPr lang="ru-RU" sz="2800" b="1" dirty="0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первое русское поселение в </a:t>
            </a:r>
            <a:r>
              <a:rPr lang="ru-RU" sz="2800" b="1" dirty="0" err="1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Тугнуйской</a:t>
            </a:r>
            <a:r>
              <a:rPr lang="ru-RU" sz="2800" b="1" dirty="0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долине, оно основано в 1698 г. казаками </a:t>
            </a:r>
            <a:r>
              <a:rPr lang="ru-RU" sz="2800" b="1" dirty="0" err="1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Селенгинского</a:t>
            </a:r>
            <a:r>
              <a:rPr lang="ru-RU" sz="2800" b="1" dirty="0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острога.   Примерно в 1698 г. на </a:t>
            </a:r>
            <a:r>
              <a:rPr lang="ru-RU" sz="2800" b="1" dirty="0" err="1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Тулуевом</a:t>
            </a:r>
            <a:r>
              <a:rPr lang="ru-RU" sz="2800" b="1" dirty="0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бугре (место жилья </a:t>
            </a:r>
            <a:r>
              <a:rPr lang="ru-RU" sz="2800" b="1" dirty="0" err="1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тунгуского</a:t>
            </a:r>
            <a:r>
              <a:rPr lang="ru-RU" sz="2800" b="1" dirty="0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рода), вблизи горы, ныне называемой Сафоновой, появилась казацкая застава, охранявшая один из участков восточных рубежей России того времени. Казаки эти были посланы как передовой отряд из </a:t>
            </a:r>
            <a:r>
              <a:rPr lang="ru-RU" sz="2800" b="1" dirty="0" err="1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Селенгинского</a:t>
            </a:r>
            <a:r>
              <a:rPr lang="ru-RU" sz="2800" b="1" dirty="0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острога. Командовал отрядом десятник </a:t>
            </a:r>
            <a:r>
              <a:rPr lang="ru-RU" sz="2800" b="1" dirty="0" err="1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Сафон</a:t>
            </a:r>
            <a:r>
              <a:rPr lang="ru-RU" sz="2800" b="1" dirty="0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Баландин</a:t>
            </a:r>
            <a:r>
              <a:rPr lang="ru-RU" sz="2800" b="1" dirty="0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   От тунгусов русские впервые услышали название этой местности, что в переводе с </a:t>
            </a:r>
            <a:r>
              <a:rPr lang="ru-RU" sz="2800" b="1" dirty="0" err="1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тюрского</a:t>
            </a:r>
            <a:r>
              <a:rPr lang="ru-RU" sz="2800" b="1" dirty="0"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означает – сигнал, огонь.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2800" b="1" dirty="0"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352800" y="5564582"/>
            <a:ext cx="4343401" cy="8463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649"/>
              </a:lnSpc>
            </a:pPr>
            <a:r>
              <a:rPr lang="ru-RU" sz="2800" dirty="0" smtClean="0">
                <a:solidFill>
                  <a:srgbClr val="FFFFFF"/>
                </a:solidFill>
                <a:latin typeface="Book Antiqua" panose="02040602050305030304" pitchFamily="18" charset="0"/>
                <a:ea typeface="Montserrat Bold"/>
                <a:cs typeface="Montserrat Bold"/>
                <a:sym typeface="Montserrat Bold"/>
              </a:rPr>
              <a:t>А</a:t>
            </a:r>
            <a:r>
              <a:rPr lang="en-US" sz="2800" dirty="0" smtClean="0">
                <a:solidFill>
                  <a:srgbClr val="FFFFFF"/>
                </a:solidFill>
                <a:latin typeface="Book Antiqua" panose="02040602050305030304" pitchFamily="18" charset="0"/>
                <a:ea typeface="Montserrat Bold"/>
                <a:cs typeface="Montserrat Bold"/>
                <a:sym typeface="Montserrat Bold"/>
              </a:rPr>
              <a:t>.</a:t>
            </a:r>
            <a:r>
              <a:rPr lang="ru-RU" sz="2800" dirty="0" smtClean="0">
                <a:solidFill>
                  <a:srgbClr val="FFFFFF"/>
                </a:solidFill>
                <a:latin typeface="Book Antiqua" panose="02040602050305030304" pitchFamily="18" charset="0"/>
                <a:ea typeface="Montserrat Bold"/>
                <a:cs typeface="Montserrat Bold"/>
                <a:sym typeface="Montserrat Bold"/>
              </a:rPr>
              <a:t> </a:t>
            </a:r>
            <a:r>
              <a:rPr lang="ru-RU" sz="2800" b="1" dirty="0" err="1" smtClean="0">
                <a:solidFill>
                  <a:srgbClr val="FFFFFF"/>
                </a:solidFill>
                <a:latin typeface="Book Antiqua" panose="02040602050305030304" pitchFamily="18" charset="0"/>
                <a:ea typeface="Montserrat Bold"/>
                <a:cs typeface="Montserrat Bold"/>
                <a:sym typeface="Montserrat Bold"/>
              </a:rPr>
              <a:t>Шаралдай</a:t>
            </a:r>
            <a:endParaRPr lang="en-US" sz="2800" b="1" dirty="0">
              <a:solidFill>
                <a:srgbClr val="FFFFFF"/>
              </a:solidFill>
              <a:latin typeface="Book Antiqua" panose="02040602050305030304" pitchFamily="18" charset="0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777896" y="5564582"/>
            <a:ext cx="2938103" cy="24236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649"/>
              </a:lnSpc>
            </a:pPr>
            <a:r>
              <a:rPr lang="ru-RU" sz="2800" b="1" dirty="0">
                <a:solidFill>
                  <a:srgbClr val="FFFFFF"/>
                </a:solidFill>
                <a:latin typeface="Book Antiqua" panose="02040602050305030304" pitchFamily="18" charset="0"/>
                <a:ea typeface="Montserrat Bold"/>
                <a:cs typeface="Montserrat Bold"/>
                <a:sym typeface="Montserrat Bold"/>
              </a:rPr>
              <a:t>Б</a:t>
            </a:r>
            <a:r>
              <a:rPr lang="en-US" sz="2800" b="1" dirty="0">
                <a:solidFill>
                  <a:srgbClr val="FFFFFF"/>
                </a:solidFill>
                <a:latin typeface="Book Antiqua" panose="02040602050305030304" pitchFamily="18" charset="0"/>
                <a:ea typeface="Montserrat Bold"/>
                <a:cs typeface="Montserrat Bold"/>
                <a:sym typeface="Montserrat Bold"/>
              </a:rPr>
              <a:t>. </a:t>
            </a:r>
            <a:r>
              <a:rPr lang="ru-RU" sz="2800" b="1" dirty="0" err="1" smtClean="0">
                <a:solidFill>
                  <a:srgbClr val="FFFFFF"/>
                </a:solidFill>
                <a:latin typeface="Book Antiqua" panose="02040602050305030304" pitchFamily="18" charset="0"/>
                <a:ea typeface="Montserrat Bold"/>
                <a:cs typeface="Montserrat Bold"/>
                <a:sym typeface="Montserrat Bold"/>
              </a:rPr>
              <a:t>Заган</a:t>
            </a:r>
            <a:endParaRPr lang="ru-RU" sz="2800" b="1" dirty="0" smtClean="0">
              <a:solidFill>
                <a:srgbClr val="FFFFFF"/>
              </a:solidFill>
              <a:latin typeface="Book Antiqua" panose="02040602050305030304" pitchFamily="18" charset="0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6649"/>
              </a:lnSpc>
            </a:pPr>
            <a:r>
              <a:rPr lang="ru-RU" sz="2800" b="1" dirty="0" smtClean="0">
                <a:solidFill>
                  <a:srgbClr val="FFFFFF"/>
                </a:solidFill>
                <a:latin typeface="Book Antiqua" panose="02040602050305030304" pitchFamily="18" charset="0"/>
                <a:ea typeface="Montserrat Bold"/>
                <a:cs typeface="Montserrat Bold"/>
                <a:sym typeface="Montserrat Bold"/>
              </a:rPr>
              <a:t>        Г</a:t>
            </a:r>
            <a:r>
              <a:rPr lang="en-US" sz="2800" b="1" dirty="0" smtClean="0">
                <a:solidFill>
                  <a:srgbClr val="FFFFFF"/>
                </a:solidFill>
                <a:latin typeface="Book Antiqua" panose="02040602050305030304" pitchFamily="18" charset="0"/>
                <a:ea typeface="Montserrat Bold"/>
                <a:cs typeface="Montserrat Bold"/>
                <a:sym typeface="Montserrat Bold"/>
              </a:rPr>
              <a:t>. </a:t>
            </a:r>
            <a:r>
              <a:rPr lang="ru-RU" sz="2800" b="1" dirty="0" smtClean="0">
                <a:solidFill>
                  <a:srgbClr val="FFFFFF"/>
                </a:solidFill>
                <a:latin typeface="Book Antiqua" panose="02040602050305030304" pitchFamily="18" charset="0"/>
                <a:ea typeface="Montserrat Bold"/>
                <a:cs typeface="Montserrat Bold"/>
                <a:sym typeface="Montserrat Bold"/>
              </a:rPr>
              <a:t>Никольск</a:t>
            </a:r>
            <a:endParaRPr lang="en-US" sz="2800" b="1" dirty="0">
              <a:solidFill>
                <a:srgbClr val="FFFFFF"/>
              </a:solidFill>
              <a:latin typeface="Book Antiqua" panose="02040602050305030304" pitchFamily="18" charset="0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6649"/>
              </a:lnSpc>
            </a:pPr>
            <a:endParaRPr lang="en-US" sz="2800" b="1" dirty="0">
              <a:solidFill>
                <a:srgbClr val="FFFFFF"/>
              </a:solidFill>
              <a:latin typeface="Book Antiqua" panose="02040602050305030304" pitchFamily="18" charset="0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276600" y="6388347"/>
            <a:ext cx="2743200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6649"/>
              </a:lnSpc>
            </a:pPr>
            <a:r>
              <a:rPr lang="ru-RU" sz="2800" dirty="0" smtClean="0">
                <a:solidFill>
                  <a:srgbClr val="FFFFFF"/>
                </a:solidFill>
                <a:latin typeface="Book Antiqua" panose="02040602050305030304" pitchFamily="18" charset="0"/>
                <a:ea typeface="Montserrat Bold"/>
                <a:cs typeface="Montserrat Bold"/>
                <a:sym typeface="Montserrat Bold"/>
              </a:rPr>
              <a:t>В</a:t>
            </a:r>
            <a:r>
              <a:rPr lang="en-US" sz="2800" dirty="0" smtClean="0">
                <a:solidFill>
                  <a:srgbClr val="FFFFFF"/>
                </a:solidFill>
                <a:latin typeface="Book Antiqua" panose="02040602050305030304" pitchFamily="18" charset="0"/>
                <a:ea typeface="Montserrat Bold"/>
                <a:cs typeface="Montserrat Bold"/>
                <a:sym typeface="Montserrat Bold"/>
              </a:rPr>
              <a:t>.</a:t>
            </a:r>
            <a:r>
              <a:rPr lang="ru-RU" sz="2800" dirty="0" smtClean="0">
                <a:solidFill>
                  <a:srgbClr val="FFFFFF"/>
                </a:solidFill>
                <a:latin typeface="Book Antiqua" panose="02040602050305030304" pitchFamily="18" charset="0"/>
                <a:ea typeface="Montserrat Bold"/>
                <a:cs typeface="Montserrat Bold"/>
                <a:sym typeface="Montserrat Bold"/>
              </a:rPr>
              <a:t> </a:t>
            </a:r>
            <a:r>
              <a:rPr lang="ru-RU" sz="2800" b="1" dirty="0" err="1" smtClean="0">
                <a:solidFill>
                  <a:srgbClr val="FFFFFF"/>
                </a:solidFill>
                <a:latin typeface="Book Antiqua" panose="02040602050305030304" pitchFamily="18" charset="0"/>
                <a:ea typeface="Montserrat Bold"/>
                <a:cs typeface="Montserrat Bold"/>
                <a:sym typeface="Montserrat Bold"/>
              </a:rPr>
              <a:t>Тугнуй</a:t>
            </a:r>
            <a:endParaRPr lang="en-US" sz="2800" b="1" dirty="0">
              <a:solidFill>
                <a:srgbClr val="FFFFFF"/>
              </a:solidFill>
              <a:latin typeface="Book Antiqua" panose="02040602050305030304" pitchFamily="18" charset="0"/>
              <a:ea typeface="Montserrat Bold"/>
              <a:cs typeface="Montserrat Bold"/>
              <a:sym typeface="Montserrat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916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438400" y="29635"/>
            <a:ext cx="13792199" cy="8561024"/>
            <a:chOff x="0" y="-38100"/>
            <a:chExt cx="3505813" cy="202763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505813" cy="1989538"/>
            </a:xfrm>
            <a:custGeom>
              <a:avLst/>
              <a:gdLst/>
              <a:ahLst/>
              <a:cxnLst/>
              <a:rect l="l" t="t" r="r" b="b"/>
              <a:pathLst>
                <a:path w="3467075" h="1970887">
                  <a:moveTo>
                    <a:pt x="0" y="0"/>
                  </a:moveTo>
                  <a:lnTo>
                    <a:pt x="3467075" y="0"/>
                  </a:lnTo>
                  <a:lnTo>
                    <a:pt x="3467075" y="1970887"/>
                  </a:lnTo>
                  <a:lnTo>
                    <a:pt x="0" y="1970887"/>
                  </a:lnTo>
                  <a:close/>
                </a:path>
              </a:pathLst>
            </a:custGeom>
            <a:solidFill>
              <a:srgbClr val="2717C0">
                <a:alpha val="29804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3467075" cy="20089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5989737" y="571501"/>
            <a:ext cx="6811863" cy="8079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499" b="1" dirty="0" err="1">
                <a:solidFill>
                  <a:srgbClr val="FF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Правильные</a:t>
            </a:r>
            <a:r>
              <a:rPr lang="en-US" sz="4499" b="1" dirty="0">
                <a:solidFill>
                  <a:srgbClr val="FF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4499" b="1" dirty="0" err="1">
                <a:solidFill>
                  <a:srgbClr val="FF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ответы</a:t>
            </a:r>
            <a:r>
              <a:rPr lang="ru-RU" sz="4499" b="1" dirty="0">
                <a:solidFill>
                  <a:srgbClr val="FF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:</a:t>
            </a:r>
            <a:endParaRPr lang="en-US" sz="4499" b="1" dirty="0">
              <a:solidFill>
                <a:srgbClr val="FF000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2561974" y="1379414"/>
            <a:ext cx="13287625" cy="69121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1.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Барской хребет</a:t>
            </a:r>
            <a:endParaRPr lang="ru-RU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</a:pP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2.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Бом</a:t>
            </a:r>
            <a:endParaRPr lang="ru-RU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</a:pP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3.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Калиновка</a:t>
            </a:r>
            <a:endParaRPr lang="ru-RU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</a:pP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4.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Хошун-</a:t>
            </a:r>
            <a:r>
              <a:rPr lang="ru-RU" sz="3499" b="1" dirty="0" err="1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Узурский</a:t>
            </a:r>
            <a:endParaRPr lang="ru-RU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</a:pP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5. </a:t>
            </a:r>
            <a:r>
              <a:rPr lang="ru-RU" sz="3499" b="1" dirty="0" err="1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Нарсатуйское</a:t>
            </a:r>
            <a:endParaRPr lang="ru-RU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</a:pP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6. </a:t>
            </a:r>
            <a:r>
              <a:rPr lang="ru-RU" sz="3499" b="1" dirty="0" err="1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Тугнуйское</a:t>
            </a:r>
            <a:endParaRPr lang="ru-RU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</a:pP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7. </a:t>
            </a:r>
            <a:r>
              <a:rPr lang="ru-RU" sz="3499" b="1" dirty="0" err="1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Кусоты</a:t>
            </a:r>
            <a:endParaRPr lang="ru-RU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</a:pP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8.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Никольское</a:t>
            </a:r>
          </a:p>
          <a:p>
            <a:pPr algn="ctr">
              <a:lnSpc>
                <a:spcPts val="4899"/>
              </a:lnSpc>
            </a:pP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9. </a:t>
            </a:r>
            <a:r>
              <a:rPr lang="ru-RU" sz="3499" b="1" dirty="0" err="1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Харашибирь</a:t>
            </a:r>
            <a:endParaRPr lang="ru-RU" sz="3499" b="1" dirty="0" smtClean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</a:pP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10. </a:t>
            </a:r>
            <a:r>
              <a:rPr lang="ru-RU" sz="3499" b="1" dirty="0" err="1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Шаралдайское</a:t>
            </a:r>
            <a:endParaRPr lang="ru-RU" sz="3499" b="1" dirty="0" smtClean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</a:pP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11. </a:t>
            </a:r>
            <a:r>
              <a:rPr lang="ru-RU" sz="3499" b="1" dirty="0" err="1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Заган</a:t>
            </a:r>
            <a:endParaRPr lang="ru-RU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</p:spTree>
    <p:extLst>
      <p:ext uri="{BB962C8B-B14F-4D97-AF65-F5344CB8AC3E}">
        <p14:creationId xmlns:p14="http://schemas.microsoft.com/office/powerpoint/2010/main" val="36525160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032" y="26670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r>
              <a:rPr lang="ru-RU" sz="4000" b="1" dirty="0">
                <a:solidFill>
                  <a:schemeClr val="tx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1. </a:t>
            </a:r>
            <a:endParaRPr lang="ru-RU" sz="4000" dirty="0"/>
          </a:p>
        </p:txBody>
      </p:sp>
      <p:sp>
        <p:nvSpPr>
          <p:cNvPr id="4" name="TextBox 4"/>
          <p:cNvSpPr txBox="1"/>
          <p:nvPr/>
        </p:nvSpPr>
        <p:spPr>
          <a:xfrm>
            <a:off x="1592284" y="647700"/>
            <a:ext cx="13788153" cy="12567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4350" indent="-514350" algn="ctr">
              <a:lnSpc>
                <a:spcPts val="4899"/>
              </a:lnSpc>
              <a:buAutoNum type="arabicPeriod"/>
            </a:pPr>
            <a:endParaRPr lang="ru-RU" sz="3499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  <a:spcBef>
                <a:spcPct val="0"/>
              </a:spcBef>
            </a:pPr>
            <a:endParaRPr lang="en-US" sz="3499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вопрос">
            <a:extLst>
              <a:ext uri="{FF2B5EF4-FFF2-40B4-BE49-F238E27FC236}">
                <a16:creationId xmlns:a16="http://schemas.microsoft.com/office/drawing/2014/main" id="{3F7A1731-5E16-48A9-BD64-0AB889E10FC9}"/>
              </a:ext>
            </a:extLst>
          </p:cNvPr>
          <p:cNvSpPr/>
          <p:nvPr/>
        </p:nvSpPr>
        <p:spPr>
          <a:xfrm>
            <a:off x="1143000" y="2285454"/>
            <a:ext cx="5257800" cy="5525046"/>
          </a:xfrm>
          <a:prstGeom prst="roundRect">
            <a:avLst/>
          </a:prstGeom>
          <a:solidFill>
            <a:srgbClr val="0070C0"/>
          </a:solidFill>
          <a:ln/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457200" algn="just"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1. По долине реки </a:t>
            </a:r>
            <a:r>
              <a:rPr lang="ru-RU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Тугнуй</a:t>
            </a: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имеются несколько небольших озер, из которых озеро </a:t>
            </a:r>
            <a:r>
              <a:rPr lang="ru-RU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Хатагор</a:t>
            </a: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входит в заказник и является водохранилищем </a:t>
            </a:r>
            <a:r>
              <a:rPr lang="ru-RU" sz="2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Тугнуйской</a:t>
            </a: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 долины и одним из мест основных путей миграции перелетных птиц.</a:t>
            </a:r>
            <a:endParaRPr lang="ru-RU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вопрос">
            <a:extLst>
              <a:ext uri="{FF2B5EF4-FFF2-40B4-BE49-F238E27FC236}">
                <a16:creationId xmlns:a16="http://schemas.microsoft.com/office/drawing/2014/main" id="{3F7A1731-5E16-48A9-BD64-0AB889E10FC9}"/>
              </a:ext>
            </a:extLst>
          </p:cNvPr>
          <p:cNvSpPr/>
          <p:nvPr/>
        </p:nvSpPr>
        <p:spPr>
          <a:xfrm>
            <a:off x="9677400" y="2281426"/>
            <a:ext cx="5334000" cy="5529074"/>
          </a:xfrm>
          <a:prstGeom prst="roundRect">
            <a:avLst/>
          </a:prstGeom>
          <a:solidFill>
            <a:srgbClr val="0070C0"/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ea typeface="Times New Roman" panose="02020603050405020304" pitchFamily="18" charset="0"/>
              </a:rPr>
              <a:t>2. Государственный природный заказник федерального значения, созданный в 1966 году и являющийся старейшим заказником в Бурятии. С 3 марта 2011 года — структурное подразделение ФГБУ «Байкальский государственный заповедник</a:t>
            </a:r>
            <a:r>
              <a:rPr lang="ru-RU" sz="2400" b="1" dirty="0" smtClean="0">
                <a:solidFill>
                  <a:schemeClr val="tx1"/>
                </a:solidFill>
                <a:latin typeface="Book Antiqua" panose="02040602050305030304" pitchFamily="18" charset="0"/>
                <a:ea typeface="Times New Roman" panose="02020603050405020304" pitchFamily="18" charset="0"/>
              </a:rPr>
              <a:t>».</a:t>
            </a:r>
            <a:endParaRPr lang="ru-RU" sz="2400" b="1" dirty="0">
              <a:solidFill>
                <a:schemeClr val="tx1"/>
              </a:solidFill>
              <a:effectLst/>
              <a:latin typeface="Book Antiqua" panose="0204060205030503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ВОПРОС">
            <a:extLst>
              <a:ext uri="{FF2B5EF4-FFF2-40B4-BE49-F238E27FC236}">
                <a16:creationId xmlns:a16="http://schemas.microsoft.com/office/drawing/2014/main" id="{BEB3E39C-EC93-4FF9-A2BC-B375F328E6DA}"/>
              </a:ext>
            </a:extLst>
          </p:cNvPr>
          <p:cNvSpPr/>
          <p:nvPr/>
        </p:nvSpPr>
        <p:spPr>
          <a:xfrm>
            <a:off x="1143000" y="266701"/>
            <a:ext cx="5257800" cy="1905000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457200"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 smtClean="0">
                <a:solidFill>
                  <a:schemeClr val="accent1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А. </a:t>
            </a:r>
            <a:r>
              <a:rPr lang="ru-RU" sz="2400" b="1" dirty="0" err="1" smtClean="0">
                <a:solidFill>
                  <a:schemeClr val="accent1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Тугнуйский</a:t>
            </a:r>
            <a:r>
              <a:rPr lang="ru-RU" sz="2400" b="1" dirty="0" smtClean="0">
                <a:solidFill>
                  <a:schemeClr val="accent1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accent1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Заказник</a:t>
            </a:r>
            <a:endParaRPr lang="ru-RU" sz="2400" dirty="0">
              <a:solidFill>
                <a:schemeClr val="accent1"/>
              </a:solidFill>
              <a:effectLst/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ВОПРОС">
            <a:extLst>
              <a:ext uri="{FF2B5EF4-FFF2-40B4-BE49-F238E27FC236}">
                <a16:creationId xmlns:a16="http://schemas.microsoft.com/office/drawing/2014/main" id="{BEB3E39C-EC93-4FF9-A2BC-B375F328E6DA}"/>
              </a:ext>
            </a:extLst>
          </p:cNvPr>
          <p:cNvSpPr/>
          <p:nvPr/>
        </p:nvSpPr>
        <p:spPr>
          <a:xfrm>
            <a:off x="9531016" y="254695"/>
            <a:ext cx="5257800" cy="1905000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457200"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 smtClean="0">
                <a:solidFill>
                  <a:schemeClr val="accent1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Б. </a:t>
            </a:r>
            <a:r>
              <a:rPr lang="ru-RU" sz="2400" b="1" dirty="0" err="1" smtClean="0">
                <a:solidFill>
                  <a:schemeClr val="accent1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Алтачейский</a:t>
            </a:r>
            <a:r>
              <a:rPr lang="ru-RU" sz="2400" b="1" dirty="0" smtClean="0">
                <a:solidFill>
                  <a:schemeClr val="accent1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accent1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Заказник</a:t>
            </a:r>
            <a:endParaRPr lang="ru-RU" sz="2400" dirty="0">
              <a:solidFill>
                <a:schemeClr val="accent1"/>
              </a:solidFill>
              <a:effectLst/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943464" y="4958834"/>
            <a:ext cx="2455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990600" y="991396"/>
            <a:ext cx="15292744" cy="5821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2. </a:t>
            </a:r>
            <a:r>
              <a:rPr lang="ru-RU" sz="3499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Сопоставьте ответы</a:t>
            </a:r>
            <a:endParaRPr lang="en-US" sz="3499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5881" y="2360504"/>
            <a:ext cx="3025764" cy="241560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6483" y="2410953"/>
            <a:ext cx="3232736" cy="236515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600" y="2360505"/>
            <a:ext cx="3200400" cy="24156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8007" y="2266392"/>
            <a:ext cx="3046993" cy="250971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ВОПРОС">
            <a:extLst>
              <a:ext uri="{FF2B5EF4-FFF2-40B4-BE49-F238E27FC236}">
                <a16:creationId xmlns:a16="http://schemas.microsoft.com/office/drawing/2014/main" id="{BEB3E39C-EC93-4FF9-A2BC-B375F328E6DA}"/>
              </a:ext>
            </a:extLst>
          </p:cNvPr>
          <p:cNvSpPr/>
          <p:nvPr/>
        </p:nvSpPr>
        <p:spPr>
          <a:xfrm>
            <a:off x="1505880" y="5372100"/>
            <a:ext cx="3300759" cy="769441"/>
          </a:xfrm>
          <a:prstGeom prst="roundRect">
            <a:avLst/>
          </a:prstGeom>
          <a:solidFill>
            <a:srgbClr val="0070C0"/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algn="ctr"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 smtClean="0">
                <a:solidFill>
                  <a:schemeClr val="tx1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Гора </a:t>
            </a:r>
            <a:r>
              <a:rPr lang="ru-RU" sz="2400" b="1" dirty="0" err="1">
                <a:solidFill>
                  <a:schemeClr val="tx1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Баин</a:t>
            </a:r>
            <a:r>
              <a:rPr lang="ru-RU" sz="2400" b="1" dirty="0">
                <a:solidFill>
                  <a:schemeClr val="tx1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-Хан</a:t>
            </a:r>
            <a:r>
              <a:rPr lang="ru-RU" sz="24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2400" dirty="0">
              <a:solidFill>
                <a:schemeClr val="accent1"/>
              </a:solidFill>
              <a:effectLst/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ВОПРОС">
            <a:extLst>
              <a:ext uri="{FF2B5EF4-FFF2-40B4-BE49-F238E27FC236}">
                <a16:creationId xmlns:a16="http://schemas.microsoft.com/office/drawing/2014/main" id="{BEB3E39C-EC93-4FF9-A2BC-B375F328E6DA}"/>
              </a:ext>
            </a:extLst>
          </p:cNvPr>
          <p:cNvSpPr/>
          <p:nvPr/>
        </p:nvSpPr>
        <p:spPr>
          <a:xfrm>
            <a:off x="5776483" y="6504726"/>
            <a:ext cx="3232736" cy="769441"/>
          </a:xfrm>
          <a:prstGeom prst="roundRect">
            <a:avLst/>
          </a:prstGeom>
          <a:solidFill>
            <a:srgbClr val="0070C0"/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algn="ctr"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 smtClean="0">
                <a:solidFill>
                  <a:schemeClr val="tx1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ru-RU" sz="2400" b="1" dirty="0" err="1" smtClean="0">
                <a:solidFill>
                  <a:schemeClr val="tx1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Табан-Хурган</a:t>
            </a:r>
            <a:r>
              <a:rPr lang="ru-RU" sz="2400" dirty="0">
                <a:solidFill>
                  <a:schemeClr val="accent1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2400" dirty="0">
              <a:solidFill>
                <a:schemeClr val="accent1"/>
              </a:solidFill>
              <a:effectLst/>
              <a:latin typeface="Book Antiqua" panose="020406020503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ВОПРОС">
            <a:extLst>
              <a:ext uri="{FF2B5EF4-FFF2-40B4-BE49-F238E27FC236}">
                <a16:creationId xmlns:a16="http://schemas.microsoft.com/office/drawing/2014/main" id="{BEB3E39C-EC93-4FF9-A2BC-B375F328E6DA}"/>
              </a:ext>
            </a:extLst>
          </p:cNvPr>
          <p:cNvSpPr/>
          <p:nvPr/>
        </p:nvSpPr>
        <p:spPr>
          <a:xfrm>
            <a:off x="9906000" y="5160830"/>
            <a:ext cx="3282640" cy="769441"/>
          </a:xfrm>
          <a:prstGeom prst="roundRect">
            <a:avLst/>
          </a:prstGeom>
          <a:solidFill>
            <a:srgbClr val="0070C0"/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20212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2800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</a:t>
            </a:r>
            <a:r>
              <a:rPr lang="ru-RU" sz="2400" b="1" dirty="0" smtClean="0">
                <a:solidFill>
                  <a:schemeClr val="tx1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Чертов Палец</a:t>
            </a:r>
            <a:endParaRPr lang="en-US" sz="2400" b="1" dirty="0">
              <a:ln w="0"/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Book Antiqua" panose="02040602050305030304" pitchFamily="18" charset="0"/>
            </a:endParaRPr>
          </a:p>
        </p:txBody>
      </p:sp>
      <p:sp>
        <p:nvSpPr>
          <p:cNvPr id="13" name="ВОПРОС">
            <a:extLst>
              <a:ext uri="{FF2B5EF4-FFF2-40B4-BE49-F238E27FC236}">
                <a16:creationId xmlns:a16="http://schemas.microsoft.com/office/drawing/2014/main" id="{BEB3E39C-EC93-4FF9-A2BC-B375F328E6DA}"/>
              </a:ext>
            </a:extLst>
          </p:cNvPr>
          <p:cNvSpPr/>
          <p:nvPr/>
        </p:nvSpPr>
        <p:spPr>
          <a:xfrm>
            <a:off x="13716000" y="6504726"/>
            <a:ext cx="3112936" cy="769441"/>
          </a:xfrm>
          <a:prstGeom prst="roundRect">
            <a:avLst/>
          </a:prstGeom>
          <a:solidFill>
            <a:srgbClr val="0070C0"/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Book Antiqua" panose="020406020503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Юрта Чингисхана</a:t>
            </a:r>
            <a:r>
              <a:rPr lang="ru-RU" sz="2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2800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3041573A-8FF6-431E-8522-2AA28DAB7C18}"/>
              </a:ext>
            </a:extLst>
          </p:cNvPr>
          <p:cNvSpPr/>
          <p:nvPr/>
        </p:nvSpPr>
        <p:spPr>
          <a:xfrm>
            <a:off x="1583857" y="1622015"/>
            <a:ext cx="883714" cy="547519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320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</a:rPr>
              <a:t>А</a:t>
            </a: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3041573A-8FF6-431E-8522-2AA28DAB7C18}"/>
              </a:ext>
            </a:extLst>
          </p:cNvPr>
          <p:cNvSpPr/>
          <p:nvPr/>
        </p:nvSpPr>
        <p:spPr>
          <a:xfrm>
            <a:off x="5973778" y="1622015"/>
            <a:ext cx="884222" cy="644377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3200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</a:rPr>
              <a:t>Б</a:t>
            </a:r>
            <a:endParaRPr lang="ru-RU" sz="3200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3041573A-8FF6-431E-8522-2AA28DAB7C18}"/>
              </a:ext>
            </a:extLst>
          </p:cNvPr>
          <p:cNvSpPr/>
          <p:nvPr/>
        </p:nvSpPr>
        <p:spPr>
          <a:xfrm flipH="1">
            <a:off x="9677400" y="1622015"/>
            <a:ext cx="914400" cy="644377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3200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</a:rPr>
              <a:t>В</a:t>
            </a:r>
            <a:endParaRPr lang="ru-RU" sz="3200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3041573A-8FF6-431E-8522-2AA28DAB7C18}"/>
              </a:ext>
            </a:extLst>
          </p:cNvPr>
          <p:cNvSpPr/>
          <p:nvPr/>
        </p:nvSpPr>
        <p:spPr>
          <a:xfrm flipH="1">
            <a:off x="14098004" y="1573542"/>
            <a:ext cx="989596" cy="595991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3200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</a:rPr>
              <a:t>Г</a:t>
            </a:r>
            <a:endParaRPr lang="ru-RU" sz="3200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 Black" panose="020B0A040201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543342" y="1104900"/>
            <a:ext cx="16286916" cy="1243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US" sz="3499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</a:t>
            </a:r>
            <a:r>
              <a:rPr lang="ru-RU" sz="3499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 </a:t>
            </a:r>
            <a:r>
              <a:rPr lang="ru-RU" sz="4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ook Antiqua" panose="02040602050305030304" pitchFamily="18" charset="0"/>
              </a:rPr>
              <a:t>Советский </a:t>
            </a:r>
            <a:r>
              <a:rPr lang="ru-RU" sz="40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Book Antiqua" panose="02040602050305030304" pitchFamily="18" charset="0"/>
              </a:rPr>
              <a:t>снайпер, участник Великой Отечественной войны.</a:t>
            </a:r>
          </a:p>
          <a:p>
            <a:pPr algn="ctr">
              <a:lnSpc>
                <a:spcPts val="4899"/>
              </a:lnSpc>
            </a:pPr>
            <a:endParaRPr lang="en-US" sz="3499" b="1" dirty="0">
              <a:solidFill>
                <a:schemeClr val="accent1">
                  <a:lumMod val="60000"/>
                  <a:lumOff val="40000"/>
                </a:schemeClr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9625" y="2000250"/>
            <a:ext cx="5594350" cy="6286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381001" y="876300"/>
            <a:ext cx="16535400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4000" b="1" dirty="0">
                <a:solidFill>
                  <a:schemeClr val="tx2"/>
                </a:solidFill>
              </a:rPr>
              <a:t> </a:t>
            </a:r>
            <a:r>
              <a:rPr lang="ru-RU" sz="40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4. </a:t>
            </a:r>
            <a:r>
              <a:rPr lang="ru-RU" sz="4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ook Antiqua" panose="02040602050305030304" pitchFamily="18" charset="0"/>
              </a:rPr>
              <a:t>Российская </a:t>
            </a:r>
            <a:r>
              <a:rPr lang="ru-RU" sz="40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Book Antiqua" panose="02040602050305030304" pitchFamily="18" charset="0"/>
              </a:rPr>
              <a:t>лыжница, мастер спорта России международного класса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  <a:endParaRPr lang="en-US" sz="3499" b="1" dirty="0">
              <a:solidFill>
                <a:schemeClr val="accent1">
                  <a:lumMod val="60000"/>
                  <a:lumOff val="40000"/>
                </a:schemeClr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2107406"/>
            <a:ext cx="9753600" cy="62888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86173" y="929802"/>
            <a:ext cx="17283315" cy="12567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ru-RU" dirty="0"/>
              <a:t> </a:t>
            </a:r>
            <a:r>
              <a:rPr lang="ru-RU" sz="40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5.</a:t>
            </a:r>
            <a:r>
              <a:rPr lang="ru-RU" sz="4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ook Antiqua" panose="02040602050305030304" pitchFamily="18" charset="0"/>
              </a:rPr>
              <a:t>Целебные </a:t>
            </a:r>
            <a:r>
              <a:rPr lang="ru-RU" sz="40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Book Antiqua" panose="02040602050305030304" pitchFamily="18" charset="0"/>
              </a:rPr>
              <a:t>источники, затерянные в лесу, на месте давно исчезнувшей деревушки.</a:t>
            </a:r>
            <a:endParaRPr lang="en-US" sz="4000" b="1" dirty="0">
              <a:solidFill>
                <a:schemeClr val="accent1">
                  <a:lumMod val="60000"/>
                  <a:lumOff val="40000"/>
                </a:schemeClr>
              </a:solidFill>
              <a:latin typeface="Book Antiqua" panose="02040602050305030304" pitchFamily="18" charset="0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2240048"/>
            <a:ext cx="9296400" cy="587834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513242" y="639127"/>
            <a:ext cx="15717358" cy="12567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3"/>
              </a:lnSpc>
            </a:pPr>
            <a:r>
              <a:rPr lang="ru-RU" sz="40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6.</a:t>
            </a:r>
            <a:r>
              <a:rPr lang="ru-RU" sz="4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ook Antiqua" panose="02040602050305030304" pitchFamily="18" charset="0"/>
              </a:rPr>
              <a:t>Разрез входит </a:t>
            </a:r>
            <a:r>
              <a:rPr lang="ru-RU" sz="40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Book Antiqua" panose="02040602050305030304" pitchFamily="18" charset="0"/>
              </a:rPr>
              <a:t>в тройку крупнейших разрезов России по добыче каменного угля.</a:t>
            </a:r>
            <a:r>
              <a:rPr lang="ru-RU" b="1" dirty="0"/>
              <a:t> </a:t>
            </a:r>
            <a:endParaRPr lang="en-US" sz="3495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2247901"/>
            <a:ext cx="10287000" cy="5943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561975" y="1028700"/>
            <a:ext cx="13164050" cy="7483212"/>
            <a:chOff x="0" y="0"/>
            <a:chExt cx="3467075" cy="197088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467075" cy="1970887"/>
            </a:xfrm>
            <a:custGeom>
              <a:avLst/>
              <a:gdLst/>
              <a:ahLst/>
              <a:cxnLst/>
              <a:rect l="l" t="t" r="r" b="b"/>
              <a:pathLst>
                <a:path w="3467075" h="1970887">
                  <a:moveTo>
                    <a:pt x="0" y="0"/>
                  </a:moveTo>
                  <a:lnTo>
                    <a:pt x="3467075" y="0"/>
                  </a:lnTo>
                  <a:lnTo>
                    <a:pt x="3467075" y="1970887"/>
                  </a:lnTo>
                  <a:lnTo>
                    <a:pt x="0" y="1970887"/>
                  </a:lnTo>
                  <a:close/>
                </a:path>
              </a:pathLst>
            </a:custGeom>
            <a:solidFill>
              <a:srgbClr val="2717C0">
                <a:alpha val="29804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3467075" cy="20089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5989737" y="1198425"/>
            <a:ext cx="6507063" cy="7484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499" b="1" dirty="0" err="1">
                <a:solidFill>
                  <a:srgbClr val="FF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Правильные</a:t>
            </a:r>
            <a:r>
              <a:rPr lang="en-US" sz="4499" b="1" dirty="0">
                <a:solidFill>
                  <a:srgbClr val="FF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4499" b="1" dirty="0" err="1">
                <a:solidFill>
                  <a:srgbClr val="FF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ответы</a:t>
            </a:r>
            <a:r>
              <a:rPr lang="ru-RU" sz="4499" b="1" dirty="0">
                <a:solidFill>
                  <a:srgbClr val="FF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:</a:t>
            </a:r>
            <a:endParaRPr lang="en-US" sz="4499" b="1" dirty="0">
              <a:solidFill>
                <a:srgbClr val="FF000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2561975" y="2025650"/>
            <a:ext cx="13164050" cy="37702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ru-RU" sz="3499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1. </a:t>
            </a:r>
            <a:r>
              <a:rPr lang="ru-RU" sz="3499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А-1, Б-2</a:t>
            </a:r>
          </a:p>
          <a:p>
            <a:pPr algn="ctr">
              <a:lnSpc>
                <a:spcPts val="4899"/>
              </a:lnSpc>
            </a:pPr>
            <a:r>
              <a:rPr lang="ru-RU" sz="3499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</a:t>
            </a:r>
            <a:r>
              <a:rPr lang="ru-RU" sz="3499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 </a:t>
            </a:r>
            <a:r>
              <a:rPr lang="ru-RU" sz="3499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А-2, Б-1, В-3, Г-4</a:t>
            </a:r>
            <a:endParaRPr lang="ru-RU" sz="3499" b="1" dirty="0">
              <a:solidFill>
                <a:schemeClr val="accent1">
                  <a:lumMod val="60000"/>
                  <a:lumOff val="40000"/>
                </a:schemeClr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</a:pPr>
            <a:r>
              <a:rPr lang="ru-RU" sz="3499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3. </a:t>
            </a:r>
            <a:r>
              <a:rPr lang="ru-RU" sz="3499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Цырендаши</a:t>
            </a:r>
            <a:r>
              <a:rPr lang="ru-RU" sz="3499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ru-RU" sz="3499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Ринчинович</a:t>
            </a:r>
            <a:r>
              <a:rPr lang="ru-RU" sz="3499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Доржиев</a:t>
            </a:r>
            <a:endParaRPr lang="ru-RU" sz="3499" b="1" dirty="0">
              <a:solidFill>
                <a:schemeClr val="accent1">
                  <a:lumMod val="60000"/>
                  <a:lumOff val="40000"/>
                </a:schemeClr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</a:pPr>
            <a:r>
              <a:rPr lang="ru-RU" sz="3499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4. </a:t>
            </a:r>
            <a:r>
              <a:rPr lang="ru-RU" sz="3499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Алиса </a:t>
            </a:r>
            <a:r>
              <a:rPr lang="ru-RU" sz="3499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Жамбалова</a:t>
            </a:r>
            <a:endParaRPr lang="ru-RU" sz="3499" b="1" dirty="0">
              <a:solidFill>
                <a:schemeClr val="accent1">
                  <a:lumMod val="60000"/>
                  <a:lumOff val="40000"/>
                </a:schemeClr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</a:pPr>
            <a:r>
              <a:rPr lang="ru-RU" sz="3499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5. </a:t>
            </a:r>
            <a:r>
              <a:rPr lang="ru-RU" sz="3499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Местность Бутики, с. </a:t>
            </a:r>
            <a:r>
              <a:rPr lang="ru-RU" sz="3499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Куготы</a:t>
            </a:r>
            <a:endParaRPr lang="ru-RU" sz="3499" b="1" dirty="0">
              <a:solidFill>
                <a:schemeClr val="accent1">
                  <a:lumMod val="60000"/>
                  <a:lumOff val="40000"/>
                </a:schemeClr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</a:pPr>
            <a:r>
              <a:rPr lang="ru-RU" sz="3499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6. </a:t>
            </a:r>
            <a:r>
              <a:rPr lang="ru-RU" sz="3499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Разрез «</a:t>
            </a:r>
            <a:r>
              <a:rPr lang="ru-RU" sz="3499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Тугнуйский</a:t>
            </a:r>
            <a:r>
              <a:rPr lang="ru-RU" sz="3499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»</a:t>
            </a:r>
            <a:endParaRPr lang="ru-RU" sz="3499" b="1" dirty="0">
              <a:solidFill>
                <a:schemeClr val="accent1">
                  <a:lumMod val="60000"/>
                  <a:lumOff val="40000"/>
                </a:schemeClr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1409700"/>
            <a:ext cx="11430000" cy="59436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104900"/>
            <a:ext cx="8458200" cy="66294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1028700"/>
            <a:ext cx="10591800" cy="609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1181100"/>
            <a:ext cx="12496800" cy="609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1409700"/>
            <a:ext cx="11430000" cy="5715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5400000">
            <a:off x="5703364" y="-391993"/>
            <a:ext cx="6881273" cy="10721530"/>
          </a:xfrm>
          <a:custGeom>
            <a:avLst/>
            <a:gdLst/>
            <a:ahLst/>
            <a:cxnLst/>
            <a:rect l="l" t="t" r="r" b="b"/>
            <a:pathLst>
              <a:path w="6881273" h="10721530">
                <a:moveTo>
                  <a:pt x="0" y="0"/>
                </a:moveTo>
                <a:lnTo>
                  <a:pt x="6881272" y="0"/>
                </a:lnTo>
                <a:lnTo>
                  <a:pt x="6881272" y="10721530"/>
                </a:lnTo>
                <a:lnTo>
                  <a:pt x="0" y="107215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5000"/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5773158" y="2006541"/>
            <a:ext cx="6741684" cy="7524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4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Правильные ответы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25378" y="3771900"/>
            <a:ext cx="5437244" cy="31418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ru-RU" sz="35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1. </a:t>
            </a:r>
            <a:r>
              <a:rPr lang="ru-RU" sz="35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Пять пальцев</a:t>
            </a:r>
            <a:endParaRPr lang="ru-RU" sz="3500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900"/>
              </a:lnSpc>
            </a:pPr>
            <a:r>
              <a:rPr lang="ru-RU" sz="35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2. </a:t>
            </a:r>
            <a:r>
              <a:rPr lang="ru-RU" sz="35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Уголь</a:t>
            </a:r>
            <a:endParaRPr lang="ru-RU" sz="3500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900"/>
              </a:lnSpc>
            </a:pPr>
            <a:r>
              <a:rPr lang="ru-RU" sz="35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3. </a:t>
            </a:r>
            <a:r>
              <a:rPr lang="ru-RU" sz="35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Журавль</a:t>
            </a:r>
            <a:endParaRPr lang="ru-RU" sz="3500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900"/>
              </a:lnSpc>
            </a:pPr>
            <a:r>
              <a:rPr lang="ru-RU" sz="35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4. </a:t>
            </a:r>
            <a:r>
              <a:rPr lang="ru-RU" sz="3500" b="1" dirty="0" err="1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Исай</a:t>
            </a:r>
            <a:r>
              <a:rPr lang="ru-RU" sz="35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Калашников</a:t>
            </a:r>
            <a:endParaRPr lang="ru-RU" sz="3500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900"/>
              </a:lnSpc>
            </a:pPr>
            <a:r>
              <a:rPr lang="ru-RU" sz="35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5. </a:t>
            </a:r>
            <a:r>
              <a:rPr lang="ru-RU" sz="35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Мухоршибирь</a:t>
            </a:r>
            <a:endParaRPr lang="ru-RU" sz="3500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6" t="-212" r="-106"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19050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590800" y="6817273"/>
            <a:ext cx="11658600" cy="1755228"/>
            <a:chOff x="0" y="0"/>
            <a:chExt cx="1940262" cy="116944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40262" cy="1169446"/>
            </a:xfrm>
            <a:custGeom>
              <a:avLst/>
              <a:gdLst/>
              <a:ahLst/>
              <a:cxnLst/>
              <a:rect l="l" t="t" r="r" b="b"/>
              <a:pathLst>
                <a:path w="1940262" h="1169446">
                  <a:moveTo>
                    <a:pt x="53596" y="0"/>
                  </a:moveTo>
                  <a:lnTo>
                    <a:pt x="1886666" y="0"/>
                  </a:lnTo>
                  <a:cubicBezTo>
                    <a:pt x="1916266" y="0"/>
                    <a:pt x="1940262" y="23996"/>
                    <a:pt x="1940262" y="53596"/>
                  </a:cubicBezTo>
                  <a:lnTo>
                    <a:pt x="1940262" y="1115850"/>
                  </a:lnTo>
                  <a:cubicBezTo>
                    <a:pt x="1940262" y="1130065"/>
                    <a:pt x="1934615" y="1143697"/>
                    <a:pt x="1924564" y="1153748"/>
                  </a:cubicBezTo>
                  <a:cubicBezTo>
                    <a:pt x="1914513" y="1163799"/>
                    <a:pt x="1900880" y="1169446"/>
                    <a:pt x="1886666" y="1169446"/>
                  </a:cubicBezTo>
                  <a:lnTo>
                    <a:pt x="53596" y="1169446"/>
                  </a:lnTo>
                  <a:cubicBezTo>
                    <a:pt x="39381" y="1169446"/>
                    <a:pt x="25749" y="1163799"/>
                    <a:pt x="15698" y="1153748"/>
                  </a:cubicBezTo>
                  <a:cubicBezTo>
                    <a:pt x="5647" y="1143697"/>
                    <a:pt x="0" y="1130065"/>
                    <a:pt x="0" y="1115850"/>
                  </a:cubicBezTo>
                  <a:lnTo>
                    <a:pt x="0" y="53596"/>
                  </a:lnTo>
                  <a:cubicBezTo>
                    <a:pt x="0" y="23996"/>
                    <a:pt x="23996" y="0"/>
                    <a:pt x="53596" y="0"/>
                  </a:cubicBezTo>
                  <a:close/>
                </a:path>
              </a:pathLst>
            </a:custGeom>
            <a:solidFill>
              <a:srgbClr val="4468EC">
                <a:alpha val="84706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940262" cy="12075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4889925" y="6817273"/>
            <a:ext cx="7181369" cy="14362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ru-RU" sz="2800" b="1" dirty="0" smtClean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1. Какая из птиц изображена на флаге </a:t>
            </a:r>
            <a:r>
              <a:rPr lang="ru-RU" sz="2800" b="1" dirty="0" err="1" smtClean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Мухоршибирского</a:t>
            </a:r>
            <a:r>
              <a:rPr lang="ru-RU" sz="2800" b="1" dirty="0" smtClean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района?</a:t>
            </a:r>
            <a:endParaRPr lang="en-US" sz="2800" b="1" dirty="0">
              <a:solidFill>
                <a:srgbClr val="EBF7FE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872808"/>
            <a:ext cx="3543300" cy="3067548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4184" y="872808"/>
            <a:ext cx="3352800" cy="3203892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8800" y="872808"/>
            <a:ext cx="3128229" cy="3203891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7400" y="800100"/>
            <a:ext cx="2815860" cy="327660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190500"/>
            <a:ext cx="18288000" cy="100965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2164884"/>
            <a:ext cx="7734300" cy="5073629"/>
            <a:chOff x="0" y="0"/>
            <a:chExt cx="1940262" cy="133626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40262" cy="1336264"/>
            </a:xfrm>
            <a:custGeom>
              <a:avLst/>
              <a:gdLst/>
              <a:ahLst/>
              <a:cxnLst/>
              <a:rect l="l" t="t" r="r" b="b"/>
              <a:pathLst>
                <a:path w="1940262" h="1336264">
                  <a:moveTo>
                    <a:pt x="53596" y="0"/>
                  </a:moveTo>
                  <a:lnTo>
                    <a:pt x="1886666" y="0"/>
                  </a:lnTo>
                  <a:cubicBezTo>
                    <a:pt x="1916266" y="0"/>
                    <a:pt x="1940262" y="23996"/>
                    <a:pt x="1940262" y="53596"/>
                  </a:cubicBezTo>
                  <a:lnTo>
                    <a:pt x="1940262" y="1282669"/>
                  </a:lnTo>
                  <a:cubicBezTo>
                    <a:pt x="1940262" y="1296883"/>
                    <a:pt x="1934615" y="1310515"/>
                    <a:pt x="1924564" y="1320567"/>
                  </a:cubicBezTo>
                  <a:cubicBezTo>
                    <a:pt x="1914513" y="1330618"/>
                    <a:pt x="1900880" y="1336264"/>
                    <a:pt x="1886666" y="1336264"/>
                  </a:cubicBezTo>
                  <a:lnTo>
                    <a:pt x="53596" y="1336264"/>
                  </a:lnTo>
                  <a:cubicBezTo>
                    <a:pt x="23996" y="1336264"/>
                    <a:pt x="0" y="1312269"/>
                    <a:pt x="0" y="1282669"/>
                  </a:cubicBezTo>
                  <a:lnTo>
                    <a:pt x="0" y="53596"/>
                  </a:lnTo>
                  <a:cubicBezTo>
                    <a:pt x="0" y="23996"/>
                    <a:pt x="23996" y="0"/>
                    <a:pt x="53596" y="0"/>
                  </a:cubicBezTo>
                  <a:close/>
                </a:path>
              </a:pathLst>
            </a:custGeom>
            <a:solidFill>
              <a:srgbClr val="4468EC">
                <a:alpha val="86667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940262" cy="13743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424332" y="1231360"/>
            <a:ext cx="7482693" cy="6796016"/>
            <a:chOff x="0" y="0"/>
            <a:chExt cx="1718471" cy="219911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718471" cy="2199118"/>
            </a:xfrm>
            <a:custGeom>
              <a:avLst/>
              <a:gdLst/>
              <a:ahLst/>
              <a:cxnLst/>
              <a:rect l="l" t="t" r="r" b="b"/>
              <a:pathLst>
                <a:path w="1718471" h="2199118">
                  <a:moveTo>
                    <a:pt x="60513" y="0"/>
                  </a:moveTo>
                  <a:lnTo>
                    <a:pt x="1657958" y="0"/>
                  </a:lnTo>
                  <a:cubicBezTo>
                    <a:pt x="1674007" y="0"/>
                    <a:pt x="1689398" y="6375"/>
                    <a:pt x="1700747" y="17724"/>
                  </a:cubicBezTo>
                  <a:cubicBezTo>
                    <a:pt x="1712095" y="29072"/>
                    <a:pt x="1718471" y="44464"/>
                    <a:pt x="1718471" y="60513"/>
                  </a:cubicBezTo>
                  <a:lnTo>
                    <a:pt x="1718471" y="2138605"/>
                  </a:lnTo>
                  <a:cubicBezTo>
                    <a:pt x="1718471" y="2154654"/>
                    <a:pt x="1712095" y="2170046"/>
                    <a:pt x="1700747" y="2181394"/>
                  </a:cubicBezTo>
                  <a:cubicBezTo>
                    <a:pt x="1689398" y="2192743"/>
                    <a:pt x="1674007" y="2199118"/>
                    <a:pt x="1657958" y="2199118"/>
                  </a:cubicBezTo>
                  <a:lnTo>
                    <a:pt x="60513" y="2199118"/>
                  </a:lnTo>
                  <a:cubicBezTo>
                    <a:pt x="44464" y="2199118"/>
                    <a:pt x="29072" y="2192743"/>
                    <a:pt x="17724" y="2181394"/>
                  </a:cubicBezTo>
                  <a:cubicBezTo>
                    <a:pt x="6375" y="2170046"/>
                    <a:pt x="0" y="2154654"/>
                    <a:pt x="0" y="2138605"/>
                  </a:cubicBezTo>
                  <a:lnTo>
                    <a:pt x="0" y="60513"/>
                  </a:lnTo>
                  <a:cubicBezTo>
                    <a:pt x="0" y="44464"/>
                    <a:pt x="6375" y="29072"/>
                    <a:pt x="17724" y="17724"/>
                  </a:cubicBezTo>
                  <a:cubicBezTo>
                    <a:pt x="29072" y="6375"/>
                    <a:pt x="44464" y="0"/>
                    <a:pt x="60513" y="0"/>
                  </a:cubicBezTo>
                  <a:close/>
                </a:path>
              </a:pathLst>
            </a:custGeom>
            <a:solidFill>
              <a:srgbClr val="4468EC">
                <a:alpha val="84706"/>
              </a:srgbClr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1718471" cy="22372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289705" y="2923698"/>
            <a:ext cx="7105927" cy="6653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b="1" dirty="0" smtClean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endParaRPr lang="ru-RU" sz="3999" b="1" dirty="0">
              <a:solidFill>
                <a:srgbClr val="EBF7FE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447800" y="2552700"/>
            <a:ext cx="67056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latin typeface="Book Antiqua" panose="02040602050305030304" pitchFamily="18" charset="0"/>
              </a:rPr>
              <a:t>2.Российский </a:t>
            </a:r>
            <a:r>
              <a:rPr lang="ru-RU" sz="3200" b="1" dirty="0">
                <a:latin typeface="Book Antiqua" panose="02040602050305030304" pitchFamily="18" charset="0"/>
              </a:rPr>
              <a:t>боксёр, представитель лёгкой и первой полусредней весовых категорий. Родился 1 мая 1995 года в селе </a:t>
            </a:r>
            <a:r>
              <a:rPr lang="ru-RU" sz="3200" b="1" dirty="0" err="1">
                <a:latin typeface="Book Antiqua" panose="02040602050305030304" pitchFamily="18" charset="0"/>
              </a:rPr>
              <a:t>Кусоты</a:t>
            </a:r>
            <a:r>
              <a:rPr lang="ru-RU" sz="3200" b="1" dirty="0">
                <a:latin typeface="Book Antiqua" panose="02040602050305030304" pitchFamily="18" charset="0"/>
              </a:rPr>
              <a:t> </a:t>
            </a:r>
            <a:r>
              <a:rPr lang="ru-RU" sz="3200" b="1" dirty="0" err="1">
                <a:latin typeface="Book Antiqua" panose="02040602050305030304" pitchFamily="18" charset="0"/>
              </a:rPr>
              <a:t>Мухоршибирского</a:t>
            </a:r>
            <a:r>
              <a:rPr lang="ru-RU" sz="3200" b="1" dirty="0">
                <a:latin typeface="Book Antiqua" panose="02040602050305030304" pitchFamily="18" charset="0"/>
              </a:rPr>
              <a:t> района Бурятии.  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0" y="1714500"/>
            <a:ext cx="5796209" cy="58028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569536" y="2672208"/>
            <a:ext cx="7366932" cy="4942583"/>
            <a:chOff x="0" y="0"/>
            <a:chExt cx="1940262" cy="130175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40262" cy="1301750"/>
            </a:xfrm>
            <a:custGeom>
              <a:avLst/>
              <a:gdLst/>
              <a:ahLst/>
              <a:cxnLst/>
              <a:rect l="l" t="t" r="r" b="b"/>
              <a:pathLst>
                <a:path w="1940262" h="1301750">
                  <a:moveTo>
                    <a:pt x="53596" y="0"/>
                  </a:moveTo>
                  <a:lnTo>
                    <a:pt x="1886666" y="0"/>
                  </a:lnTo>
                  <a:cubicBezTo>
                    <a:pt x="1916266" y="0"/>
                    <a:pt x="1940262" y="23996"/>
                    <a:pt x="1940262" y="53596"/>
                  </a:cubicBezTo>
                  <a:lnTo>
                    <a:pt x="1940262" y="1248154"/>
                  </a:lnTo>
                  <a:cubicBezTo>
                    <a:pt x="1940262" y="1262369"/>
                    <a:pt x="1934615" y="1276001"/>
                    <a:pt x="1924564" y="1286053"/>
                  </a:cubicBezTo>
                  <a:cubicBezTo>
                    <a:pt x="1914513" y="1296104"/>
                    <a:pt x="1900880" y="1301750"/>
                    <a:pt x="1886666" y="1301750"/>
                  </a:cubicBezTo>
                  <a:lnTo>
                    <a:pt x="53596" y="1301750"/>
                  </a:lnTo>
                  <a:cubicBezTo>
                    <a:pt x="23996" y="1301750"/>
                    <a:pt x="0" y="1277755"/>
                    <a:pt x="0" y="1248154"/>
                  </a:cubicBezTo>
                  <a:lnTo>
                    <a:pt x="0" y="53596"/>
                  </a:lnTo>
                  <a:cubicBezTo>
                    <a:pt x="0" y="23996"/>
                    <a:pt x="23996" y="0"/>
                    <a:pt x="53596" y="0"/>
                  </a:cubicBezTo>
                  <a:close/>
                </a:path>
              </a:pathLst>
            </a:custGeom>
            <a:solidFill>
              <a:srgbClr val="4468EC">
                <a:alpha val="84706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940262" cy="1339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677400" y="800100"/>
            <a:ext cx="6501275" cy="7131386"/>
            <a:chOff x="0" y="0"/>
            <a:chExt cx="2429212" cy="146856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29212" cy="1468569"/>
            </a:xfrm>
            <a:custGeom>
              <a:avLst/>
              <a:gdLst/>
              <a:ahLst/>
              <a:cxnLst/>
              <a:rect l="l" t="t" r="r" b="b"/>
              <a:pathLst>
                <a:path w="2429212" h="1468569">
                  <a:moveTo>
                    <a:pt x="42808" y="0"/>
                  </a:moveTo>
                  <a:lnTo>
                    <a:pt x="2386404" y="0"/>
                  </a:lnTo>
                  <a:cubicBezTo>
                    <a:pt x="2397758" y="0"/>
                    <a:pt x="2408646" y="4510"/>
                    <a:pt x="2416674" y="12538"/>
                  </a:cubicBezTo>
                  <a:cubicBezTo>
                    <a:pt x="2424702" y="20566"/>
                    <a:pt x="2429212" y="31455"/>
                    <a:pt x="2429212" y="42808"/>
                  </a:cubicBezTo>
                  <a:lnTo>
                    <a:pt x="2429212" y="1425760"/>
                  </a:lnTo>
                  <a:cubicBezTo>
                    <a:pt x="2429212" y="1437114"/>
                    <a:pt x="2424702" y="1448002"/>
                    <a:pt x="2416674" y="1456031"/>
                  </a:cubicBezTo>
                  <a:cubicBezTo>
                    <a:pt x="2408646" y="1464059"/>
                    <a:pt x="2397758" y="1468569"/>
                    <a:pt x="2386404" y="1468569"/>
                  </a:cubicBezTo>
                  <a:lnTo>
                    <a:pt x="42808" y="1468569"/>
                  </a:lnTo>
                  <a:cubicBezTo>
                    <a:pt x="31455" y="1468569"/>
                    <a:pt x="20566" y="1464059"/>
                    <a:pt x="12538" y="1456031"/>
                  </a:cubicBezTo>
                  <a:cubicBezTo>
                    <a:pt x="4510" y="1448002"/>
                    <a:pt x="0" y="1437114"/>
                    <a:pt x="0" y="1425760"/>
                  </a:cubicBezTo>
                  <a:lnTo>
                    <a:pt x="0" y="42808"/>
                  </a:lnTo>
                  <a:cubicBezTo>
                    <a:pt x="0" y="31455"/>
                    <a:pt x="4510" y="20566"/>
                    <a:pt x="12538" y="12538"/>
                  </a:cubicBezTo>
                  <a:cubicBezTo>
                    <a:pt x="20566" y="4510"/>
                    <a:pt x="31455" y="0"/>
                    <a:pt x="42808" y="0"/>
                  </a:cubicBezTo>
                  <a:close/>
                </a:path>
              </a:pathLst>
            </a:custGeom>
            <a:solidFill>
              <a:srgbClr val="4468EC">
                <a:alpha val="84706"/>
              </a:srgbClr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429212" cy="15066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799118" y="4070349"/>
            <a:ext cx="6907768" cy="14362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b="1" dirty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</a:t>
            </a:r>
            <a:r>
              <a:rPr lang="en-US" sz="3999" b="1" dirty="0" smtClean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</a:t>
            </a:r>
            <a:r>
              <a:rPr lang="ru-RU" sz="3999" b="1" dirty="0" smtClean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Что звучит?</a:t>
            </a:r>
            <a:r>
              <a:rPr lang="en-US" sz="3999" b="1" dirty="0" smtClean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ru-RU" sz="3999" b="1" dirty="0" smtClean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Автор слов и музыки?</a:t>
            </a:r>
            <a:endParaRPr lang="en-US" sz="3999" b="1" dirty="0">
              <a:solidFill>
                <a:srgbClr val="EBF7FE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13" name="Мухоршибирь - Гимн района (1)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2307" end="45381.9999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829800" y="1409700"/>
            <a:ext cx="6248400" cy="49796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569536" y="2672208"/>
            <a:ext cx="7366932" cy="4942583"/>
            <a:chOff x="0" y="0"/>
            <a:chExt cx="1940262" cy="130175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40262" cy="1301750"/>
            </a:xfrm>
            <a:custGeom>
              <a:avLst/>
              <a:gdLst/>
              <a:ahLst/>
              <a:cxnLst/>
              <a:rect l="l" t="t" r="r" b="b"/>
              <a:pathLst>
                <a:path w="1940262" h="1301750">
                  <a:moveTo>
                    <a:pt x="53596" y="0"/>
                  </a:moveTo>
                  <a:lnTo>
                    <a:pt x="1886666" y="0"/>
                  </a:lnTo>
                  <a:cubicBezTo>
                    <a:pt x="1916266" y="0"/>
                    <a:pt x="1940262" y="23996"/>
                    <a:pt x="1940262" y="53596"/>
                  </a:cubicBezTo>
                  <a:lnTo>
                    <a:pt x="1940262" y="1248154"/>
                  </a:lnTo>
                  <a:cubicBezTo>
                    <a:pt x="1940262" y="1262369"/>
                    <a:pt x="1934615" y="1276001"/>
                    <a:pt x="1924564" y="1286053"/>
                  </a:cubicBezTo>
                  <a:cubicBezTo>
                    <a:pt x="1914513" y="1296104"/>
                    <a:pt x="1900880" y="1301750"/>
                    <a:pt x="1886666" y="1301750"/>
                  </a:cubicBezTo>
                  <a:lnTo>
                    <a:pt x="53596" y="1301750"/>
                  </a:lnTo>
                  <a:cubicBezTo>
                    <a:pt x="23996" y="1301750"/>
                    <a:pt x="0" y="1277755"/>
                    <a:pt x="0" y="1248154"/>
                  </a:cubicBezTo>
                  <a:lnTo>
                    <a:pt x="0" y="53596"/>
                  </a:lnTo>
                  <a:cubicBezTo>
                    <a:pt x="0" y="23996"/>
                    <a:pt x="23996" y="0"/>
                    <a:pt x="53596" y="0"/>
                  </a:cubicBezTo>
                  <a:close/>
                </a:path>
              </a:pathLst>
            </a:custGeom>
            <a:solidFill>
              <a:srgbClr val="4468EC">
                <a:alpha val="84706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940262" cy="1339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677400" y="800100"/>
            <a:ext cx="6501275" cy="7131386"/>
            <a:chOff x="0" y="0"/>
            <a:chExt cx="2429212" cy="146856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29212" cy="1468569"/>
            </a:xfrm>
            <a:custGeom>
              <a:avLst/>
              <a:gdLst/>
              <a:ahLst/>
              <a:cxnLst/>
              <a:rect l="l" t="t" r="r" b="b"/>
              <a:pathLst>
                <a:path w="2429212" h="1468569">
                  <a:moveTo>
                    <a:pt x="42808" y="0"/>
                  </a:moveTo>
                  <a:lnTo>
                    <a:pt x="2386404" y="0"/>
                  </a:lnTo>
                  <a:cubicBezTo>
                    <a:pt x="2397758" y="0"/>
                    <a:pt x="2408646" y="4510"/>
                    <a:pt x="2416674" y="12538"/>
                  </a:cubicBezTo>
                  <a:cubicBezTo>
                    <a:pt x="2424702" y="20566"/>
                    <a:pt x="2429212" y="31455"/>
                    <a:pt x="2429212" y="42808"/>
                  </a:cubicBezTo>
                  <a:lnTo>
                    <a:pt x="2429212" y="1425760"/>
                  </a:lnTo>
                  <a:cubicBezTo>
                    <a:pt x="2429212" y="1437114"/>
                    <a:pt x="2424702" y="1448002"/>
                    <a:pt x="2416674" y="1456031"/>
                  </a:cubicBezTo>
                  <a:cubicBezTo>
                    <a:pt x="2408646" y="1464059"/>
                    <a:pt x="2397758" y="1468569"/>
                    <a:pt x="2386404" y="1468569"/>
                  </a:cubicBezTo>
                  <a:lnTo>
                    <a:pt x="42808" y="1468569"/>
                  </a:lnTo>
                  <a:cubicBezTo>
                    <a:pt x="31455" y="1468569"/>
                    <a:pt x="20566" y="1464059"/>
                    <a:pt x="12538" y="1456031"/>
                  </a:cubicBezTo>
                  <a:cubicBezTo>
                    <a:pt x="4510" y="1448002"/>
                    <a:pt x="0" y="1437114"/>
                    <a:pt x="0" y="1425760"/>
                  </a:cubicBezTo>
                  <a:lnTo>
                    <a:pt x="0" y="42808"/>
                  </a:lnTo>
                  <a:cubicBezTo>
                    <a:pt x="0" y="31455"/>
                    <a:pt x="4510" y="20566"/>
                    <a:pt x="12538" y="12538"/>
                  </a:cubicBezTo>
                  <a:cubicBezTo>
                    <a:pt x="20566" y="4510"/>
                    <a:pt x="31455" y="0"/>
                    <a:pt x="42808" y="0"/>
                  </a:cubicBezTo>
                  <a:close/>
                </a:path>
              </a:pathLst>
            </a:custGeom>
            <a:solidFill>
              <a:srgbClr val="4468EC">
                <a:alpha val="84706"/>
              </a:srgbClr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429212" cy="15066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799118" y="4070349"/>
            <a:ext cx="6907768" cy="14362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b="1" dirty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3. </a:t>
            </a:r>
            <a:r>
              <a:rPr lang="ru-RU" sz="3999" b="1" dirty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Кто изображен на фото? </a:t>
            </a:r>
            <a:r>
              <a:rPr lang="ru-RU" sz="3999" b="1" dirty="0" smtClean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ru-RU" sz="3999" b="1" dirty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Откуда родом? </a:t>
            </a:r>
            <a:endParaRPr lang="en-US" sz="3999" b="1" dirty="0">
              <a:solidFill>
                <a:srgbClr val="EBF7FE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1" y="1181100"/>
            <a:ext cx="5334000" cy="6433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517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4293999" y="1104900"/>
            <a:ext cx="9638394" cy="7467600"/>
            <a:chOff x="0" y="0"/>
            <a:chExt cx="2538507" cy="146281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38507" cy="1462816"/>
            </a:xfrm>
            <a:custGeom>
              <a:avLst/>
              <a:gdLst/>
              <a:ahLst/>
              <a:cxnLst/>
              <a:rect l="l" t="t" r="r" b="b"/>
              <a:pathLst>
                <a:path w="2538507" h="1462816">
                  <a:moveTo>
                    <a:pt x="40965" y="0"/>
                  </a:moveTo>
                  <a:lnTo>
                    <a:pt x="2497542" y="0"/>
                  </a:lnTo>
                  <a:cubicBezTo>
                    <a:pt x="2508407" y="0"/>
                    <a:pt x="2518826" y="4316"/>
                    <a:pt x="2526509" y="11998"/>
                  </a:cubicBezTo>
                  <a:cubicBezTo>
                    <a:pt x="2534191" y="19681"/>
                    <a:pt x="2538507" y="30100"/>
                    <a:pt x="2538507" y="40965"/>
                  </a:cubicBezTo>
                  <a:lnTo>
                    <a:pt x="2538507" y="1421851"/>
                  </a:lnTo>
                  <a:cubicBezTo>
                    <a:pt x="2538507" y="1432716"/>
                    <a:pt x="2534191" y="1443135"/>
                    <a:pt x="2526509" y="1450818"/>
                  </a:cubicBezTo>
                  <a:cubicBezTo>
                    <a:pt x="2518826" y="1458500"/>
                    <a:pt x="2508407" y="1462816"/>
                    <a:pt x="2497542" y="1462816"/>
                  </a:cubicBezTo>
                  <a:lnTo>
                    <a:pt x="40965" y="1462816"/>
                  </a:lnTo>
                  <a:cubicBezTo>
                    <a:pt x="18341" y="1462816"/>
                    <a:pt x="0" y="1444476"/>
                    <a:pt x="0" y="1421851"/>
                  </a:cubicBezTo>
                  <a:lnTo>
                    <a:pt x="0" y="40965"/>
                  </a:lnTo>
                  <a:cubicBezTo>
                    <a:pt x="0" y="18341"/>
                    <a:pt x="18341" y="0"/>
                    <a:pt x="40965" y="0"/>
                  </a:cubicBezTo>
                  <a:close/>
                </a:path>
              </a:pathLst>
            </a:custGeom>
            <a:solidFill>
              <a:srgbClr val="4468EC">
                <a:alpha val="36863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538507" cy="15009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5583024" y="1232907"/>
            <a:ext cx="7060344" cy="16158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2800" b="1" dirty="0" err="1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Правильные</a:t>
            </a:r>
            <a:r>
              <a:rPr lang="en-US" sz="28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800" b="1" dirty="0" err="1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ответы</a:t>
            </a:r>
            <a:endParaRPr lang="en-US" sz="2800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6299"/>
              </a:lnSpc>
              <a:spcBef>
                <a:spcPct val="0"/>
              </a:spcBef>
            </a:pPr>
            <a:endParaRPr lang="en-US" sz="4500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572000" y="2356326"/>
            <a:ext cx="8579796" cy="31418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ctr">
              <a:lnSpc>
                <a:spcPts val="4900"/>
              </a:lnSpc>
              <a:buAutoNum type="arabicPeriod"/>
            </a:pPr>
            <a:r>
              <a:rPr lang="ru-RU" sz="24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Журавли, </a:t>
            </a:r>
            <a:endParaRPr lang="ru-RU" sz="2400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900"/>
              </a:lnSpc>
            </a:pPr>
            <a:r>
              <a:rPr lang="ru-RU" sz="24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2.Сандан </a:t>
            </a:r>
            <a:r>
              <a:rPr lang="ru-RU" sz="2400" b="1" dirty="0" err="1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Батомункуевич</a:t>
            </a:r>
            <a:r>
              <a:rPr lang="ru-RU" sz="24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ru-RU" sz="2400" b="1" dirty="0" err="1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Санданов</a:t>
            </a:r>
            <a:endParaRPr lang="ru-RU" sz="2400" b="1" dirty="0" smtClean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900"/>
              </a:lnSpc>
            </a:pPr>
            <a:r>
              <a:rPr lang="ru-RU" sz="24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</a:t>
            </a:r>
            <a:r>
              <a:rPr lang="en-US" sz="24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</a:t>
            </a:r>
            <a:r>
              <a:rPr lang="ru-RU" sz="24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Гимн ,</a:t>
            </a:r>
            <a:r>
              <a:rPr lang="en-US" sz="24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ru-RU" sz="24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С. </a:t>
            </a:r>
            <a:r>
              <a:rPr lang="ru-RU" sz="2400" b="1" dirty="0" err="1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Тулугоев</a:t>
            </a:r>
            <a:r>
              <a:rPr lang="ru-RU" sz="24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(слова), Б. </a:t>
            </a:r>
            <a:r>
              <a:rPr lang="ru-RU" sz="2400" b="1" dirty="0" err="1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Наранбаатар</a:t>
            </a:r>
            <a:r>
              <a:rPr lang="ru-RU" sz="24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(музыка)</a:t>
            </a:r>
            <a:endParaRPr lang="ru-RU" sz="2400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900"/>
              </a:lnSpc>
            </a:pPr>
            <a:r>
              <a:rPr lang="ru-RU" sz="24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4</a:t>
            </a:r>
            <a:r>
              <a:rPr lang="en-US" sz="24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 </a:t>
            </a:r>
            <a:r>
              <a:rPr lang="ru-RU" sz="24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Герой РФ </a:t>
            </a:r>
            <a:r>
              <a:rPr lang="ru-RU" sz="24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Иван Калашников, с. Новый </a:t>
            </a:r>
            <a:r>
              <a:rPr lang="ru-RU" sz="2400" b="1" dirty="0" err="1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Заган</a:t>
            </a:r>
            <a:endParaRPr lang="ru-RU" sz="2400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lumMod val="60000"/>
                <a:lumOff val="4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>
            <a:off x="152400" y="5829301"/>
            <a:ext cx="5867400" cy="2590800"/>
          </a:xfrm>
          <a:custGeom>
            <a:avLst/>
            <a:gdLst/>
            <a:ahLst/>
            <a:cxnLst/>
            <a:rect l="l" t="t" r="r" b="b"/>
            <a:pathLst>
              <a:path w="7315200" h="1130531">
                <a:moveTo>
                  <a:pt x="0" y="0"/>
                </a:moveTo>
                <a:lnTo>
                  <a:pt x="7315200" y="0"/>
                </a:lnTo>
                <a:lnTo>
                  <a:pt x="7315200" y="1130531"/>
                </a:lnTo>
                <a:lnTo>
                  <a:pt x="0" y="113053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372903" y="6438900"/>
            <a:ext cx="5494497" cy="14362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 b="1" dirty="0" err="1" smtClean="0">
                <a:solidFill>
                  <a:srgbClr val="3856B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Присоединяйте</a:t>
            </a:r>
            <a:r>
              <a:rPr lang="ru-RU" sz="3999" b="1" dirty="0" smtClean="0">
                <a:solidFill>
                  <a:srgbClr val="3856B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</a:t>
            </a:r>
            <a:r>
              <a:rPr lang="en-US" sz="3999" b="1" dirty="0" smtClean="0">
                <a:solidFill>
                  <a:srgbClr val="3856B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ь </a:t>
            </a:r>
            <a:r>
              <a:rPr lang="en-US" sz="3999" b="1" dirty="0">
                <a:solidFill>
                  <a:srgbClr val="3856B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 </a:t>
            </a:r>
            <a:r>
              <a:rPr lang="en-US" sz="3999" b="1" dirty="0" err="1">
                <a:solidFill>
                  <a:srgbClr val="3856B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нам</a:t>
            </a:r>
            <a:r>
              <a:rPr lang="en-US" sz="3999" b="1" dirty="0">
                <a:solidFill>
                  <a:srgbClr val="3856B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!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799" y="1714500"/>
            <a:ext cx="11350319" cy="73152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400050"/>
            <a:ext cx="4953000" cy="51244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1499</TotalTime>
  <Words>704</Words>
  <Application>Microsoft Office PowerPoint</Application>
  <PresentationFormat>Произвольный</PresentationFormat>
  <Paragraphs>119</Paragraphs>
  <Slides>36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45" baseType="lpstr">
      <vt:lpstr>Montserrat Bold</vt:lpstr>
      <vt:lpstr>Book Antiqua</vt:lpstr>
      <vt:lpstr>Wingdings 3</vt:lpstr>
      <vt:lpstr>Arial Black</vt:lpstr>
      <vt:lpstr>Times New Roman</vt:lpstr>
      <vt:lpstr>Montserrat</vt:lpstr>
      <vt:lpstr>Century Gothic</vt:lpstr>
      <vt:lpstr>Calibri</vt:lpstr>
      <vt:lpstr>Сектор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В 1647 году отряд казаков под предводительством Степана Костырева оказался на Тункинской земле. Какое название дали казаки Тункинской долине?</dc:title>
  <dc:creator>Лизочка</dc:creator>
  <cp:lastModifiedBy>Молодежи Отдел</cp:lastModifiedBy>
  <cp:revision>47</cp:revision>
  <dcterms:created xsi:type="dcterms:W3CDTF">2006-08-16T00:00:00Z</dcterms:created>
  <dcterms:modified xsi:type="dcterms:W3CDTF">2025-03-21T01:31:57Z</dcterms:modified>
  <dc:identifier>DAGcI845alw</dc:identifier>
</cp:coreProperties>
</file>