
<file path=[Content_Types].xml><?xml version="1.0" encoding="utf-8"?>
<Types xmlns="http://schemas.openxmlformats.org/package/2006/content-types">
  <Default Extension="xlsx" ContentType="application/vnd.openxmlformats-officedocument.spreadsheetml.sheet"/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s/slide37.xml" ContentType="application/vnd.openxmlformats-officedocument.presentationml.slide+xml"/>
  <Override PartName="/ppt/slides/slide36.xml" ContentType="application/vnd.openxmlformats-officedocument.presentationml.slide+xml"/>
  <Override PartName="/ppt/slides/slide32.xml" ContentType="application/vnd.openxmlformats-officedocument.presentationml.slide+xml"/>
  <Override PartName="/ppt/slides/slide31.xml" ContentType="application/vnd.openxmlformats-officedocument.presentationml.slide+xml"/>
  <Override PartName="/ppt/slides/slide29.xml" ContentType="application/vnd.openxmlformats-officedocument.presentationml.slide+xml"/>
  <Override PartName="/ppt/slides/slide25.xml" ContentType="application/vnd.openxmlformats-officedocument.presentationml.slide+xml"/>
  <Override PartName="/ppt/slides/slide23.xml" ContentType="application/vnd.openxmlformats-officedocument.presentationml.slide+xml"/>
  <Override PartName="/ppt/slides/slide22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3.xml" ContentType="application/vnd.openxmlformats-officedocument.presentationml.slide+xml"/>
  <Override PartName="/ppt/slides/slide20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15.xml" ContentType="application/vnd.openxmlformats-officedocument.presentationml.slide+xml"/>
  <Override PartName="/ppt/slides/slide12.xml" ContentType="application/vnd.openxmlformats-officedocument.presentationml.slide+xml"/>
  <Override PartName="/ppt/slides/slide3.xml" ContentType="application/vnd.openxmlformats-officedocument.presentationml.slide+xml"/>
  <Override PartName="/ppt/slides/slide33.xml" ContentType="application/vnd.openxmlformats-officedocument.presentationml.slide+xml"/>
  <Override PartName="/ppt/slides/slide8.xml" ContentType="application/vnd.openxmlformats-officedocument.presentationml.slide+xml"/>
  <Override PartName="/ppt/slides/slide35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27.xml" ContentType="application/vnd.openxmlformats-officedocument.presentationml.slide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9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0.xml" ContentType="application/vnd.openxmlformats-officedocument.presentationml.slide+xml"/>
  <Override PartName="/ppt/slides/slide14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24.xml" ContentType="application/vnd.openxmlformats-officedocument.presentationml.slide+xml"/>
  <Override PartName="/ppt/slideLayouts/slideLayout11.xml" ContentType="application/vnd.openxmlformats-officedocument.presentationml.slideLayout+xml"/>
  <Override PartName="/ppt/tableStyles.xml" ContentType="application/vnd.openxmlformats-officedocument.presentationml.tableStyles+xml"/>
  <Override PartName="/ppt/slides/slide28.xml" ContentType="application/vnd.openxmlformats-officedocument.presentationml.slide+xml"/>
  <Override PartName="/ppt/theme/theme1.xml" ContentType="application/vnd.openxmlformats-officedocument.theme+xml"/>
  <Override PartName="/ppt/slides/slide41.xml" ContentType="application/vnd.openxmlformats-officedocument.presentationml.slide+xml"/>
  <Override PartName="/ppt/slides/slide16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slides/slide39.xml" ContentType="application/vnd.openxmlformats-officedocument.presentationml.slide+xml"/>
  <Override PartName="/ppt/viewProps.xml" ContentType="application/vnd.openxmlformats-officedocument.presentationml.viewProps+xml"/>
  <Override PartName="/ppt/slides/slide38.xml" ContentType="application/vnd.openxmlformats-officedocument.presentationml.slide+xml"/>
  <Override PartName="/ppt/slideLayouts/slideLayout6.xml" ContentType="application/vnd.openxmlformats-officedocument.presentationml.slideLayout+xml"/>
  <Override PartName="/ppt/presProps.xml" ContentType="application/vnd.openxmlformats-officedocument.presentationml.presProps+xml"/>
  <Override PartName="/ppt/slides/slide34.xml" ContentType="application/vnd.openxmlformats-officedocument.presentationml.slide+xml"/>
  <Override PartName="/ppt/slideLayouts/slideLayout5.xml" ContentType="application/vnd.openxmlformats-officedocument.presentationml.slideLayout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charts/chart2.xml" ContentType="application/vnd.openxmlformats-officedocument.drawingml.chart+xml"/>
  <Override PartName="/ppt/slides/slide30.xml" ContentType="application/vnd.openxmlformats-officedocument.presentationml.slide+xml"/>
  <Override PartName="/ppt/charts/chart1.xml" ContentType="application/vnd.openxmlformats-officedocument.drawingml.chart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6858000" type="screen4x3"/>
  <p:notesSz cx="9144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>
      <p:cViewPr varScale="1">
        <p:scale>
          <a:sx n="68" d="100"/>
          <a:sy n="68" d="100"/>
        </p:scale>
        <p:origin x="-1446" y="-96"/>
      </p:cViewPr>
      <p:guideLst>
        <p:guide pos="2160" orient="horz"/>
        <p:guide pos="2880"/>
      </p:guideLst>
    </p:cSldViewPr>
  </p:slideViewPr>
  <p:gridSpacing cx="73736200" cy="73736200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37" Type="http://schemas.openxmlformats.org/officeDocument/2006/relationships/slide" Target="slides/slide35.xml"/><Relationship Id="rId38" Type="http://schemas.openxmlformats.org/officeDocument/2006/relationships/slide" Target="slides/slide36.xml"/><Relationship Id="rId39" Type="http://schemas.openxmlformats.org/officeDocument/2006/relationships/slide" Target="slides/slide37.xml"/><Relationship Id="rId40" Type="http://schemas.openxmlformats.org/officeDocument/2006/relationships/slide" Target="slides/slide38.xml"/><Relationship Id="rId41" Type="http://schemas.openxmlformats.org/officeDocument/2006/relationships/slide" Target="slides/slide39.xml"/><Relationship Id="rId42" Type="http://schemas.openxmlformats.org/officeDocument/2006/relationships/slide" Target="slides/slide40.xml"/><Relationship Id="rId43" Type="http://schemas.openxmlformats.org/officeDocument/2006/relationships/slide" Target="slides/slide41.xml"/><Relationship Id="rId44" Type="http://schemas.openxmlformats.org/officeDocument/2006/relationships/presProps" Target="presProps.xml" /><Relationship Id="rId45" Type="http://schemas.openxmlformats.org/officeDocument/2006/relationships/tableStyles" Target="tableStyles.xml" /><Relationship Id="rId46" Type="http://schemas.openxmlformats.org/officeDocument/2006/relationships/viewProps" Target="viewProps.xml" 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 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 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mc="http://schemas.openxmlformats.org/markup-compatibility/2006" xmlns:c15="http://schemas.microsoft.com/office/drawing/2012/chart" xmlns:c14="http://schemas.microsoft.com/office/drawing/2007/8/2/chart" xmlns:c16r2="http://schemas.microsoft.com/office/drawing/2015/06/chart">
  <c:date1904 val="1"/>
  <c:lang val="ru-RU"/>
  <c:roundedCorners val="0"/>
  <mc:AlternateContent>
    <mc:Choice Requires="c14">
      <c14:style val="102"/>
    </mc:Choice>
    <mc:Fallback>
      <c:style val="2"/>
    </mc:Fallback>
  </mc:AlternateContent>
  <c:chart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 xml:space="preserve">Ряд 1</c:v>
                </c:pt>
              </c:strCache>
            </c:strRef>
          </c:tx>
          <c:cat>
            <c:strRef>
              <c:f>Лист1!$A$2:$A$7</c:f>
              <c:strCache>
                <c:ptCount val="6"/>
                <c:pt idx="0">
                  <c:v xml:space="preserve">Вопрос 1</c:v>
                </c:pt>
                <c:pt idx="1">
                  <c:v xml:space="preserve">Вопрос 2</c:v>
                </c:pt>
                <c:pt idx="2">
                  <c:v xml:space="preserve">Вопрос 3</c:v>
                </c:pt>
                <c:pt idx="3">
                  <c:v xml:space="preserve">Вопрос 4</c:v>
                </c:pt>
                <c:pt idx="4">
                  <c:v xml:space="preserve">Вопрос 5</c:v>
                </c:pt>
                <c:pt idx="5">
                  <c:v xml:space="preserve">Вопрос 6</c:v>
                </c:pt>
              </c:strCache>
            </c:strRef>
          </c:cat>
          <c:val>
            <c:numRef>
              <c:f>Лист1!$B$2:$B$7</c:f>
              <c:numCache>
                <c:formatCode>0%</c:formatCode>
                <c:ptCount val="6"/>
                <c:pt idx="0">
                  <c:v>0.5</c:v>
                </c:pt>
                <c:pt idx="1">
                  <c:v>0.1</c:v>
                </c:pt>
                <c:pt idx="2">
                  <c:v>0.1</c:v>
                </c:pt>
                <c:pt idx="3">
                  <c:v>0.23</c:v>
                </c:pt>
                <c:pt idx="4">
                  <c:v>0.4800000000000003</c:v>
                </c:pt>
                <c:pt idx="5">
                  <c:v>0.3400000000000005</c:v>
                </c:pt>
              </c:numCache>
            </c:numRef>
          </c:val>
        </c:ser>
        <c:ser>
          <c:idx val="2"/>
          <c:order val="1"/>
          <c:tx>
            <c:strRef>
              <c:f>Лист1!$D$1</c:f>
              <c:strCache>
                <c:ptCount val="1"/>
                <c:pt idx="0">
                  <c:v xml:space="preserve">Ряд 3</c:v>
                </c:pt>
              </c:strCache>
            </c:strRef>
          </c:tx>
          <c:cat>
            <c:strRef>
              <c:f>Лист1!$A$2:$A$7</c:f>
              <c:strCache>
                <c:ptCount val="6"/>
                <c:pt idx="0">
                  <c:v xml:space="preserve">Вопрос 1</c:v>
                </c:pt>
                <c:pt idx="1">
                  <c:v xml:space="preserve">Вопрос 2</c:v>
                </c:pt>
                <c:pt idx="2">
                  <c:v xml:space="preserve">Вопрос 3</c:v>
                </c:pt>
                <c:pt idx="3">
                  <c:v xml:space="preserve">Вопрос 4</c:v>
                </c:pt>
                <c:pt idx="4">
                  <c:v xml:space="preserve">Вопрос 5</c:v>
                </c:pt>
                <c:pt idx="5">
                  <c:v xml:space="preserve">Вопрос 6</c:v>
                </c:pt>
              </c:strCache>
            </c:strRef>
          </c:cat>
          <c:val>
            <c:numRef>
              <c:f>Лист1!$D$2:$D$7</c:f>
              <c:numCache>
                <c:formatCode>0%</c:formatCode>
                <c:ptCount val="6"/>
                <c:pt idx="0">
                  <c:v>0.8200000000000006</c:v>
                </c:pt>
                <c:pt idx="1">
                  <c:v>0.6000000000000006</c:v>
                </c:pt>
                <c:pt idx="2">
                  <c:v>0.7400000000000018</c:v>
                </c:pt>
                <c:pt idx="3">
                  <c:v>0.6500000000000021</c:v>
                </c:pt>
                <c:pt idx="4">
                  <c:v>1</c:v>
                </c:pt>
                <c:pt idx="5">
                  <c:v>0.8800000000000009</c:v>
                </c:pt>
              </c:numCache>
            </c:numRef>
          </c:val>
        </c:ser>
        <c:dLbls>
          <c:showBubbleSize val="0"/>
          <c:showCatName val="0"/>
          <c:showLegendKey val="0"/>
          <c:showPercent val="0"/>
          <c:showSerName val="0"/>
          <c:showVal val="0"/>
        </c:dLbls>
        <c:gapWidth val="150"/>
        <c:axId val="148925440"/>
        <c:axId val="148947712"/>
      </c:barChart>
      <c:catAx>
        <c:axId val="148925440"/>
        <c:scaling>
          <c:orientation val="minMax"/>
        </c:scaling>
        <c:delete val="0"/>
        <c:axPos val="b"/>
        <c:majorTickMark val="out"/>
        <c:minorTickMark val="none"/>
        <c:tickLblPos val="nextTo"/>
        <c:crossAx val="148947712"/>
        <c:crosses val="autoZero"/>
        <c:auto val="1"/>
        <c:lblAlgn val="ctr"/>
        <c:lblOffset val="100"/>
        <c:noMultiLvlLbl val="0"/>
      </c:catAx>
      <c:valAx>
        <c:axId val="148947712"/>
        <c:scaling>
          <c:orientation val="minMax"/>
        </c:scaling>
        <c:delete val="0"/>
        <c:axPos val="l"/>
        <c:majorGridlines>
          <c:spPr bwMode="auto"/>
        </c:majorGridlines>
        <c:numFmt formatCode="0%" sourceLinked="1"/>
        <c:majorTickMark val="out"/>
        <c:minorTickMark val="none"/>
        <c:tickLblPos val="nextTo"/>
        <c:crossAx val="148925440"/>
        <c:crosses val="autoZero"/>
        <c:crossBetween val="between"/>
      </c:valAx>
    </c:plotArea>
    <c:plotVisOnly val="1"/>
    <c:showDLblsOverMax val="0"/>
  </c:chart>
  <c:spPr bwMode="auto">
    <a:xfrm>
      <a:off x="611560" y="1556792"/>
      <a:ext cx="7629099" cy="4763069"/>
    </a:xfrm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mc="http://schemas.openxmlformats.org/markup-compatibility/2006" xmlns:c15="http://schemas.microsoft.com/office/drawing/2012/chart" xmlns:c14="http://schemas.microsoft.com/office/drawing/2007/8/2/chart" xmlns:c16r2="http://schemas.microsoft.com/office/drawing/2015/06/chart">
  <c:date1904 val="1"/>
  <c:lang val="ru-RU"/>
  <c:roundedCorners val="0"/>
  <mc:AlternateContent>
    <mc:Choice Requires="c14">
      <c14:style val="102"/>
    </mc:Choice>
    <mc:Fallback>
      <c:style val="2"/>
    </mc:Fallback>
  </mc:AlternateContent>
  <c:chart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 xml:space="preserve">Ряд 1</c:v>
                </c:pt>
              </c:strCache>
            </c:strRef>
          </c:tx>
          <c:cat>
            <c:strRef>
              <c:f>Лист1!$A$2:$A$7</c:f>
              <c:strCache>
                <c:ptCount val="6"/>
                <c:pt idx="0">
                  <c:v xml:space="preserve">Вопрос 1</c:v>
                </c:pt>
                <c:pt idx="1">
                  <c:v xml:space="preserve">Вопрос 2</c:v>
                </c:pt>
                <c:pt idx="2">
                  <c:v xml:space="preserve">Вопрос 3</c:v>
                </c:pt>
                <c:pt idx="3">
                  <c:v xml:space="preserve">Вопрос 4</c:v>
                </c:pt>
                <c:pt idx="4">
                  <c:v xml:space="preserve">Вопрос 5</c:v>
                </c:pt>
                <c:pt idx="5">
                  <c:v xml:space="preserve">Вопрос 6</c:v>
                </c:pt>
              </c:strCache>
            </c:strRef>
          </c:cat>
          <c:val>
            <c:numRef>
              <c:f>Лист1!$B$2:$B$7</c:f>
              <c:numCache>
                <c:formatCode>0%</c:formatCode>
                <c:ptCount val="6"/>
                <c:pt idx="0">
                  <c:v>0.5</c:v>
                </c:pt>
                <c:pt idx="1">
                  <c:v>0.1</c:v>
                </c:pt>
                <c:pt idx="2">
                  <c:v>0.1</c:v>
                </c:pt>
                <c:pt idx="3">
                  <c:v>0.23</c:v>
                </c:pt>
                <c:pt idx="4">
                  <c:v>0.4800000000000003</c:v>
                </c:pt>
                <c:pt idx="5">
                  <c:v>0.3400000000000003</c:v>
                </c:pt>
              </c:numCache>
            </c:numRef>
          </c:val>
        </c:ser>
        <c:ser>
          <c:idx val="2"/>
          <c:order val="1"/>
          <c:tx>
            <c:strRef>
              <c:f>Лист1!$D$1</c:f>
              <c:strCache>
                <c:ptCount val="1"/>
                <c:pt idx="0">
                  <c:v xml:space="preserve">Ряд 3</c:v>
                </c:pt>
              </c:strCache>
            </c:strRef>
          </c:tx>
          <c:cat>
            <c:strRef>
              <c:f>Лист1!$A$2:$A$7</c:f>
              <c:strCache>
                <c:ptCount val="6"/>
                <c:pt idx="0">
                  <c:v xml:space="preserve">Вопрос 1</c:v>
                </c:pt>
                <c:pt idx="1">
                  <c:v xml:space="preserve">Вопрос 2</c:v>
                </c:pt>
                <c:pt idx="2">
                  <c:v xml:space="preserve">Вопрос 3</c:v>
                </c:pt>
                <c:pt idx="3">
                  <c:v xml:space="preserve">Вопрос 4</c:v>
                </c:pt>
                <c:pt idx="4">
                  <c:v xml:space="preserve">Вопрос 5</c:v>
                </c:pt>
                <c:pt idx="5">
                  <c:v xml:space="preserve">Вопрос 6</c:v>
                </c:pt>
              </c:strCache>
            </c:strRef>
          </c:cat>
          <c:val>
            <c:numRef>
              <c:f>Лист1!$D$2:$D$7</c:f>
              <c:numCache>
                <c:formatCode>0%</c:formatCode>
                <c:ptCount val="6"/>
                <c:pt idx="0">
                  <c:v>0.8200000000000006</c:v>
                </c:pt>
                <c:pt idx="1">
                  <c:v>0.6000000000000006</c:v>
                </c:pt>
                <c:pt idx="2">
                  <c:v>0.740000000000001</c:v>
                </c:pt>
                <c:pt idx="3">
                  <c:v>0.6500000000000012</c:v>
                </c:pt>
                <c:pt idx="4">
                  <c:v>1</c:v>
                </c:pt>
                <c:pt idx="5">
                  <c:v>0.8800000000000002</c:v>
                </c:pt>
              </c:numCache>
            </c:numRef>
          </c:val>
        </c:ser>
        <c:dLbls>
          <c:showBubbleSize val="0"/>
          <c:showCatName val="0"/>
          <c:showLegendKey val="0"/>
          <c:showPercent val="0"/>
          <c:showSerName val="0"/>
          <c:showVal val="0"/>
        </c:dLbls>
        <c:gapWidth val="150"/>
        <c:axId val="151678336"/>
        <c:axId val="65705088"/>
      </c:barChart>
      <c:catAx>
        <c:axId val="151678336"/>
        <c:scaling>
          <c:orientation val="minMax"/>
        </c:scaling>
        <c:delete val="0"/>
        <c:axPos val="b"/>
        <c:majorTickMark val="out"/>
        <c:minorTickMark val="none"/>
        <c:tickLblPos val="nextTo"/>
        <c:crossAx val="65705088"/>
        <c:crosses val="autoZero"/>
        <c:auto val="1"/>
        <c:lblAlgn val="ctr"/>
        <c:lblOffset val="100"/>
        <c:noMultiLvlLbl val="0"/>
      </c:catAx>
      <c:valAx>
        <c:axId val="65705088"/>
        <c:scaling>
          <c:orientation val="minMax"/>
        </c:scaling>
        <c:delete val="0"/>
        <c:axPos val="l"/>
        <c:majorGridlines>
          <c:spPr bwMode="auto"/>
        </c:majorGridlines>
        <c:numFmt formatCode="0%" sourceLinked="1"/>
        <c:majorTickMark val="out"/>
        <c:minorTickMark val="none"/>
        <c:tickLblPos val="nextTo"/>
        <c:crossAx val="151678336"/>
        <c:crosses val="autoZero"/>
        <c:crossBetween val="between"/>
      </c:valAx>
    </c:plotArea>
    <c:plotVisOnly val="1"/>
    <c:showDLblsOverMax val="0"/>
  </c:chart>
  <c:spPr bwMode="auto">
    <a:xfrm>
      <a:off x="539552" y="404664"/>
      <a:ext cx="6768752" cy="3456384"/>
    </a:xfrm>
  </c:spPr>
  <c:externalData r:id="rId1">
    <c:autoUpdate val="0"/>
  </c:externalData>
</c:chartSpace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685800" y="2130425"/>
            <a:ext cx="7772400" cy="1470025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371600" y="3886200"/>
            <a:ext cx="6400800" cy="17525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B106E36-FD25-4E2D-B0AA-010F637433A0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25C68B6-61C2-468F-89AB-4B9F7531AA6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B106E36-FD25-4E2D-B0AA-010F637433A0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25C68B6-61C2-468F-89AB-4B9F7531AA6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secHead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B106E36-FD25-4E2D-B0AA-010F637433A0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25C68B6-61C2-468F-89AB-4B9F7531AA6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B106E36-FD25-4E2D-B0AA-010F637433A0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25C68B6-61C2-468F-89AB-4B9F7531AA6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B106E36-FD25-4E2D-B0AA-010F637433A0}" type="datetimeFigureOut">
              <a:rPr lang="ru-RU"/>
              <a:t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25C68B6-61C2-468F-89AB-4B9F7531AA6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B106E36-FD25-4E2D-B0AA-010F637433A0}" type="datetimeFigureOut">
              <a:rPr lang="ru-RU"/>
              <a:t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25C68B6-61C2-468F-89AB-4B9F7531AA6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B106E36-FD25-4E2D-B0AA-010F637433A0}" type="datetimeFigureOut">
              <a:rPr lang="ru-RU"/>
              <a:t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25C68B6-61C2-468F-89AB-4B9F7531AA6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Tx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B106E36-FD25-4E2D-B0AA-010F637433A0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25C68B6-61C2-468F-89AB-4B9F7531AA6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picTx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B106E36-FD25-4E2D-B0AA-010F637433A0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25C68B6-61C2-468F-89AB-4B9F7531AA6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B106E36-FD25-4E2D-B0AA-010F637433A0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25C68B6-61C2-468F-89AB-4B9F7531AA6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6629400" y="274638"/>
            <a:ext cx="2057400" cy="5851525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B106E36-FD25-4E2D-B0AA-010F637433A0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25C68B6-61C2-468F-89AB-4B9F7531AA6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B106E36-FD25-4E2D-B0AA-010F637433A0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25C68B6-61C2-468F-89AB-4B9F7531AA68}" type="slidenum">
              <a:rPr lang="ru-RU"/>
              <a:t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>
        <a:spcBef>
          <a:spcPts val="0"/>
        </a:spcBef>
        <a:buFont typeface="Arial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>
        <a:spcBef>
          <a:spcPts val="0"/>
        </a:spcBef>
        <a:buFont typeface="Arial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spcBef>
          <a:spcPts val="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spcBef>
          <a:spcPts val="0"/>
        </a:spcBef>
        <a:buFont typeface="Arial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spcBef>
          <a:spcPts val="0"/>
        </a:spcBef>
        <a:buFont typeface="Arial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chart" Target="../charts/chart1.xml" 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chart" Target="../charts/chart2.xml" 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hyperlink" Target="https://joyteka.com/ru/cabinet/create" TargetMode="External"/><Relationship Id="rId4" Type="http://schemas.openxmlformats.org/officeDocument/2006/relationships/hyperlink" Target="https://edsoo.ru/" TargetMode="External"/><Relationship Id="rId5" Type="http://schemas.openxmlformats.org/officeDocument/2006/relationships/hyperlink" Target="https://myquiz.ru/" TargetMode="Externa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g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Relationship Id="rId3" Type="http://schemas.openxmlformats.org/officeDocument/2006/relationships/image" Target="../media/image21.jpg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g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g"/><Relationship Id="rId3" Type="http://schemas.openxmlformats.org/officeDocument/2006/relationships/image" Target="../media/image24.jpg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g"/><Relationship Id="rId3" Type="http://schemas.openxmlformats.org/officeDocument/2006/relationships/image" Target="../media/image26.jpg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g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g"/><Relationship Id="rId3" Type="http://schemas.openxmlformats.org/officeDocument/2006/relationships/image" Target="../media/image29.jpg"/><Relationship Id="rId4" Type="http://schemas.openxmlformats.org/officeDocument/2006/relationships/image" Target="../media/image30.jpg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g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jpg"/></Relationships>
</file>

<file path=ppt/slides/_rels/slide4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Пед.проект_Коноваленко</a:t>
            </a:r>
            <a:r>
              <a:rPr lang="ru-RU"/>
              <a:t> О.В. Солдатова О.А..</a:t>
            </a:r>
            <a:r>
              <a:rPr lang="ru-RU"/>
              <a:t>docx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1026" name="Picture 2" descr="C:\Users\User\Desktop\1642751018_20-phonoteka-org-p-fon-dlya-konkursa-20.jp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" y="27384"/>
            <a:ext cx="9143999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 bwMode="auto">
          <a:xfrm>
            <a:off x="1907704" y="1484784"/>
            <a:ext cx="669674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6600" b="1">
                <a:ln w="0">
                  <a:noFill/>
                </a:ln>
                <a:solidFill>
                  <a:srgbClr val="880000"/>
                </a:solidFill>
                <a:latin typeface="Times New Roman"/>
                <a:ea typeface="Tahoma"/>
                <a:cs typeface="Times New Roman"/>
              </a:rPr>
              <a:t>«И сквозь года звенит  Победа!»</a:t>
            </a:r>
            <a:endParaRPr lang="ru-RU" sz="6000" b="1">
              <a:ln w="0">
                <a:noFill/>
              </a:ln>
              <a:solidFill>
                <a:srgbClr val="880000"/>
              </a:solidFill>
              <a:latin typeface="Times New Roman"/>
              <a:ea typeface="Tahoma"/>
              <a:cs typeface="Times New Roman"/>
            </a:endParaRPr>
          </a:p>
          <a:p>
            <a:pPr>
              <a:defRPr/>
            </a:pPr>
            <a:endParaRPr lang="ru-RU"/>
          </a:p>
        </p:txBody>
      </p:sp>
      <p:sp>
        <p:nvSpPr>
          <p:cNvPr id="6" name="TextBox 5"/>
          <p:cNvSpPr txBox="1"/>
          <p:nvPr/>
        </p:nvSpPr>
        <p:spPr bwMode="auto">
          <a:xfrm>
            <a:off x="2862793" y="4149079"/>
            <a:ext cx="5669647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  <a:defRPr/>
            </a:pPr>
            <a:r>
              <a:rPr lang="ru-RU" sz="3200" b="1">
                <a:latin typeface="Times New Roman"/>
                <a:ea typeface="Tahoma"/>
                <a:cs typeface="Times New Roman"/>
              </a:rPr>
              <a:t>Авторы: </a:t>
            </a:r>
            <a:r>
              <a:rPr lang="ru-RU" sz="3200" b="1">
                <a:latin typeface="Times New Roman"/>
                <a:ea typeface="Tahoma"/>
                <a:cs typeface="Times New Roman"/>
              </a:rPr>
              <a:t>Коноваленко</a:t>
            </a:r>
            <a:r>
              <a:rPr lang="ru-RU" sz="3200" b="1">
                <a:latin typeface="Times New Roman"/>
                <a:ea typeface="Tahoma"/>
                <a:cs typeface="Times New Roman"/>
              </a:rPr>
              <a:t> О.В.</a:t>
            </a:r>
            <a:endParaRPr/>
          </a:p>
          <a:p>
            <a:pPr algn="r">
              <a:lnSpc>
                <a:spcPct val="150000"/>
              </a:lnSpc>
              <a:defRPr/>
            </a:pPr>
            <a:r>
              <a:rPr lang="ru-RU" sz="3200" b="1">
                <a:latin typeface="Times New Roman"/>
                <a:ea typeface="Tahoma"/>
                <a:cs typeface="Times New Roman"/>
              </a:rPr>
              <a:t>Солдатова О.А.</a:t>
            </a:r>
            <a:endParaRPr/>
          </a:p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4" name="Содержимое 3" descr="img2.jpg"/>
          <p:cNvPicPr>
            <a:picLocks noChangeAspect="1" noGrp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0" y="0"/>
            <a:ext cx="9144000" cy="685800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611560" y="1412776"/>
            <a:ext cx="799288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3600">
                <a:latin typeface="Times New Roman"/>
                <a:cs typeface="Times New Roman"/>
              </a:rPr>
              <a:t>«Если у человека нет матери, нет отца, но есть Родина - он ещё не сирота. Всё проходит: любовь, горечь утрат, даже боль от ран проходит, но никогда - </a:t>
            </a:r>
            <a:r>
              <a:rPr lang="ru-RU" sz="3600">
                <a:latin typeface="Times New Roman"/>
                <a:cs typeface="Times New Roman"/>
              </a:rPr>
              <a:t>никогда</a:t>
            </a:r>
            <a:r>
              <a:rPr lang="ru-RU" sz="3600">
                <a:latin typeface="Times New Roman"/>
                <a:cs typeface="Times New Roman"/>
              </a:rPr>
              <a:t> не проходит и не гаснет тоска по Родине...»</a:t>
            </a:r>
            <a:endParaRPr/>
          </a:p>
          <a:p>
            <a:pPr algn="r">
              <a:defRPr/>
            </a:pPr>
            <a:r>
              <a:rPr lang="ru-RU" sz="3600">
                <a:latin typeface="Times New Roman"/>
                <a:cs typeface="Times New Roman"/>
              </a:rPr>
              <a:t>В.П. Астафьев</a:t>
            </a:r>
            <a:endParaRPr lang="ru-RU" sz="3600"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4" name="Содержимое 3" descr="img2.jpg"/>
          <p:cNvPicPr>
            <a:picLocks noChangeAspect="1" noGrp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323528" y="1124744"/>
            <a:ext cx="8064896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>
              <a:lnSpc>
                <a:spcPct val="150000"/>
              </a:lnSpc>
              <a:defRPr/>
            </a:pPr>
            <a:r>
              <a:rPr lang="ru-RU" sz="3200" b="1">
                <a:latin typeface="Times New Roman"/>
                <a:cs typeface="Times New Roman"/>
              </a:rPr>
              <a:t>Проблема</a:t>
            </a:r>
            <a:r>
              <a:rPr lang="ru-RU" sz="3200">
                <a:latin typeface="Times New Roman"/>
                <a:cs typeface="Times New Roman"/>
              </a:rPr>
              <a:t>: в связи с проведением частичной мобилизации в октябре 2022 года мнения в обществе разделились. В семьях учащихся это событие также вызвало споры. Поэтому, возникла необходимость проведения мероприятий патриотической направленности. </a:t>
            </a:r>
            <a:endParaRPr lang="ru-RU" sz="2800">
              <a:latin typeface="Times New Roman"/>
              <a:cs typeface="Times New Roman"/>
            </a:endParaRPr>
          </a:p>
          <a:p>
            <a:pPr marL="514350" indent="-514350">
              <a:lnSpc>
                <a:spcPct val="150000"/>
              </a:lnSpc>
              <a:defRPr/>
            </a:pPr>
            <a:endParaRPr lang="ru-RU" sz="1600">
              <a:latin typeface="Arial"/>
              <a:ea typeface="Tahoma"/>
              <a:cs typeface="Arial"/>
            </a:endParaRPr>
          </a:p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4" name="Содержимое 3" descr="img2.jpg"/>
          <p:cNvPicPr>
            <a:picLocks noChangeAspect="1" noGrp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0" y="0"/>
            <a:ext cx="9144000" cy="685800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395536" y="764704"/>
            <a:ext cx="8533584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tabLst>
                <a:tab pos="923925" algn="l"/>
              </a:tabLst>
              <a:defRPr/>
            </a:pPr>
            <a:r>
              <a:rPr lang="ru-RU" sz="2800" b="1">
                <a:latin typeface="Times New Roman"/>
                <a:ea typeface="Times New Roman"/>
                <a:cs typeface="Times New Roman"/>
              </a:rPr>
              <a:t>Анкета</a:t>
            </a:r>
            <a:r>
              <a:rPr lang="ru-RU" sz="2800">
                <a:latin typeface="Times New Roman"/>
                <a:ea typeface="Times New Roman"/>
                <a:cs typeface="Times New Roman"/>
              </a:rPr>
              <a:t> для учащихся 2-4 классов</a:t>
            </a:r>
            <a:endParaRPr lang="ru-RU" sz="2400">
              <a:latin typeface="Times New Roman"/>
              <a:ea typeface="Times New Roman"/>
              <a:cs typeface="Times New Roman"/>
            </a:endParaRPr>
          </a:p>
          <a:p>
            <a:pPr lvl="1">
              <a:spcBef>
                <a:spcPts val="0"/>
              </a:spcBef>
              <a:spcAft>
                <a:spcPts val="0"/>
              </a:spcAft>
              <a:buFont typeface="Symbol"/>
              <a:buChar char=""/>
              <a:tabLst>
                <a:tab pos="923925" algn="l"/>
              </a:tabLst>
              <a:defRPr/>
            </a:pPr>
            <a:endParaRPr lang="ru-RU" sz="2800">
              <a:latin typeface="Times New Roman"/>
              <a:ea typeface="Times New Roman"/>
              <a:cs typeface="Times New Roman"/>
            </a:endParaRPr>
          </a:p>
          <a:p>
            <a:pPr lvl="1">
              <a:spcBef>
                <a:spcPts val="0"/>
              </a:spcBef>
              <a:spcAft>
                <a:spcPts val="0"/>
              </a:spcAft>
              <a:tabLst>
                <a:tab pos="923925" algn="l"/>
              </a:tabLst>
              <a:defRPr/>
            </a:pPr>
            <a:r>
              <a:rPr lang="ru-RU" sz="2800">
                <a:latin typeface="Times New Roman"/>
                <a:ea typeface="Times New Roman"/>
                <a:cs typeface="Times New Roman"/>
              </a:rPr>
              <a:t>1. В каком году началась и окончилась Великая Отечественная война?</a:t>
            </a:r>
            <a:endParaRPr lang="ru-RU" sz="2400">
              <a:latin typeface="Times New Roman"/>
              <a:ea typeface="Times New Roman"/>
              <a:cs typeface="Times New Roman"/>
            </a:endParaRPr>
          </a:p>
          <a:p>
            <a:pPr lvl="1">
              <a:spcBef>
                <a:spcPts val="0"/>
              </a:spcBef>
              <a:spcAft>
                <a:spcPts val="0"/>
              </a:spcAft>
              <a:tabLst>
                <a:tab pos="923925" algn="l"/>
              </a:tabLst>
              <a:defRPr/>
            </a:pPr>
            <a:r>
              <a:rPr lang="ru-RU" sz="2800">
                <a:latin typeface="Times New Roman"/>
                <a:ea typeface="Times New Roman"/>
                <a:cs typeface="Times New Roman"/>
              </a:rPr>
              <a:t>2. Знаете ли вы пионеров- героев? Назовите их?</a:t>
            </a:r>
            <a:endParaRPr/>
          </a:p>
          <a:p>
            <a:pPr lvl="1">
              <a:spcBef>
                <a:spcPts val="0"/>
              </a:spcBef>
              <a:spcAft>
                <a:spcPts val="0"/>
              </a:spcAft>
              <a:tabLst>
                <a:tab pos="923925" algn="l"/>
              </a:tabLst>
              <a:defRPr/>
            </a:pPr>
            <a:r>
              <a:rPr lang="ru-RU" sz="2800">
                <a:latin typeface="Times New Roman"/>
                <a:ea typeface="Times New Roman"/>
                <a:cs typeface="Times New Roman"/>
              </a:rPr>
              <a:t>3. Знаете ли вы, что такое фашизм? Объясните, как вы понимаете это слово? </a:t>
            </a:r>
            <a:endParaRPr/>
          </a:p>
          <a:p>
            <a:pPr lvl="1">
              <a:spcBef>
                <a:spcPts val="0"/>
              </a:spcBef>
              <a:spcAft>
                <a:spcPts val="0"/>
              </a:spcAft>
              <a:tabLst>
                <a:tab pos="923925" algn="l"/>
              </a:tabLst>
              <a:defRPr/>
            </a:pPr>
            <a:r>
              <a:rPr lang="ru-RU" sz="2800">
                <a:latin typeface="Times New Roman"/>
                <a:ea typeface="Times New Roman"/>
                <a:cs typeface="Times New Roman"/>
              </a:rPr>
              <a:t>4. Сколько дней длилась Блокада Ленинграда?</a:t>
            </a:r>
            <a:endParaRPr/>
          </a:p>
          <a:p>
            <a:pPr lvl="1">
              <a:spcBef>
                <a:spcPts val="0"/>
              </a:spcBef>
              <a:spcAft>
                <a:spcPts val="0"/>
              </a:spcAft>
              <a:tabLst>
                <a:tab pos="923925" algn="l"/>
              </a:tabLst>
              <a:defRPr/>
            </a:pPr>
            <a:r>
              <a:rPr lang="ru-RU" sz="2800">
                <a:latin typeface="Times New Roman"/>
                <a:ea typeface="Calibri"/>
                <a:cs typeface="Times New Roman"/>
              </a:rPr>
              <a:t>5. Назовите </a:t>
            </a:r>
            <a:r>
              <a:rPr lang="ru-RU" sz="2800">
                <a:latin typeface="Times New Roman"/>
                <a:ea typeface="Calibri"/>
                <a:cs typeface="Times New Roman"/>
              </a:rPr>
              <a:t>баунтовцев</a:t>
            </a:r>
            <a:r>
              <a:rPr lang="ru-RU" sz="2800">
                <a:latin typeface="Times New Roman"/>
                <a:ea typeface="Calibri"/>
                <a:cs typeface="Times New Roman"/>
              </a:rPr>
              <a:t>, Героев Советского Союза?</a:t>
            </a:r>
            <a:endParaRPr/>
          </a:p>
          <a:p>
            <a:pPr lvl="1">
              <a:spcBef>
                <a:spcPts val="0"/>
              </a:spcBef>
              <a:spcAft>
                <a:spcPts val="0"/>
              </a:spcAft>
              <a:tabLst>
                <a:tab pos="923925" algn="l"/>
              </a:tabLst>
              <a:defRPr/>
            </a:pPr>
            <a:r>
              <a:rPr lang="ru-RU" sz="2800">
                <a:latin typeface="Times New Roman"/>
                <a:ea typeface="Calibri"/>
                <a:cs typeface="Times New Roman"/>
              </a:rPr>
              <a:t>6. Знаете ли вы, своих прадедов, участников Великой Отечественной войны?</a:t>
            </a:r>
            <a:endParaRPr lang="ru-RU" sz="20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4" name="Содержимое 3" descr="img2.jpg"/>
          <p:cNvPicPr>
            <a:picLocks noChangeAspect="1" noGrp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619672" y="13407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endParaRPr lang="ru-RU"/>
          </a:p>
        </p:txBody>
      </p:sp>
      <p:graphicFrame>
        <p:nvGraphicFramePr>
          <p:cNvPr id="6" name="Диаграмма 5"/>
          <p:cNvGraphicFramePr>
            <a:graphicFrameLocks xmlns:a="http://schemas.openxmlformats.org/drawingml/2006/main"/>
          </p:cNvGraphicFramePr>
          <p:nvPr/>
        </p:nvGraphicFramePr>
        <p:xfrm>
          <a:off x="611560" y="1556792"/>
          <a:ext cx="7629099" cy="47630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 bwMode="auto">
          <a:xfrm>
            <a:off x="2123728" y="332656"/>
            <a:ext cx="4618637" cy="12311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sz="2800" b="1">
                <a:latin typeface="Times New Roman"/>
                <a:cs typeface="Times New Roman"/>
              </a:rPr>
              <a:t>Результаты анкетирования</a:t>
            </a:r>
            <a:endParaRPr lang="ru-RU" sz="2800">
              <a:latin typeface="Times New Roman"/>
              <a:cs typeface="Times New Roman"/>
            </a:endParaRPr>
          </a:p>
          <a:p>
            <a:pPr algn="ctr">
              <a:defRPr/>
            </a:pPr>
            <a:r>
              <a:rPr lang="ru-RU" sz="2800" b="1">
                <a:latin typeface="Times New Roman"/>
                <a:cs typeface="Times New Roman"/>
              </a:rPr>
              <a:t>по каждому вопросу</a:t>
            </a:r>
            <a:endParaRPr lang="ru-RU" sz="2800">
              <a:latin typeface="Times New Roman"/>
              <a:cs typeface="Times New Roman"/>
            </a:endParaRPr>
          </a:p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4" name="Содержимое 3" descr="img2.jpg"/>
          <p:cNvPicPr>
            <a:picLocks noChangeAspect="1" noGrp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611560" y="1628800"/>
            <a:ext cx="8064896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4000" b="1">
                <a:latin typeface="Times New Roman"/>
                <a:cs typeface="Times New Roman"/>
              </a:rPr>
              <a:t>Цель</a:t>
            </a:r>
            <a:r>
              <a:rPr lang="ru-RU" sz="4000">
                <a:latin typeface="Times New Roman"/>
                <a:cs typeface="Times New Roman"/>
              </a:rPr>
              <a:t>: </a:t>
            </a:r>
            <a:endParaRPr/>
          </a:p>
          <a:p>
            <a:pPr algn="just">
              <a:defRPr/>
            </a:pPr>
            <a:r>
              <a:rPr lang="ru-RU" sz="4000">
                <a:latin typeface="Times New Roman"/>
                <a:cs typeface="Times New Roman"/>
              </a:rPr>
              <a:t>нравственно-патриотическое воспитание детей на основе изучения истории своей семьи, малой родины и страны</a:t>
            </a:r>
            <a:r>
              <a:rPr lang="ru-RU">
                <a:latin typeface="Times New Roman"/>
                <a:cs typeface="Times New Roman"/>
              </a:rPr>
              <a:t>.</a:t>
            </a:r>
            <a:r>
              <a:rPr lang="ru-RU" sz="1100"/>
              <a:t> </a:t>
            </a:r>
            <a:endParaRPr/>
          </a:p>
          <a:p>
            <a:pPr>
              <a:defRPr/>
            </a:pPr>
            <a:endParaRPr lang="ru-RU"/>
          </a:p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4" name="Содержимое 3" descr="img2.jpg"/>
          <p:cNvPicPr>
            <a:picLocks noChangeAspect="1" noGrp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683568" y="1124744"/>
            <a:ext cx="8136904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800" b="1">
                <a:latin typeface="Times New Roman"/>
                <a:cs typeface="Times New Roman"/>
              </a:rPr>
              <a:t>Задачи:</a:t>
            </a:r>
            <a:endParaRPr lang="ru-RU" sz="2800">
              <a:latin typeface="Times New Roman"/>
              <a:cs typeface="Times New Roman"/>
            </a:endParaRPr>
          </a:p>
          <a:p>
            <a:pPr lvl="0">
              <a:buFont typeface="Arial"/>
              <a:buChar char="•"/>
              <a:defRPr/>
            </a:pPr>
            <a:r>
              <a:rPr lang="ru-RU" sz="2800">
                <a:latin typeface="Times New Roman"/>
                <a:cs typeface="Times New Roman"/>
              </a:rPr>
              <a:t>Расширять и систематизировать знания детей о Великой Отечественной войне;</a:t>
            </a:r>
            <a:endParaRPr/>
          </a:p>
          <a:p>
            <a:pPr lvl="0">
              <a:buFont typeface="Arial"/>
              <a:buChar char="•"/>
              <a:defRPr/>
            </a:pPr>
            <a:r>
              <a:rPr lang="ru-RU" sz="2800">
                <a:latin typeface="Times New Roman"/>
                <a:cs typeface="Times New Roman"/>
              </a:rPr>
              <a:t>Формировать нравственно-патриотические качества: храбрость, мужество, стремление защищать свою Родину;</a:t>
            </a:r>
            <a:endParaRPr/>
          </a:p>
          <a:p>
            <a:pPr lvl="0">
              <a:buFont typeface="Arial"/>
              <a:buChar char="•"/>
              <a:defRPr/>
            </a:pPr>
            <a:r>
              <a:rPr lang="ru-RU" sz="2800">
                <a:latin typeface="Times New Roman"/>
                <a:cs typeface="Times New Roman"/>
              </a:rPr>
              <a:t>Способствовать формированию у детей интереса к истории </a:t>
            </a:r>
            <a:r>
              <a:rPr lang="ru-RU" sz="2800">
                <a:latin typeface="Times New Roman"/>
                <a:cs typeface="Times New Roman"/>
              </a:rPr>
              <a:t>своей </a:t>
            </a:r>
            <a:r>
              <a:rPr lang="ru-RU" sz="2800">
                <a:latin typeface="Times New Roman"/>
                <a:cs typeface="Times New Roman"/>
              </a:rPr>
              <a:t>семьи, своего народа;</a:t>
            </a:r>
            <a:endParaRPr/>
          </a:p>
          <a:p>
            <a:pPr lvl="0">
              <a:buFont typeface="Arial"/>
              <a:buChar char="•"/>
              <a:defRPr/>
            </a:pPr>
            <a:r>
              <a:rPr lang="ru-RU" sz="2800">
                <a:latin typeface="Times New Roman"/>
                <a:cs typeface="Times New Roman"/>
              </a:rPr>
              <a:t>Воспитывать в детях бережное отношение к семейным фотографиям и наградам, уважительное отношение к старшему поколению.</a:t>
            </a:r>
            <a:endParaRPr/>
          </a:p>
          <a:p>
            <a:pPr>
              <a:defRPr/>
            </a:pPr>
            <a:endParaRPr lang="ru-RU"/>
          </a:p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4" name="Содержимое 3" descr="img2.jpg"/>
          <p:cNvPicPr>
            <a:picLocks noChangeAspect="1" noGrp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0" y="0"/>
            <a:ext cx="9144000" cy="685800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683568" y="1772816"/>
            <a:ext cx="802838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3600" b="1">
                <a:latin typeface="Times New Roman"/>
                <a:cs typeface="Times New Roman"/>
              </a:rPr>
              <a:t>Сроки реализации проекта</a:t>
            </a:r>
            <a:r>
              <a:rPr lang="ru-RU" sz="3600">
                <a:latin typeface="Times New Roman"/>
                <a:cs typeface="Times New Roman"/>
              </a:rPr>
              <a:t>: долгосрочный</a:t>
            </a:r>
            <a:endParaRPr/>
          </a:p>
          <a:p>
            <a:pPr>
              <a:defRPr/>
            </a:pPr>
            <a:endParaRPr lang="ru-RU" sz="3600" b="1">
              <a:latin typeface="Times New Roman"/>
              <a:cs typeface="Times New Roman"/>
            </a:endParaRPr>
          </a:p>
          <a:p>
            <a:pPr>
              <a:defRPr/>
            </a:pPr>
            <a:r>
              <a:rPr lang="ru-RU" sz="3600" b="1">
                <a:latin typeface="Times New Roman"/>
                <a:cs typeface="Times New Roman"/>
              </a:rPr>
              <a:t>Участники проекта: </a:t>
            </a:r>
            <a:r>
              <a:rPr lang="ru-RU" sz="3600">
                <a:latin typeface="Times New Roman"/>
                <a:cs typeface="Times New Roman"/>
              </a:rPr>
              <a:t>учащиеся, педагоги, родители, социальные партнеры</a:t>
            </a:r>
            <a:endParaRPr/>
          </a:p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4" name="Содержимое 3" descr="img2.jpg"/>
          <p:cNvPicPr>
            <a:picLocks noChangeAspect="1" noGrp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467544" y="1412776"/>
            <a:ext cx="759800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3600" b="1">
                <a:latin typeface="Times New Roman"/>
                <a:cs typeface="Times New Roman"/>
              </a:rPr>
              <a:t>Рабочий план </a:t>
            </a:r>
            <a:r>
              <a:rPr lang="ru-RU" sz="3600" b="1">
                <a:latin typeface="Times New Roman"/>
                <a:cs typeface="Times New Roman"/>
              </a:rPr>
              <a:t>реализации </a:t>
            </a:r>
            <a:r>
              <a:rPr lang="ru-RU" sz="3600" b="1">
                <a:latin typeface="Times New Roman"/>
                <a:cs typeface="Times New Roman"/>
              </a:rPr>
              <a:t>проекта</a:t>
            </a:r>
            <a:endParaRPr/>
          </a:p>
          <a:p>
            <a:pPr algn="ctr">
              <a:defRPr/>
            </a:pPr>
            <a:endParaRPr lang="ru-RU" sz="3600">
              <a:latin typeface="Times New Roman"/>
              <a:cs typeface="Times New Roman"/>
            </a:endParaRPr>
          </a:p>
          <a:p>
            <a:pPr>
              <a:defRPr/>
            </a:pPr>
            <a:r>
              <a:rPr lang="ru-RU" sz="3600">
                <a:latin typeface="Times New Roman"/>
                <a:cs typeface="Times New Roman"/>
              </a:rPr>
              <a:t>1.Организационный этап.</a:t>
            </a:r>
            <a:endParaRPr/>
          </a:p>
          <a:p>
            <a:pPr>
              <a:defRPr/>
            </a:pPr>
            <a:r>
              <a:rPr lang="ru-RU" sz="3600">
                <a:latin typeface="Times New Roman"/>
                <a:cs typeface="Times New Roman"/>
              </a:rPr>
              <a:t>2.Основной </a:t>
            </a:r>
            <a:r>
              <a:rPr lang="ru-RU" sz="3600">
                <a:latin typeface="Times New Roman"/>
                <a:cs typeface="Times New Roman"/>
              </a:rPr>
              <a:t>этап.</a:t>
            </a:r>
            <a:endParaRPr/>
          </a:p>
          <a:p>
            <a:pPr>
              <a:defRPr/>
            </a:pPr>
            <a:r>
              <a:rPr lang="ru-RU" sz="3600">
                <a:latin typeface="Times New Roman"/>
                <a:cs typeface="Times New Roman"/>
              </a:rPr>
              <a:t>3.Заключительный </a:t>
            </a:r>
            <a:r>
              <a:rPr lang="ru-RU" sz="3600">
                <a:latin typeface="Times New Roman"/>
                <a:cs typeface="Times New Roman"/>
              </a:rPr>
              <a:t>этап.</a:t>
            </a:r>
            <a:endParaRPr/>
          </a:p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4" name="Содержимое 3" descr="img2.jpg"/>
          <p:cNvPicPr>
            <a:picLocks noChangeAspect="1" noGrp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827584" y="2348880"/>
            <a:ext cx="763284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800">
                <a:latin typeface="Times New Roman"/>
                <a:cs typeface="Times New Roman"/>
              </a:rPr>
              <a:t>Пед.проект_Коноваленко</a:t>
            </a:r>
            <a:r>
              <a:rPr lang="ru-RU" sz="2800">
                <a:latin typeface="Times New Roman"/>
                <a:cs typeface="Times New Roman"/>
              </a:rPr>
              <a:t> О.В. Солдатова О.А..</a:t>
            </a:r>
            <a:r>
              <a:rPr lang="ru-RU" sz="2800">
                <a:latin typeface="Times New Roman"/>
                <a:cs typeface="Times New Roman"/>
              </a:rPr>
              <a:t>docx</a:t>
            </a:r>
            <a:endParaRPr lang="ru-RU" sz="2800"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4" name="Содержимое 3" descr="img2.jpg"/>
          <p:cNvPicPr>
            <a:picLocks noChangeAspect="1" noGrp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0" y="0"/>
            <a:ext cx="9144000" cy="685800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467544" y="1484784"/>
            <a:ext cx="8280921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3200" b="1">
                <a:latin typeface="Times New Roman"/>
                <a:cs typeface="Times New Roman"/>
              </a:rPr>
              <a:t>Ожидаемые результаты от реализации проекта:</a:t>
            </a:r>
            <a:endParaRPr lang="ru-RU" sz="3200">
              <a:latin typeface="Times New Roman"/>
              <a:cs typeface="Times New Roman"/>
            </a:endParaRPr>
          </a:p>
          <a:p>
            <a:pPr lvl="0">
              <a:buFont typeface="Arial"/>
              <a:buChar char="•"/>
              <a:defRPr/>
            </a:pPr>
            <a:r>
              <a:rPr lang="ru-RU" sz="3200">
                <a:latin typeface="Times New Roman"/>
                <a:cs typeface="Times New Roman"/>
              </a:rPr>
              <a:t>Повышение интереса к истории страны;</a:t>
            </a:r>
            <a:endParaRPr/>
          </a:p>
          <a:p>
            <a:pPr lvl="0">
              <a:buFont typeface="Arial"/>
              <a:buChar char="•"/>
              <a:defRPr/>
            </a:pPr>
            <a:r>
              <a:rPr lang="ru-RU" sz="3200">
                <a:latin typeface="Times New Roman"/>
                <a:cs typeface="Times New Roman"/>
              </a:rPr>
              <a:t>Расширение и систематизация знаний учащихся о Великой Отечественной войне;</a:t>
            </a:r>
            <a:endParaRPr/>
          </a:p>
          <a:p>
            <a:pPr lvl="0">
              <a:buFont typeface="Arial"/>
              <a:buChar char="•"/>
              <a:defRPr/>
            </a:pPr>
            <a:r>
              <a:rPr lang="ru-RU" sz="3200">
                <a:latin typeface="Times New Roman"/>
                <a:cs typeface="Times New Roman"/>
              </a:rPr>
              <a:t>Формирование уважительного отношения к семейным фотографиям и реликвиям (медали, грамоты и др.).</a:t>
            </a:r>
            <a:endParaRPr/>
          </a:p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4" name="Содержимое 3" descr="img2.jpg"/>
          <p:cNvPicPr>
            <a:picLocks noChangeAspect="1" noGrp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683568" y="2564904"/>
            <a:ext cx="820891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3600" b="1">
                <a:latin typeface="Times New Roman"/>
                <a:cs typeface="Times New Roman"/>
              </a:rPr>
              <a:t>Продукт проектной деятельности</a:t>
            </a:r>
            <a:r>
              <a:rPr lang="ru-RU" sz="3600">
                <a:latin typeface="Times New Roman"/>
                <a:cs typeface="Times New Roman"/>
              </a:rPr>
              <a:t>: оформление тематических стендов</a:t>
            </a:r>
            <a:endParaRPr/>
          </a:p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4" name="Содержимое 3" descr="IMG-cd67103e418ae494a14cc49b90c54841-V.jpg"/>
          <p:cNvPicPr>
            <a:picLocks noChangeAspect="1" noGrp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4" name="Содержимое 3" descr="IMG-8fb54e9857778ee9660beee56d404569-V.jpg"/>
          <p:cNvPicPr>
            <a:picLocks noChangeAspect="1" noGrp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4" name="Содержимое 3" descr="IMG20230503105549.jpg"/>
          <p:cNvPicPr>
            <a:picLocks noChangeAspect="1" noGrp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4" name="Содержимое 3" descr="img2.jpg"/>
          <p:cNvPicPr>
            <a:picLocks noChangeAspect="1" noGrp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0" y="0"/>
            <a:ext cx="9143999" cy="6858000"/>
          </a:xfrm>
          <a:prstGeom prst="rect">
            <a:avLst/>
          </a:prstGeom>
        </p:spPr>
      </p:pic>
      <p:graphicFrame>
        <p:nvGraphicFramePr>
          <p:cNvPr id="6" name="Диаграмма 5"/>
          <p:cNvGraphicFramePr>
            <a:graphicFrameLocks xmlns:a="http://schemas.openxmlformats.org/drawingml/2006/main"/>
          </p:cNvGraphicFramePr>
          <p:nvPr/>
        </p:nvGraphicFramePr>
        <p:xfrm>
          <a:off x="539552" y="404664"/>
          <a:ext cx="6768752" cy="3456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 bwMode="auto">
          <a:xfrm>
            <a:off x="1043608" y="3933056"/>
            <a:ext cx="645587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b="1"/>
              <a:t>Интерпретация результатов анкет в процентном соотношении</a:t>
            </a:r>
            <a:endParaRPr lang="ru-RU"/>
          </a:p>
          <a:p>
            <a:pPr algn="ctr">
              <a:defRPr/>
            </a:pPr>
            <a:r>
              <a:rPr lang="ru-RU"/>
              <a:t>Приняло участие 180 учащихся (100%)</a:t>
            </a:r>
            <a:endParaRPr/>
          </a:p>
          <a:p>
            <a:pPr>
              <a:defRPr/>
            </a:pPr>
            <a:endParaRPr lang="ru-RU"/>
          </a:p>
          <a:p>
            <a:pPr>
              <a:defRPr/>
            </a:pPr>
            <a:endParaRPr lang="ru-RU"/>
          </a:p>
        </p:txBody>
      </p:sp>
      <p:graphicFrame>
        <p:nvGraphicFramePr>
          <p:cNvPr id="8" name="Таблица 7"/>
          <p:cNvGraphicFramePr>
            <a:graphicFrameLocks xmlns:a="http://schemas.openxmlformats.org/drawingml/2006/main" noGrp="1"/>
          </p:cNvGraphicFramePr>
          <p:nvPr/>
        </p:nvGraphicFramePr>
        <p:xfrm>
          <a:off x="611560" y="4725144"/>
          <a:ext cx="8136903" cy="1463040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{5C22544A-7EE6-4342-B048-85BDC9FD1C3A}</a:tableStyleId>
              </a:tblPr>
              <a:tblGrid>
                <a:gridCol w="2712301"/>
                <a:gridCol w="2712301"/>
                <a:gridCol w="2712301"/>
              </a:tblGrid>
              <a:tr h="306034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/>
                        <a:t>Уровни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/>
                        <a:t>Ноябрь 2022 г.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/>
                        <a:t>Май 2023 г.</a:t>
                      </a:r>
                      <a:endParaRPr lang="ru-RU"/>
                    </a:p>
                  </a:txBody>
                  <a:tcPr/>
                </a:tc>
              </a:tr>
              <a:tr h="306034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/>
                        <a:t>Высокий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/>
                        <a:t>15%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/>
                        <a:t>38%</a:t>
                      </a:r>
                      <a:endParaRPr lang="ru-RU"/>
                    </a:p>
                  </a:txBody>
                  <a:tcPr/>
                </a:tc>
              </a:tr>
              <a:tr h="306034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/>
                        <a:t>Удовлетворительный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/>
                        <a:t>33%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/>
                        <a:t>42%</a:t>
                      </a:r>
                      <a:endParaRPr lang="ru-RU"/>
                    </a:p>
                  </a:txBody>
                  <a:tcPr/>
                </a:tc>
              </a:tr>
              <a:tr h="306034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/>
                        <a:t>недостаточный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/>
                        <a:t>52%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/>
                        <a:t>20%</a:t>
                      </a:r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4" name="Содержимое 3" descr="img2.jpg"/>
          <p:cNvPicPr>
            <a:picLocks noChangeAspect="1" noGrp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0" y="0"/>
            <a:ext cx="9144000" cy="685800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683568" y="1412776"/>
            <a:ext cx="7128792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3200">
                <a:latin typeface="Times New Roman"/>
                <a:cs typeface="Times New Roman"/>
              </a:rPr>
              <a:t>Цифровые образовательные ресурсы:</a:t>
            </a:r>
            <a:endParaRPr/>
          </a:p>
          <a:p>
            <a:pPr>
              <a:defRPr/>
            </a:pPr>
            <a:r>
              <a:rPr lang="en-US" sz="3200" u="sng">
                <a:latin typeface="Times New Roman"/>
                <a:cs typeface="Times New Roman"/>
                <a:hlinkClick r:id="rId3" tooltip="https://joyteka.com/ru/cabinet/create"/>
              </a:rPr>
              <a:t>https://joyteka.com/ru/cabinet/create</a:t>
            </a:r>
            <a:endParaRPr lang="ru-RU" sz="3200">
              <a:latin typeface="Times New Roman"/>
              <a:cs typeface="Times New Roman"/>
            </a:endParaRPr>
          </a:p>
          <a:p>
            <a:pPr>
              <a:defRPr/>
            </a:pPr>
            <a:endParaRPr lang="en-US" sz="3200">
              <a:latin typeface="Times New Roman"/>
              <a:cs typeface="Times New Roman"/>
            </a:endParaRPr>
          </a:p>
          <a:p>
            <a:pPr>
              <a:defRPr/>
            </a:pPr>
            <a:r>
              <a:rPr lang="en-US" sz="3200" u="sng">
                <a:latin typeface="Times New Roman"/>
                <a:cs typeface="Times New Roman"/>
                <a:hlinkClick r:id="rId4" tooltip="https://edsoo.ru/"/>
              </a:rPr>
              <a:t>https://edsoo.ru/</a:t>
            </a:r>
            <a:endParaRPr lang="en-US" sz="3200">
              <a:latin typeface="Times New Roman"/>
              <a:cs typeface="Times New Roman"/>
            </a:endParaRPr>
          </a:p>
          <a:p>
            <a:pPr>
              <a:defRPr/>
            </a:pPr>
            <a:endParaRPr lang="en-US" sz="3200">
              <a:latin typeface="Times New Roman"/>
              <a:cs typeface="Times New Roman"/>
            </a:endParaRPr>
          </a:p>
          <a:p>
            <a:pPr>
              <a:defRPr/>
            </a:pPr>
            <a:r>
              <a:rPr lang="en-US" sz="3200" u="sng">
                <a:latin typeface="Times New Roman"/>
                <a:cs typeface="Times New Roman"/>
                <a:hlinkClick r:id="rId5" tooltip="https://myquiz.ru/"/>
              </a:rPr>
              <a:t>https://myquiz.ru/</a:t>
            </a:r>
            <a:endParaRPr lang="en-US" sz="3200">
              <a:latin typeface="Times New Roman"/>
              <a:cs typeface="Times New Roman"/>
            </a:endParaRPr>
          </a:p>
          <a:p>
            <a:pPr>
              <a:defRPr/>
            </a:pPr>
            <a:endParaRPr lang="en-US" sz="3200">
              <a:latin typeface="Times New Roman"/>
              <a:cs typeface="Times New Roman"/>
            </a:endParaRPr>
          </a:p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4" name="Содержимое 3" descr="1642751018_20-phonoteka-org-p-fon-dlya-konkursa-20.jpg"/>
          <p:cNvPicPr>
            <a:picLocks noChangeAspect="1" noGrp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-29210" y="0"/>
            <a:ext cx="917321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2771800" y="2636912"/>
            <a:ext cx="53285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6000" b="1">
                <a:latin typeface="Times New Roman"/>
                <a:cs typeface="Times New Roman"/>
              </a:rPr>
              <a:t>Фотогалерея</a:t>
            </a:r>
            <a:endParaRPr lang="ru-RU" sz="6000" b="1"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4" name="Содержимое 3" descr="IMG-0b5f2ed8df5fc54c1185261959283503-V.jpg"/>
          <p:cNvPicPr>
            <a:picLocks noChangeAspect="1" noGrp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0" y="0"/>
            <a:ext cx="9144000" cy="68580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4" name="Содержимое 3" descr="IMG-16d902a7e9ee89dc4a7d5314608aee9a-V.jpg"/>
          <p:cNvPicPr>
            <a:picLocks noChangeAspect="1" noGrp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0" y="0"/>
            <a:ext cx="9144000" cy="68580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4" name="Содержимое 3" descr="IMG-c146938452c2cbeb673fc5886fcd9cbd-V.jpg"/>
          <p:cNvPicPr>
            <a:picLocks noChangeAspect="1" noGrp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44108" y="620688"/>
            <a:ext cx="9099892" cy="5085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4" name="Содержимое 3" descr="IMG-7c1871a9be019ad5bd2a1bfd32ae547c-V.jpg"/>
          <p:cNvPicPr>
            <a:picLocks noChangeAspect="1" noGrp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-1" y="0"/>
            <a:ext cx="9166263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4" name="Содержимое 3" descr="IMG-2e8a82f365ccb3af1d2b01e9f514330f-V.jpg"/>
          <p:cNvPicPr>
            <a:picLocks noChangeAspect="1" noGrp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0" y="0"/>
            <a:ext cx="9144000" cy="68580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4" name="Содержимое 3" descr="IMG-380e2c97c153b8e7665293c948a07ae2-V.jpg"/>
          <p:cNvPicPr>
            <a:picLocks noChangeAspect="1" noGrp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4" name="Содержимое 3" descr="IMG-6006a3d3575abb3afa3cf60312606963-V.jpg"/>
          <p:cNvPicPr>
            <a:picLocks noChangeAspect="1" noGrp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4" name="Содержимое 3" descr="IMG-a50191fa07df22f04ef37dcbd10dc942-V.jpg"/>
          <p:cNvPicPr>
            <a:picLocks noChangeAspect="1" noGrp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4" name="Содержимое 3" descr="IMG-475e586cd1c25b306971be0bf1ba67d2-V.jpg"/>
          <p:cNvPicPr>
            <a:picLocks noChangeAspect="1" noGrp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4" name="Содержимое 3" descr="IMG-ba521562b2fb4367426c96d12316cdd5-V.jpg"/>
          <p:cNvPicPr>
            <a:picLocks noChangeAspect="1" noGrp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4" name="Содержимое 3" descr="IMG-b3b3163fb418ee5a2a543e28d108d7db-V.jpg"/>
          <p:cNvPicPr>
            <a:picLocks noChangeAspect="1" noGrp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4" name="Содержимое 3" descr="IMG-f9d153548c40b1971fd6c1e921eb6cf5-V.jpg"/>
          <p:cNvPicPr>
            <a:picLocks noChangeAspect="1" noGrp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4" name="Содержимое 3" descr="IMG-d7d7007e05aa0c5ddb60d959ae159542-V.jpg"/>
          <p:cNvPicPr>
            <a:picLocks noChangeAspect="1" noGrp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4" name="Содержимое 3" descr="IMG-b7e36b502c45d36188255f3679b4c011-V.jpg"/>
          <p:cNvPicPr>
            <a:picLocks noChangeAspect="1" noGrp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4" name="Содержимое 3" descr="IMG-07069fa7f383ec75db8cbc2cf6404dee-V.jpg"/>
          <p:cNvPicPr>
            <a:picLocks noChangeAspect="1" noGrp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0" y="332656"/>
            <a:ext cx="4713387" cy="5805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IMG-cf6d9bd087f256868678f7ed0f580c9e-V.jp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95528" y="404664"/>
            <a:ext cx="4248472" cy="58052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6" name="Содержимое 5" descr="IMG-5a0688c503f4dec0ee05a397422ce25e-V.jpg"/>
          <p:cNvPicPr>
            <a:picLocks noChangeAspect="1" noGrp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1259632" y="332656"/>
            <a:ext cx="6266830" cy="62668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4" name="Содержимое 3" descr="IMG-ea8b13b7667f2ca68252d1f738d8bd9f-V.jpg"/>
          <p:cNvPicPr>
            <a:picLocks noChangeAspect="1" noGrp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539552" y="260648"/>
            <a:ext cx="8229600" cy="33123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IMG-8371ba978b51c95eaf3469a4c4f3b8b2-V.jp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39552" y="3573016"/>
            <a:ext cx="8136904" cy="32849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4" name="Содержимое 3" descr="IMG20230505135020.jpg"/>
          <p:cNvPicPr>
            <a:picLocks noChangeAspect="1" noGrp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179512" y="332656"/>
            <a:ext cx="4536504" cy="60486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IMG-fea46eb515ab8eec174b453f5408b4a6-V.jp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788024" y="404664"/>
            <a:ext cx="4355976" cy="59046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4" name="Содержимое 3" descr="IMG-ce45831a7c32e80e13d5997a26ed631d-V.jpg"/>
          <p:cNvPicPr>
            <a:picLocks noChangeAspect="1" noGrp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2123728" y="188640"/>
            <a:ext cx="4862140" cy="64828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4" name="Содержимое 3" descr="IMG20221017094954.jpg"/>
          <p:cNvPicPr>
            <a:picLocks noChangeAspect="1" noGrp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251520" y="260648"/>
            <a:ext cx="4104456" cy="45259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IMG20221017095037.jp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rot="5400000">
            <a:off x="4499991" y="620689"/>
            <a:ext cx="4464496" cy="37444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IMG20221017095021.jpg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403648" y="3374994"/>
            <a:ext cx="4644008" cy="34830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4" name="Содержимое 3" descr="IMG-90b3fbed9eb0d0e74227d57b9f6acdb6-V.jpg"/>
          <p:cNvPicPr>
            <a:picLocks noChangeAspect="1" noGrp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4" name="Содержимое 3" descr="IMG-0ed2653d7cc545d2f737aeb3f230e401-V.jpg"/>
          <p:cNvPicPr>
            <a:picLocks noChangeAspect="1" noGrp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4" name="Содержимое 3" descr="1642751018_20-phonoteka-org-p-fon-dlya-konkursa-20.jpg"/>
          <p:cNvPicPr>
            <a:picLocks noChangeAspect="1" noGrp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0" y="0"/>
            <a:ext cx="9057997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3059832" y="2636912"/>
            <a:ext cx="599132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4800">
                <a:latin typeface="Times New Roman"/>
                <a:cs typeface="Times New Roman"/>
              </a:rPr>
              <a:t>Спасибо </a:t>
            </a:r>
            <a:r>
              <a:rPr lang="ru-RU" sz="4800">
                <a:latin typeface="Times New Roman"/>
                <a:cs typeface="Times New Roman"/>
              </a:rPr>
              <a:t>за внимание!</a:t>
            </a: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r7-office/2024.4.2.721</Application>
  <DocSecurity>0</DocSecurity>
  <PresentationFormat>Экран (4:3)</PresentationFormat>
  <Paragraphs>0</Paragraphs>
  <Slides>41</Slides>
  <Notes>41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Пед.проект_Коноваленко О.В. Солдатова О.А..docx</dc:title>
  <dc:subject/>
  <dc:creator>User</dc:creator>
  <cp:keywords/>
  <dc:description/>
  <dc:identifier/>
  <dc:language/>
  <cp:lastModifiedBy>Туяна Батуева</cp:lastModifiedBy>
  <cp:revision>13</cp:revision>
  <dcterms:created xsi:type="dcterms:W3CDTF">2023-08-17T02:08:17Z</dcterms:created>
  <dcterms:modified xsi:type="dcterms:W3CDTF">2025-11-12T02:33:49Z</dcterms:modified>
  <cp:category/>
  <cp:contentStatus/>
  <cp:version/>
</cp:coreProperties>
</file>