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343" r:id="rId2"/>
    <p:sldId id="344" r:id="rId3"/>
    <p:sldId id="345" r:id="rId4"/>
    <p:sldId id="346" r:id="rId5"/>
    <p:sldId id="347" r:id="rId6"/>
    <p:sldId id="348" r:id="rId7"/>
    <p:sldId id="349" r:id="rId8"/>
    <p:sldId id="352" r:id="rId9"/>
    <p:sldId id="350" r:id="rId10"/>
    <p:sldId id="351" r:id="rId11"/>
    <p:sldId id="353" r:id="rId12"/>
    <p:sldId id="354" r:id="rId13"/>
    <p:sldId id="355" r:id="rId14"/>
    <p:sldId id="356" r:id="rId15"/>
    <p:sldId id="358" r:id="rId16"/>
    <p:sldId id="359" r:id="rId17"/>
    <p:sldId id="373" r:id="rId18"/>
    <p:sldId id="357" r:id="rId19"/>
    <p:sldId id="360" r:id="rId20"/>
    <p:sldId id="372" r:id="rId21"/>
    <p:sldId id="361" r:id="rId22"/>
    <p:sldId id="362" r:id="rId23"/>
    <p:sldId id="374" r:id="rId24"/>
    <p:sldId id="375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70" r:id="rId33"/>
    <p:sldId id="371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318" r:id="rId42"/>
    <p:sldId id="328" r:id="rId43"/>
    <p:sldId id="319" r:id="rId44"/>
    <p:sldId id="312" r:id="rId45"/>
  </p:sldIdLst>
  <p:sldSz cx="18288000" cy="10287000"/>
  <p:notesSz cx="6858000" cy="9144000"/>
  <p:embeddedFontLst>
    <p:embeddedFont>
      <p:font typeface="Arial Black" pitchFamily="34" charset="0"/>
      <p:bold r:id="rId47"/>
    </p:embeddedFont>
    <p:embeddedFont>
      <p:font typeface="Ubuntu Bold" charset="0"/>
      <p:regular r:id="rId48"/>
    </p:embeddedFont>
    <p:embeddedFont>
      <p:font typeface="Calibri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FF"/>
    <a:srgbClr val="0000CC"/>
    <a:srgbClr val="333399"/>
    <a:srgbClr val="000099"/>
    <a:srgbClr val="99FF33"/>
    <a:srgbClr val="33CC33"/>
    <a:srgbClr val="00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-62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D1BE8-1486-4ABF-8C50-356BFC6DEFE3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47F76-8DF2-42DA-B778-1D63D211A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5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47F76-8DF2-42DA-B778-1D63D211A18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82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47F76-8DF2-42DA-B778-1D63D211A182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400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47F76-8DF2-42DA-B778-1D63D211A182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68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588"/>
            <a:ext cx="18207037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24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18280063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333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828800" y="1190948"/>
            <a:ext cx="15232156" cy="6709928"/>
            <a:chOff x="0" y="-241101"/>
            <a:chExt cx="21054747" cy="4358785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-241101"/>
              <a:ext cx="21054747" cy="4358785"/>
              <a:chOff x="0" y="-47625"/>
              <a:chExt cx="4158962" cy="860995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2385" y="1819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738008" y="576643"/>
              <a:ext cx="17590804" cy="4081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01. Флаг Джидинского района? </a:t>
              </a:r>
              <a:endParaRPr lang="en-US" sz="4400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" name="Picture 4" descr="https://avatars.mds.yandex.net/i?id=00a779e1a07019be6f028622a5e95a8c3f744eb2-10917798-images-thumbs&amp;n=13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516477"/>
            <a:ext cx="3402000" cy="17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Picture background"/>
          <p:cNvPicPr preferRelativeResize="0"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16"/>
          <a:stretch/>
        </p:blipFill>
        <p:spPr bwMode="auto">
          <a:xfrm>
            <a:off x="8001000" y="4543691"/>
            <a:ext cx="3402000" cy="1753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6" descr="Picture background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0320" y="4569616"/>
            <a:ext cx="3402000" cy="17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97673" y="5600462"/>
            <a:ext cx="652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4597" y="5614930"/>
            <a:ext cx="683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658600" y="5600462"/>
            <a:ext cx="6543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5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88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261161" y="2592450"/>
            <a:ext cx="15782005" cy="5065649"/>
            <a:chOff x="0" y="0"/>
            <a:chExt cx="21042673" cy="4108475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21042673" cy="4108475"/>
              <a:chOff x="0" y="0"/>
              <a:chExt cx="4156577" cy="811551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0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043649" y="576643"/>
              <a:ext cx="19322002" cy="20385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02.</a:t>
              </a:r>
              <a:r>
                <a:rPr lang="ru-RU" sz="4400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Год образования Джидинского аймака?</a:t>
              </a:r>
            </a:p>
            <a:p>
              <a:pPr algn="ctr">
                <a:lnSpc>
                  <a:spcPts val="4895"/>
                </a:lnSpc>
              </a:pPr>
              <a:endParaRPr lang="ru-RU" sz="4400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   А. 1935        Б. 1936         В. 1934 </a:t>
              </a:r>
              <a:endParaRPr lang="en-US" sz="3496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0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044032" y="2398062"/>
            <a:ext cx="14203577" cy="3517612"/>
            <a:chOff x="0" y="-257586"/>
            <a:chExt cx="18938103" cy="4372386"/>
          </a:xfrm>
        </p:grpSpPr>
        <p:sp>
          <p:nvSpPr>
            <p:cNvPr id="9" name="TextBox 8"/>
            <p:cNvSpPr txBox="1"/>
            <p:nvPr/>
          </p:nvSpPr>
          <p:spPr>
            <a:xfrm>
              <a:off x="0" y="-241101"/>
              <a:ext cx="4114800" cy="4355901"/>
            </a:xfrm>
            <a:prstGeom prst="rect">
              <a:avLst/>
            </a:prstGeom>
          </p:spPr>
          <p:txBody>
            <a:bodyPr lIns="38135" tIns="38135" rIns="38135" bIns="38135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1772851" y="-257586"/>
              <a:ext cx="17165252" cy="31242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endParaRPr lang="ru-RU" sz="4400" b="1" spc="524" dirty="0" smtClean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 smtClean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Cooper Hewitt"/>
                </a:rPr>
                <a:t> </a:t>
              </a:r>
              <a:endParaRPr lang="en-US" sz="3496" b="1" spc="524" dirty="0">
                <a:solidFill>
                  <a:srgbClr val="FFFFFF"/>
                </a:solidFill>
                <a:latin typeface="Cooper Hewitt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  <p:grpSp>
        <p:nvGrpSpPr>
          <p:cNvPr id="13" name="Group 3"/>
          <p:cNvGrpSpPr/>
          <p:nvPr/>
        </p:nvGrpSpPr>
        <p:grpSpPr>
          <a:xfrm>
            <a:off x="1335503" y="1714500"/>
            <a:ext cx="15391631" cy="6248399"/>
            <a:chOff x="0" y="-560374"/>
            <a:chExt cx="21275184" cy="5095208"/>
          </a:xfrm>
        </p:grpSpPr>
        <p:sp>
          <p:nvSpPr>
            <p:cNvPr id="1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1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16" name="Group 6"/>
            <p:cNvGrpSpPr/>
            <p:nvPr/>
          </p:nvGrpSpPr>
          <p:grpSpPr>
            <a:xfrm>
              <a:off x="0" y="-560374"/>
              <a:ext cx="21275184" cy="5095208"/>
              <a:chOff x="0" y="-110691"/>
              <a:chExt cx="4202505" cy="1006461"/>
            </a:xfrm>
          </p:grpSpPr>
          <p:sp>
            <p:nvSpPr>
              <p:cNvPr id="18" name="Freeform 7"/>
              <p:cNvSpPr/>
              <p:nvPr/>
            </p:nvSpPr>
            <p:spPr>
              <a:xfrm>
                <a:off x="45928" y="-110691"/>
                <a:ext cx="4156577" cy="100646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19" name="TextBox 1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7" name="TextBox 10"/>
            <p:cNvSpPr txBox="1"/>
            <p:nvPr/>
          </p:nvSpPr>
          <p:spPr>
            <a:xfrm>
              <a:off x="3132673" y="397542"/>
              <a:ext cx="17590804" cy="3312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ru-RU" sz="4400" b="1" spc="524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03. До 1935 года Джидинский аймак входил в этот аймак?</a:t>
              </a:r>
              <a:r>
                <a:rPr lang="ru-RU" sz="4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r>
                <a:rPr lang="ru-RU" sz="4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ru-RU" sz="4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                                                                                          </a:t>
              </a:r>
              <a:r>
                <a:rPr lang="ru-RU" sz="4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А. Закаменский            Б. Селенгинский</a:t>
              </a:r>
            </a:p>
            <a:p>
              <a:endPara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4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                        В. Кяхтинский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4809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88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261161" y="2592450"/>
            <a:ext cx="15782005" cy="5065649"/>
            <a:chOff x="0" y="0"/>
            <a:chExt cx="21042673" cy="4108475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21042673" cy="4108475"/>
              <a:chOff x="0" y="0"/>
              <a:chExt cx="4156577" cy="811551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0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043649" y="576643"/>
              <a:ext cx="19322002" cy="25482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04.</a:t>
              </a:r>
              <a:r>
                <a:rPr lang="ru-RU" sz="3496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Когда был переименован Джидинский аймак в Джидинский район?</a:t>
              </a:r>
            </a:p>
            <a:p>
              <a:pPr algn="ctr">
                <a:lnSpc>
                  <a:spcPts val="4895"/>
                </a:lnSpc>
              </a:pPr>
              <a:endParaRPr lang="ru-RU" sz="4400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А. 1978   Б. 1977   В. 1976 </a:t>
              </a:r>
              <a:endParaRPr lang="en-US" sz="3496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4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11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504500" y="1371640"/>
            <a:ext cx="15782005" cy="6665850"/>
            <a:chOff x="0" y="0"/>
            <a:chExt cx="21042673" cy="4108475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21042673" cy="4108475"/>
              <a:chOff x="0" y="0"/>
              <a:chExt cx="4156577" cy="811551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0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043649" y="576643"/>
              <a:ext cx="18955374" cy="23237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05. Укажите Герб Джидинского района?</a:t>
              </a:r>
            </a:p>
            <a:p>
              <a:pPr algn="ctr">
                <a:lnSpc>
                  <a:spcPts val="4895"/>
                </a:lnSpc>
              </a:pPr>
              <a:endParaRPr lang="ru-RU" sz="4400" b="1" spc="524" dirty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 smtClean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 smtClean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Cooper Hewitt"/>
                </a:rPr>
                <a:t> </a:t>
              </a:r>
              <a:endParaRPr lang="en-US" sz="3496" b="1" spc="524" dirty="0">
                <a:solidFill>
                  <a:srgbClr val="FFFFFF"/>
                </a:solidFill>
                <a:latin typeface="Cooper Hewitt"/>
              </a:endParaRPr>
            </a:p>
          </p:txBody>
        </p:sp>
      </p:grpSp>
      <p:pic>
        <p:nvPicPr>
          <p:cNvPr id="11" name="Рисунок 10" descr="Picture background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0" t="6948" r="57450" b="32506"/>
          <a:stretch/>
        </p:blipFill>
        <p:spPr bwMode="auto">
          <a:xfrm>
            <a:off x="7984902" y="4305300"/>
            <a:ext cx="2821200" cy="2973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 preferRelativeResize="0"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0" y="4307100"/>
            <a:ext cx="2973600" cy="2971800"/>
          </a:xfrm>
          <a:prstGeom prst="rect">
            <a:avLst/>
          </a:prstGeom>
        </p:spPr>
      </p:pic>
      <p:pic>
        <p:nvPicPr>
          <p:cNvPr id="13" name="Picture 4" descr="Picture background"/>
          <p:cNvPicPr preferRelativeResize="0"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8" t="4759" r="16943" b="7930"/>
          <a:stretch/>
        </p:blipFill>
        <p:spPr bwMode="auto">
          <a:xfrm>
            <a:off x="3387729" y="4288971"/>
            <a:ext cx="2879272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527862" y="6552885"/>
            <a:ext cx="683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62800" y="6552885"/>
            <a:ext cx="652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658600" y="6552885"/>
            <a:ext cx="6543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8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243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999194" y="2390059"/>
            <a:ext cx="16306808" cy="5370718"/>
            <a:chOff x="0" y="-241102"/>
            <a:chExt cx="21742411" cy="4355900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-241102"/>
              <a:ext cx="21742411" cy="4355900"/>
              <a:chOff x="0" y="-47625"/>
              <a:chExt cx="4294797" cy="860425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138220" y="-23188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043649" y="576643"/>
              <a:ext cx="18955375" cy="25482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06. Сколько населённых пунктов (сёл) в Джидинском районе?</a:t>
              </a:r>
            </a:p>
            <a:p>
              <a:pPr algn="ctr">
                <a:lnSpc>
                  <a:spcPts val="4895"/>
                </a:lnSpc>
              </a:pPr>
              <a:endParaRPr lang="ru-RU" sz="4400" b="1" spc="52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endParaRPr lang="ru-RU" sz="4400" b="1" spc="524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А. 36   Б. 38   В. 22 </a:t>
              </a:r>
              <a:endParaRPr lang="en-US" sz="3496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19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88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3"/>
          <p:cNvGrpSpPr/>
          <p:nvPr/>
        </p:nvGrpSpPr>
        <p:grpSpPr>
          <a:xfrm>
            <a:off x="999194" y="2687332"/>
            <a:ext cx="15782005" cy="5065649"/>
            <a:chOff x="0" y="0"/>
            <a:chExt cx="21042673" cy="4108475"/>
          </a:xfrm>
        </p:grpSpPr>
        <p:sp>
          <p:nvSpPr>
            <p:cNvPr id="11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12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13" name="Group 6"/>
            <p:cNvGrpSpPr/>
            <p:nvPr/>
          </p:nvGrpSpPr>
          <p:grpSpPr>
            <a:xfrm>
              <a:off x="0" y="0"/>
              <a:ext cx="21042673" cy="4108475"/>
              <a:chOff x="0" y="0"/>
              <a:chExt cx="4156577" cy="811551"/>
            </a:xfrm>
          </p:grpSpPr>
          <p:sp>
            <p:nvSpPr>
              <p:cNvPr id="15" name="Freeform 7"/>
              <p:cNvSpPr/>
              <p:nvPr/>
            </p:nvSpPr>
            <p:spPr>
              <a:xfrm>
                <a:off x="0" y="0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16" name="TextBox 15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0"/>
            <p:cNvSpPr txBox="1"/>
            <p:nvPr/>
          </p:nvSpPr>
          <p:spPr>
            <a:xfrm>
              <a:off x="1043649" y="576643"/>
              <a:ext cx="18955374" cy="30578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07. Административный (районный) центр Джидинского района?</a:t>
              </a:r>
            </a:p>
            <a:p>
              <a:pPr>
                <a:lnSpc>
                  <a:spcPts val="4895"/>
                </a:lnSpc>
              </a:pPr>
              <a:r>
                <a:rPr lang="ru-RU" sz="4400" b="1" spc="524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            </a:t>
              </a:r>
            </a:p>
            <a:p>
              <a:pPr>
                <a:lnSpc>
                  <a:spcPts val="4895"/>
                </a:lnSpc>
              </a:pPr>
              <a:r>
                <a:rPr lang="ru-RU" sz="4400" b="1" spc="524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            А) с. Петропавловка </a:t>
              </a:r>
            </a:p>
            <a:p>
              <a:pPr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             Б) с. Джида</a:t>
              </a:r>
              <a:endParaRPr lang="ru-RU" sz="4400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             В) с. Торей </a:t>
              </a:r>
              <a:endParaRPr lang="en-US" sz="3496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409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88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999194" y="2390060"/>
            <a:ext cx="16374405" cy="5370718"/>
            <a:chOff x="0" y="-241101"/>
            <a:chExt cx="21832540" cy="4355900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-241101"/>
              <a:ext cx="21832540" cy="4355900"/>
              <a:chOff x="0" y="-47625"/>
              <a:chExt cx="4312600" cy="860425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0"/>
                <a:ext cx="4312600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043649" y="576643"/>
              <a:ext cx="18955374" cy="15289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08. Какая река самая большая в Джидинском районе?</a:t>
              </a: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3496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179478" y="6099488"/>
            <a:ext cx="158692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р. Джида         Б. р. Ичетуйка        В. р. Боргойка</a:t>
            </a: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426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88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999194" y="2687332"/>
            <a:ext cx="15782005" cy="5065649"/>
            <a:chOff x="0" y="0"/>
            <a:chExt cx="21042673" cy="4108475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21042673" cy="4108475"/>
              <a:chOff x="0" y="0"/>
              <a:chExt cx="4156577" cy="811551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0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043649" y="576643"/>
              <a:ext cx="18955374" cy="10192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09. Куда впадает река Джида?</a:t>
              </a: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3496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3581400" y="4749037"/>
            <a:ext cx="9694898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озеро Байкал     Б. в реку Ангара</a:t>
            </a:r>
          </a:p>
          <a:p>
            <a:endParaRPr lang="ru-RU" sz="4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В. в реку Селенга 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947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88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055405" y="2687331"/>
            <a:ext cx="15782005" cy="5065649"/>
            <a:chOff x="0" y="0"/>
            <a:chExt cx="21042673" cy="4108475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21042673" cy="4108475"/>
              <a:chOff x="0" y="0"/>
              <a:chExt cx="4156577" cy="811551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0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1043649" y="576643"/>
              <a:ext cx="18955374" cy="25482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10. От какого бурятского слова произошло название Джида, что означает медь?</a:t>
              </a:r>
            </a:p>
            <a:p>
              <a:pPr algn="ctr">
                <a:lnSpc>
                  <a:spcPts val="4895"/>
                </a:lnSpc>
              </a:pPr>
              <a:endParaRPr lang="ru-RU" sz="4400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А.</a:t>
              </a:r>
              <a:r>
                <a:rPr lang="ru-RU" sz="4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4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Хулэр</a:t>
              </a:r>
              <a:r>
                <a:rPr lang="ru-RU" sz="4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         Б. </a:t>
              </a:r>
              <a:r>
                <a:rPr lang="ru-RU" sz="44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Зэд</a:t>
              </a:r>
              <a:r>
                <a:rPr lang="ru-RU" sz="4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            В. </a:t>
              </a:r>
              <a:r>
                <a:rPr lang="ru-RU" sz="44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Чэс</a:t>
              </a:r>
              <a:endPara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endParaRPr lang="en-US" sz="4400" b="1" spc="52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351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588"/>
            <a:ext cx="18230850" cy="1028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999194" y="2687332"/>
            <a:ext cx="15782005" cy="5222202"/>
            <a:chOff x="0" y="0"/>
            <a:chExt cx="21042673" cy="4235447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0"/>
              <a:ext cx="21042673" cy="4108475"/>
              <a:chOff x="0" y="0"/>
              <a:chExt cx="4156577" cy="811551"/>
            </a:xfrm>
          </p:grpSpPr>
          <p:sp>
            <p:nvSpPr>
              <p:cNvPr id="8" name="Freeform 7"/>
              <p:cNvSpPr/>
              <p:nvPr/>
            </p:nvSpPr>
            <p:spPr>
              <a:xfrm>
                <a:off x="0" y="0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rgbClr val="000000">
                  <a:alpha val="29804"/>
                </a:srgbClr>
              </a:solidFill>
            </p:spPr>
          </p:sp>
          <p:sp>
            <p:nvSpPr>
              <p:cNvPr id="9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10"/>
            <p:cNvSpPr txBox="1"/>
            <p:nvPr/>
          </p:nvSpPr>
          <p:spPr>
            <a:xfrm>
              <a:off x="3341341" y="339280"/>
              <a:ext cx="13609682" cy="38961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3496" b="1" spc="524" dirty="0" smtClean="0">
                  <a:solidFill>
                    <a:srgbClr val="FFFFFF"/>
                  </a:solidFill>
                  <a:latin typeface="Cooper Hewitt"/>
                </a:rPr>
                <a:t>Правильные ответы:</a:t>
              </a:r>
            </a:p>
            <a:p>
              <a:pPr>
                <a:lnSpc>
                  <a:spcPts val="4895"/>
                </a:lnSpc>
              </a:pPr>
              <a:r>
                <a:rPr lang="ru-RU" sz="3496" b="1" spc="524" dirty="0">
                  <a:solidFill>
                    <a:srgbClr val="FFFFFF"/>
                  </a:solidFill>
                  <a:latin typeface="Cooper Hewitt"/>
                </a:rPr>
                <a:t> </a:t>
              </a:r>
              <a:r>
                <a:rPr lang="ru-RU" sz="3496" b="1" spc="524" dirty="0" smtClean="0">
                  <a:solidFill>
                    <a:srgbClr val="FFFFFF"/>
                  </a:solidFill>
                  <a:latin typeface="Cooper Hewitt"/>
                </a:rPr>
                <a:t>             </a:t>
              </a:r>
              <a:r>
                <a:rPr lang="ru-RU" sz="3600" dirty="0" smtClean="0">
                  <a:solidFill>
                    <a:schemeClr val="bg1"/>
                  </a:solidFill>
                </a:rPr>
                <a:t>1. -  В</a:t>
              </a:r>
            </a:p>
            <a:p>
              <a:pPr>
                <a:lnSpc>
                  <a:spcPts val="4895"/>
                </a:lnSpc>
              </a:pPr>
              <a:r>
                <a:rPr lang="ru-RU" sz="3600" dirty="0">
                  <a:solidFill>
                    <a:schemeClr val="bg1"/>
                  </a:solidFill>
                </a:rPr>
                <a:t> </a:t>
              </a:r>
              <a:r>
                <a:rPr lang="ru-RU" sz="3600" dirty="0" smtClean="0">
                  <a:solidFill>
                    <a:schemeClr val="bg1"/>
                  </a:solidFill>
                </a:rPr>
                <a:t>                         2</a:t>
              </a:r>
              <a:r>
                <a:rPr lang="ru-RU" sz="3600" dirty="0">
                  <a:solidFill>
                    <a:schemeClr val="bg1"/>
                  </a:solidFill>
                </a:rPr>
                <a:t>. - А </a:t>
              </a:r>
            </a:p>
            <a:p>
              <a:r>
                <a:rPr lang="ru-RU" sz="3600" dirty="0" smtClean="0">
                  <a:solidFill>
                    <a:schemeClr val="bg1"/>
                  </a:solidFill>
                </a:rPr>
                <a:t>                          3</a:t>
              </a:r>
              <a:r>
                <a:rPr lang="ru-RU" sz="3600" dirty="0">
                  <a:solidFill>
                    <a:schemeClr val="bg1"/>
                  </a:solidFill>
                </a:rPr>
                <a:t>. - Б</a:t>
              </a:r>
            </a:p>
            <a:p>
              <a:r>
                <a:rPr lang="ru-RU" sz="3600" dirty="0" smtClean="0">
                  <a:solidFill>
                    <a:schemeClr val="bg1"/>
                  </a:solidFill>
                </a:rPr>
                <a:t>                          4</a:t>
              </a:r>
              <a:r>
                <a:rPr lang="ru-RU" sz="3600" dirty="0">
                  <a:solidFill>
                    <a:schemeClr val="bg1"/>
                  </a:solidFill>
                </a:rPr>
                <a:t>. - В</a:t>
              </a:r>
            </a:p>
            <a:p>
              <a:r>
                <a:rPr lang="ru-RU" sz="3600" dirty="0" smtClean="0">
                  <a:solidFill>
                    <a:schemeClr val="bg1"/>
                  </a:solidFill>
                </a:rPr>
                <a:t>                          5. - В </a:t>
              </a:r>
            </a:p>
            <a:p>
              <a:pPr algn="ctr">
                <a:lnSpc>
                  <a:spcPts val="4895"/>
                </a:lnSpc>
              </a:pPr>
              <a:r>
                <a:rPr lang="ru-RU" sz="3496" b="1" spc="524" dirty="0" smtClean="0">
                  <a:solidFill>
                    <a:srgbClr val="FFFFFF"/>
                  </a:solidFill>
                  <a:latin typeface="Cooper Hewitt"/>
                </a:rPr>
                <a:t> </a:t>
              </a:r>
              <a:endParaRPr lang="ru-RU" sz="4400" b="1" spc="524" dirty="0" smtClean="0">
                <a:solidFill>
                  <a:srgbClr val="FFFFFF"/>
                </a:solidFill>
                <a:latin typeface="Cooper Hewitt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4400" b="1" spc="524" dirty="0" smtClean="0">
                  <a:solidFill>
                    <a:srgbClr val="FFFFFF"/>
                  </a:solidFill>
                  <a:latin typeface="Cooper Hewitt"/>
                </a:rPr>
                <a:t> </a:t>
              </a:r>
              <a:endParaRPr lang="en-US" sz="3496" b="1" spc="524" dirty="0">
                <a:solidFill>
                  <a:srgbClr val="FFFFFF"/>
                </a:solidFill>
                <a:latin typeface="Cooper Hewitt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7696200" y="3788995"/>
            <a:ext cx="3886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6. - Б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</a:rPr>
              <a:t>7. - А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</a:rPr>
              <a:t>8. - А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</a:rPr>
              <a:t>9. - В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</a:rPr>
              <a:t>10. - 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158" y="9170386"/>
            <a:ext cx="90581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</a:rPr>
              <a:t>БУРЯТИЯ,БУРЯТИЯ МОЯ!</a:t>
            </a:r>
            <a:endParaRPr lang="ru-RU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106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4288"/>
            <a:ext cx="18256250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5200" y="4882243"/>
            <a:ext cx="1203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0000CC"/>
                </a:solidFill>
                <a:latin typeface="Arial Black" pitchFamily="34" charset="0"/>
              </a:rPr>
              <a:t>Твои люди Джида! </a:t>
            </a:r>
            <a:endParaRPr lang="ru-RU" sz="80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117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https://avatars.mds.yandex.net/get-entity_search/30356/993382883/S600xU_2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419100"/>
            <a:ext cx="7385957" cy="914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4"/>
          <p:cNvSpPr/>
          <p:nvPr/>
        </p:nvSpPr>
        <p:spPr>
          <a:xfrm>
            <a:off x="2286000" y="2628900"/>
            <a:ext cx="6019800" cy="4080690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7" name="TextBox 6"/>
          <p:cNvSpPr txBox="1"/>
          <p:nvPr/>
        </p:nvSpPr>
        <p:spPr>
          <a:xfrm>
            <a:off x="2438400" y="3543300"/>
            <a:ext cx="571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Первый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бурятский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ученый, сын земли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Джидинской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633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t="5143" r="58214" b="24572"/>
          <a:stretch/>
        </p:blipFill>
        <p:spPr bwMode="auto">
          <a:xfrm>
            <a:off x="8839200" y="800100"/>
            <a:ext cx="6346371" cy="838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4"/>
          <p:cNvSpPr/>
          <p:nvPr/>
        </p:nvSpPr>
        <p:spPr>
          <a:xfrm>
            <a:off x="1752600" y="2026092"/>
            <a:ext cx="6781800" cy="6470208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5" name="Прямоугольник 4"/>
          <p:cNvSpPr/>
          <p:nvPr/>
        </p:nvSpPr>
        <p:spPr>
          <a:xfrm>
            <a:off x="1866900" y="2168041"/>
            <a:ext cx="6553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Кому посвящен памятник  на центральной площади  Джидинского района?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честь Советского героя названы две погранзаставы.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Бресте, в сквере защитников границы,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установлен памятник Герою. В честь Героя названа улица в Улан-Удэ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339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283736"/>
            <a:ext cx="6324600" cy="9582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4"/>
          <p:cNvSpPr/>
          <p:nvPr/>
        </p:nvSpPr>
        <p:spPr>
          <a:xfrm>
            <a:off x="1981200" y="3314700"/>
            <a:ext cx="6019800" cy="4675725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3" name="TextBox 2"/>
          <p:cNvSpPr txBox="1"/>
          <p:nvPr/>
        </p:nvSpPr>
        <p:spPr>
          <a:xfrm>
            <a:off x="2209800" y="4076700"/>
            <a:ext cx="548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Знатный хлебороб Джидинского района, Герой Социалистического труда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52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" r="125" b="31823"/>
          <a:stretch/>
        </p:blipFill>
        <p:spPr bwMode="auto">
          <a:xfrm>
            <a:off x="8153400" y="604157"/>
            <a:ext cx="8373904" cy="861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4"/>
          <p:cNvSpPr/>
          <p:nvPr/>
        </p:nvSpPr>
        <p:spPr>
          <a:xfrm>
            <a:off x="1524000" y="3134773"/>
            <a:ext cx="6400800" cy="4675725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11" name="Прямоугольник 10"/>
          <p:cNvSpPr/>
          <p:nvPr/>
        </p:nvSpPr>
        <p:spPr>
          <a:xfrm>
            <a:off x="1524000" y="3764475"/>
            <a:ext cx="640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Член Союза писателей,  Заслуженный работник культуры Бурятии, эмчи – лама,  автор книги «Минии  нухэд- амида бурхад» 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72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843" y="114300"/>
            <a:ext cx="7391401" cy="998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3"/>
          <p:cNvGrpSpPr/>
          <p:nvPr/>
        </p:nvGrpSpPr>
        <p:grpSpPr>
          <a:xfrm>
            <a:off x="1371600" y="0"/>
            <a:ext cx="6019800" cy="7643535"/>
            <a:chOff x="0" y="-38100"/>
            <a:chExt cx="1940262" cy="2184427"/>
          </a:xfrm>
        </p:grpSpPr>
        <p:sp>
          <p:nvSpPr>
            <p:cNvPr id="6" name="Freeform 4"/>
            <p:cNvSpPr/>
            <p:nvPr/>
          </p:nvSpPr>
          <p:spPr>
            <a:xfrm>
              <a:off x="0" y="810063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7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981200" y="4195364"/>
            <a:ext cx="502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фотографии заслуженный артист,  бурятский и российский  певец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81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eeform 4"/>
          <p:cNvSpPr/>
          <p:nvPr/>
        </p:nvSpPr>
        <p:spPr>
          <a:xfrm>
            <a:off x="1371600" y="2967810"/>
            <a:ext cx="6019800" cy="4675725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5" name="Прямоугольник 4"/>
          <p:cNvSpPr/>
          <p:nvPr/>
        </p:nvSpPr>
        <p:spPr>
          <a:xfrm>
            <a:off x="1507671" y="3743116"/>
            <a:ext cx="5715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Известная поэтесса Джидинского района,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автор книги </a:t>
            </a: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Хатан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эжы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Зэдэмни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https://avatars.mds.yandex.net/get-entity_search/95107/1053941821/S600xU_2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65867"/>
            <a:ext cx="7239000" cy="9095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356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6" r="24729"/>
          <a:stretch/>
        </p:blipFill>
        <p:spPr bwMode="auto">
          <a:xfrm>
            <a:off x="8752114" y="752810"/>
            <a:ext cx="7429500" cy="8781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4"/>
          <p:cNvSpPr/>
          <p:nvPr/>
        </p:nvSpPr>
        <p:spPr>
          <a:xfrm>
            <a:off x="1409700" y="3314700"/>
            <a:ext cx="6019800" cy="4080690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2" name="Прямоугольник 1"/>
          <p:cNvSpPr/>
          <p:nvPr/>
        </p:nvSpPr>
        <p:spPr>
          <a:xfrm>
            <a:off x="1543050" y="3989338"/>
            <a:ext cx="5753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Выступает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сборную России по боксу, мастер спорта России международного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103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23093" r="4791"/>
          <a:stretch/>
        </p:blipFill>
        <p:spPr bwMode="auto">
          <a:xfrm>
            <a:off x="8763000" y="342900"/>
            <a:ext cx="7740537" cy="975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1981200" y="2247900"/>
            <a:ext cx="6019800" cy="7010400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6" name="Прямоугольник 5"/>
          <p:cNvSpPr/>
          <p:nvPr/>
        </p:nvSpPr>
        <p:spPr>
          <a:xfrm>
            <a:off x="1981200" y="3314700"/>
            <a:ext cx="60198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 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урятская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спортсменка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неоднократная победительница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призер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первенств и чемпионатов России, Европы и мира,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мастер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спорта России международного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класса по 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армрестлингу</a:t>
            </a:r>
          </a:p>
        </p:txBody>
      </p:sp>
    </p:spTree>
    <p:extLst>
      <p:ext uri="{BB962C8B-B14F-4D97-AF65-F5344CB8AC3E}">
        <p14:creationId xmlns:p14="http://schemas.microsoft.com/office/powerpoint/2010/main" val="1556233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eeform 4"/>
          <p:cNvSpPr/>
          <p:nvPr/>
        </p:nvSpPr>
        <p:spPr>
          <a:xfrm>
            <a:off x="1981200" y="3712027"/>
            <a:ext cx="6019800" cy="4555671"/>
          </a:xfrm>
          <a:custGeom>
            <a:avLst/>
            <a:gdLst/>
            <a:ahLst/>
            <a:cxnLst/>
            <a:rect l="l" t="t" r="r" b="b"/>
            <a:pathLst>
              <a:path w="1940262" h="1336264">
                <a:moveTo>
                  <a:pt x="53596" y="0"/>
                </a:moveTo>
                <a:lnTo>
                  <a:pt x="1886666" y="0"/>
                </a:lnTo>
                <a:cubicBezTo>
                  <a:pt x="1916266" y="0"/>
                  <a:pt x="1940262" y="23996"/>
                  <a:pt x="1940262" y="53596"/>
                </a:cubicBezTo>
                <a:lnTo>
                  <a:pt x="1940262" y="1282669"/>
                </a:lnTo>
                <a:cubicBezTo>
                  <a:pt x="1940262" y="1296883"/>
                  <a:pt x="1934615" y="1310515"/>
                  <a:pt x="1924564" y="1320567"/>
                </a:cubicBezTo>
                <a:cubicBezTo>
                  <a:pt x="1914513" y="1330618"/>
                  <a:pt x="1900880" y="1336264"/>
                  <a:pt x="1886666" y="1336264"/>
                </a:cubicBezTo>
                <a:lnTo>
                  <a:pt x="53596" y="1336264"/>
                </a:lnTo>
                <a:cubicBezTo>
                  <a:pt x="23996" y="1336264"/>
                  <a:pt x="0" y="1312269"/>
                  <a:pt x="0" y="1282669"/>
                </a:cubicBezTo>
                <a:lnTo>
                  <a:pt x="0" y="53596"/>
                </a:lnTo>
                <a:cubicBezTo>
                  <a:pt x="0" y="23996"/>
                  <a:pt x="23996" y="0"/>
                  <a:pt x="53596" y="0"/>
                </a:cubicBezTo>
                <a:close/>
              </a:path>
            </a:pathLst>
          </a:custGeom>
          <a:solidFill>
            <a:srgbClr val="4468EC">
              <a:alpha val="86667"/>
            </a:srgbClr>
          </a:solidFill>
        </p:spPr>
      </p:sp>
      <p:sp>
        <p:nvSpPr>
          <p:cNvPr id="5" name="Прямоугольник 4"/>
          <p:cNvSpPr/>
          <p:nvPr/>
        </p:nvSpPr>
        <p:spPr>
          <a:xfrm>
            <a:off x="2133600" y="3758505"/>
            <a:ext cx="5638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Герой-командир» легендарный полковник, 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его несколько раз представляли к званию Героя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России, но высокую награду получил только смертно 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19100"/>
            <a:ext cx="7010400" cy="9268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13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2800" y="1257300"/>
            <a:ext cx="120396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Правильные ответы:</a:t>
            </a:r>
          </a:p>
          <a:p>
            <a:endParaRPr lang="ru-RU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Доржи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Банзаров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Гармажап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Аюрович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Гармаев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Евлампий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Павлович 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Бутаков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Матвей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Рабданович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Чойбонов</a:t>
            </a:r>
            <a:endParaRPr lang="ru-RU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Дугаржап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Цыренович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Дашиев</a:t>
            </a:r>
            <a:endParaRPr lang="ru-RU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Галина </a:t>
            </a:r>
            <a:r>
              <a:rPr lang="ru-RU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Жигмытовна</a:t>
            </a:r>
            <a:r>
              <a:rPr lang="ru-RU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Раднаева</a:t>
            </a:r>
            <a:endParaRPr lang="ru-RU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Людмила Сергеевна Воронцова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Валентина Сергеевна Федосеева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Виталий Владимирович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Сукуев</a:t>
            </a:r>
            <a:endParaRPr lang="ru-RU" sz="3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437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0"/>
            <a:ext cx="18298886" cy="1040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99114" y="6515099"/>
            <a:ext cx="1120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</a:rPr>
              <a:t>С</a:t>
            </a:r>
            <a:r>
              <a:rPr lang="ru-RU" sz="4400" dirty="0" smtClean="0">
                <a:solidFill>
                  <a:schemeClr val="bg1"/>
                </a:solidFill>
              </a:rPr>
              <a:t>емь чудес Джидинского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2991281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95500"/>
            <a:ext cx="16031071" cy="429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7511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266" y="2705100"/>
            <a:ext cx="15034908" cy="436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165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2" descr="C:\Users\Музей\Desktop\Без названия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13706"/>
            <a:ext cx="14097000" cy="400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1834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2" descr="C:\Users\Музей\Desktop\Без назван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886" y="2808513"/>
            <a:ext cx="13326227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64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324100"/>
            <a:ext cx="13639800" cy="4957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132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2" descr="data:image/png;base64,iVBORw0KGgoAAAANSUhEUgAAAfkAAAC+CAYAAAA2nHaEAAAAAXNSR0IArs4c6QAAIABJREFUeF7svQd8VVXa9v3f5dT0hIQQei9KBwERQQFBRQRRUYpjnbGgM9bReXye9/2eaeo444h1FNvo2EFUpKOIIEWaSG+hBtLr6bt871onB0KkJCpKOctfMDlnl7Xuvda+1t2uW7Ft2ybe4hKISyAugbgE4hKIS+CMk4ASB/kz7pnGBxSXQFwCcQnEJRCXgJRAHOTjEyEugbgE4hKISyAugTNUAnGQP0MfbHxYcQnEJRCXQFwCcQnEQT4+B+ISiEsgLoG4BOISOEMlEAf5M/TBxocVl0BcAnEJxCUQl0Ac5ONzIC6BuATiEohLIC6BM1QCcZA/Qx9sfFhxCcQlEJdAXAJxCcRBPj4H4hKISyAugbgE4hI4QyUQB/kz9MHGhxWXQFwCcQnEJRCXQBzk6zUHLCzAQkWV/4q/wLDFZ6AroFZ/L75VbFv+LZqiKIfuVJtkUPwtflQ1dvSRx9fuYl1JCm1FiV432k3ZuRq/HuqXZVlYdkR+r6DL0Yn+1r5PzTHUS2zxg+MSiEvgrJVAZVUVe/bn4XQ5aZaTg8vpPGtl8UsMPA7ydZS6BDxLsAcp2EoNJuDDuIyiRME6hqY2BrZiYNtiO6CBIv41wdSwbQ1UG9QooNa4zBEbgmN1ryYAi/MFUMc+MwxDnqbpossWprgNKrqiY6kCvA1UxZZ9EnfWUY4c2xFjOhLs40BfxwkTPywugbgE5DtpT14eny74nLKKSgb37UPnDu1ISEis03suLsIfL4E4yNdZhlFtV2joKI4aWnpUN7YsodEbhIIhKqt8lJWXUVZWSlllJb4KP0YogGWZRCwTw7TxOr20a9uGDh3bk5iQcKgXxwLRE2nv4ryKigrWrVvHth075T10TcHl1NF0Nw6PE4/bQ7IrkdTUVPmTmOjGmeBGdziiQB8dSbUWf9jyUFNEcZCv84SJHxiXQFwCQFVFJZ8sWMCcpcto2bgxIy4aSOcOHeIa/c80O+IgXwdBRwHWQmjm2ELz1uVZ4u9AoIriojJy9+axdccO9ubu4OCeXeTnHaCkqAxfRRlKVRHhykqKwuCv1tkTk1O4dvx4Jt19Ny2aN5fAWhNAa4PpiUBe9GfP3j089/y/+M8bb1BVWnRoZAkuJ96ERNzJySRnpJCW0YCczKbk5DShcYtmtGrTnGbNm5HZoAGJXg8O1fE9U33sYnGQr8OEiR8Sl0BcAock4A8E+HLpMj75chElvkra5DTmioED6dmlMw6HIy6pkyyBOMifQMCHTODYCKjXFRUMg4KiYr7duInFX3/N+lXfkL9zO6HSAryBSrII0yhRp1WKSuNkCJqwochifoHFPj2VBg2z6dW9M2PHjmXAgEEkJScdAvjY/Y4GpscC+tixwWCIzZs2M2/+PGbNncv6tWvJ8JdwQbqTLmkuPLpBhWmQH7DZHbApNR0EPSkEExuQltOU7t27069fH7p27UJOo0ZyAcb98id5BcYvH5fAGS6BSCTCouUrmLnka6psE8UwaZqWzqUDB9C5ffs40J/k5x8H+TqCvABSMVkPFBSyeOkypk6fzneLF+Mqy6dVgkGPNBc9Gzhom2yQ5lbw6DphU2FFcYT3c0NsIJ32fS/g0suvoHO3nmTnNCQ1OUlqzZV+P1VVPrxuF0mJiUcE4NXsXk3AFT540adwOIIIbHG7XCQmJsjPRD/37tvPF5/PZ/q0aRxcs4Iezgoua+WmRwMHqbpCOGJRFIKDQdhUYbKiIMzGCosyVyotuvTmylFXcsnQi2nWtJlchOJ+otUMDjzJczN++bgETqoE7LIyjIULMZctw9q589APIli1RYvDP127og8aJP+Ot/pLIBAMSpCfu2IFQYQbUSMcDNIkNZ1L+vWj6zkdccaD8eov2DqecdaD/NE11SNj0IUvvrS0lKXLVvH6v99i0YJ5ZIbLGdXExVXNnLRNsnFoCoYCfkuhMqSR77f4eJ+fjwt10tt0ZuKEiYy5ahQNs7OqH41FMBxg88YtzJ05l+82bqBjp05cffUY2rZte9SglNp9PXDgIHPnzubrpcvIyMji0ksuoWfPrri8LlTFIQE5d+9e3n7vA6a+/z6+XZu5KMVkVBMnbZLB67DxKgYuVSWgucn12Xyxy8esvSE2+qFT3/O58de3M3DgQBplZaLrUTeFaEdG30c3HNHcgniLS+DUlYCVl0f45ZcxFy6UAF+fpnXrJsHeMWECWs+e9Tn1rD62uKSUuUuXsnTDBixFweHQEcHBvkof7XIaMXrIYNq3bn1Wy+hkDv6sBfljmr5tpTqdzJJAGQgbbNm4iWnTPmD+J9NIzNvBJY0cXNbcRcsEhZBlURmxCVgK2DqlIfi6OMKs/TYHXBlccPkwfnXTzfTs2gOtGgPFocFwkOVLV/Dms09TtHQexYEwZptu/P7hRxk98goU7TCYit+OlnY3Z84snvjLXzi4ejlexaZhl57ccM/vGHbZZSQlJcoLCPeCCPZbv34Db771LrNnzyapcJcE+wuyPbRKBF030FSFVE3Bq8PBkM2cAxbTckPkOVI5f/jlXD9+Ar169sTr9cjrig2EIVwYlhVNHZTpf3GQP5mLNX7tHy6BGLiHX3oJOy/vh1+o+kznr3+N+ImD/fFFKSyAO3fvZs6y5eQWFggjCZFIWL4vwpEIwUCQ8zp0ZORFg8hpGFOAfvTjiV+ghgTiIH+U6RAzhft85Xz5xSLe/feb7F25iL7uACObueiQKlLpDMpMm4DiBlMnFIHccoPZ+32siHhp3K0P1113DZdeMpTMrEYYdtQ6YJvIYL3cnVuYMuU1yuZ/wuCkACsML6mXT+Tuu++mUVajQ6B+vPz63F25/OPpZzg49x2GJwdZVakT6HoJv7n7d3Tp3Bmn2yEj7GPgW1ZWyeLly5j6wXtsWjSf5sF8hmS76JKWhFtXUfUAHt3Eo9q4gIKAymd7w8wp00ns3JdrJ06U40lNzZAbIUWxZF69CESMB+TF3yunqgQi//kPgYce+knAvfYYXY8+ivuPfzxVh/6L90uY6let+45lGzZiOF0YRoTi4iIMy8Sh64RCYexwhPM7d2bYgAvIzEj/xft8pnUgDvK1nqgpw+ugsqycaZ9+yltTXiJl33dckwPnSX+2SJeLUGVCueEWMXjYps3q0ggfHwhQkdWKgSNGc82oMZx7bkecbhe2HU1Hq6ysZMmyZSxduoRtWzdRsG4lAzlAwILtWb257aH/Zsilg6MENtVacQw8awbkxX63DIPZ8+bxzBNP0rloNa2TFL4IZeHq2Jf2nc6h53k96NPnPFISEyUJjtg9C4IeYcL/6NMZzHjvbbRta7k0Q6F3Qxdu3UZXNFJcNi7NwKErhEyF9cURPt4XZltKO8bcejvXj72G5DQB9IZMvYtlG4gxxsH+THtFnN7jCT//PIG77jqpg3DefTeeyZNP6j1O14sLU73wx6/fvQdvWpqM7yktK6W8okzG+Siqiq+8Eo+qctmFA7iwz3l43O7TdbinZL/jIF/9WGJkMgIIq8qr+PDDD3l9ygt0KN/KjU0NWqY4RciIoLIhFNIoD6iENIWgbfD53kpm7bfI7HE+E2+/lUsvGUx6emaNB64SCIf5dPYsZrzwJOq2dZSFTBq6DLJdCstCyQy84R4m3X0XiWnCzC4g/vum76O5GMrKyvjH5MmsfOt5RiRWsimos82v08hhyg3HBdffJkFZ+NSjLWpRqPT7WL5sBa/9awpbvpjF0LQIQxonkagKchxI91g4XAbCAOFAJc8X5vXcEKsS2/Gru37H9ddegzvRK/h9JKePIAiKBeXFgf6UXOtnXaf8EyYgtPifo6lt2pC0bdvPcavT6h47du3mo/nzyff5adK0WTToLhymuKSYyqoK+c4QalVFWTktMjO5ZtgwOrZtc1qN8VTv7FkJ8rXZ4mo+JBGZPvuzGbz0j8dpfOBbbm6p0jLZSUQAvG3jQ6EgqGOELAzTZPbBMLMr3PQYegWT7rqLnt27oWmmSKInGIzwxVeLmTdnHgcPHCBv9w56V+UxvqmN2x1id6nBtN0We5t257d/eJhLLxlyiDHvWEBZczMS6/eqVat5+s//i3vtAq5o6aSFF9ymwht7wkwLpNHp/EH069OLbud2oEfXrqTKDYgKdoRt23by/EuvMXfa21xglzCykYcUjwNdt0n3RPA6DSxLwWk7KAvCy3tMNmd3547f3SsD/WrmuR4v/e9UXwjx/p1ZEvCPH0/k7bd/1kGpTZuStGfPz3rPU/1mW3J38e6nn1EeCtG6bVssyTkiXJZ+ikuKEOZ8TWQihcMEK6s4/9zOjBwyOG62/wkf7BkP8kcDntogL/LL8w4cYEfuLlZ9u4YFMz4mffd33NxMoWtqjKXelvnuFSGboK1QEFL4Yk8lq0mn95jrufW2W+nUrt0Rj2bVmrVMeeJP7Pj8E7J0ODfdxUWNNZolCmIdnVl5Fv8uSWDQxNu58467yExPleZ0AcD1IcMRZvt33v+Qac89wShyubyRRkRRZIrcV3khVheFKTN1MgdcysR7f0+/83of0U8x9rfefo/P3n6DtuW7uTTbQaZXwa1ESHeDQ4vq/24dDgQU3tjrYGfDLlwwZBhdu3WiVfOWNMlpijfR+xNOzfil4hL4YRIIPfYYwUce+WEn/8izHGPH4n333R95lTPn9KqqKuZ8uYjlmzaT1bgxXm+CVI4kQ2dlBUUlRTLSXvjnKysqcVk2V158EYP69Y3nz/9E0+CMBnkB5rFkOME7Kwq2SK746sIxtmmyM3cn0z/7lJkz51KwKxeXr4jEsI9BTRyMauqmoa7La4RMg/KQStDQORgMMrvQYLO3OYNHX8PEieNo1bKVPK6wpIT8gmKSvAl8/vk85v/rb1yp7GFQtjB6R33zBgq5VULTtinr0J9J99/HBRf0k0FsRwP42s/6+2Z7i33783j5+X+x9dM3GJtRSY90DVVHBtBFwrAqL8gsrSXdf/0ggy4aQNBXRYMGDcjMzJS5+oWFhXw6YwbT//0qWXs3MDwTcpIdEthT9AguTcGU/9nM32fyn9wI5e5U7ORUUrMbcdnwyxgzapSUg6JpUhaC519uWr5XGOdwimLctP8TreT4ZaJra9EifIMHS8KqX6oJ/7zw08cbhMJhFixewowvviQ5K5OmzZof4twwTZPi0mJJAa6K+h3CVVpRQbtGjbnqkqG0btE8LsKfQAJnNMjHTNuyKIslWOdNgfEyNa6wsJj5Cxby3vtT2bBsEQ0DhZyfpdE300nYViiPwLmpGs0TDUzTgc/QKIvA9nL4ZK+P3anNuebG25gwbiw5TXLkoxC0sjPef5dvvvqKiNtLSWkp5xSu47pGfnISnFiGIsrFEDY1PtkTYa7aiGG33MX4664jLS1V8t/XNR2tNjGO+Hvl8qW89Mw/0dYv4ZbGBq2Tbfy2gkhvrwpGePeAh+WpXcjOzMRXXk6rrl0YP24cnTp0kgusorSCubPmyVgEz84VjG6o0SLVQaLDINmp4tRtmf//bYmJW1FI1mBZYYjPC1TKEjPp1Kcfo68aw5DBg+TmQUTgG2JDpYjiOCINUBTCqY41UOO59T/B+o1fopYEfJddhjFr1i8qF6VhQxKXL0dtHgepvPwC3v1oOktWr6F1x440b9XqcDEtRZFm+5KSYgLBAJr010ew/h95zsW9ejF84IWSHCzefpwEzmiQF+pkxIpIXNFUoUmDEQ7w9dLlvPTam6xZNI/mwQKGNfLQu0EyWZ4ICc4Q4YjC8nxLprv1bGRRpUKlz0FuqcK0vT5KG7bm+jsnMXrMGKp8VZJdLiMlhQ1Lv2b5G5NpH9yP6nRSFgzSM1WlXWqUn1mk3bkw+DLf4pV8L62HX8tdd06iY5t2WJrQeKM559GUt+PnnB+hzVdbKSqDPj6bMYN3X3ieNkUbmdBCoYnHIGKI2nc6WysMdlYopDuF2T3Maj2HPuN+w3kXXkRJRRnZOVmSznbBrNk8949/YuzcwNhWXromK2TqptTqFx4MEQQuauQiRRHXtjloa6wpM1l4EHa4cujUfyDjrx/DBX374XYnyOo9Qqu3RG69TLvjUEGcuCb/4xZw/OzDEoi88w7+ceNOCZG4HngA99/+dkr05ZfohGlZ7Nm7j9lfLuKrpUtxeD2079ad1JRUhAYv3l8xQi0RaV9SWoIlonwVhdLCYpqmZ3DdFZdL2tt4+3ESOCNB/mgFZUQZ2J25e3j13//hvbfeoEHxLm44tyHDB/SmYafeGOVFBFbOxCrdh+LS2VymMnu3RY5Xo28DlfUlQd7aEybcuhe/e+j3XH7ZUPJ27WLKc88xc/YcgoqDbKuSMakVDG+i4dFBTHTdDqMaKqbixNIVviuG57cE0XsN5oE/PEy/83rIErCHQb3+Gq6sBy/3BirFhYW88vIU3vnXCwxOKOK2tm4aaA4iElojKHYIh2JKjfrrMgfvVjVkW1DDXVnMeef3Y8J9D9K9dz9mfzaTJ/70Ryq3rGdsUw8DM1WWFEfYXAnXNLfokqkSMMCMhNGrK95VmrC4BD7cq7JTy+TikVdw169v49xzzpELWnAFRKxo2p0ufAnxlLsft3rjZx8hgar+/TG//vrUkIrbLbV5rUuXU6M/P3MvgqEQS1d8w8fz5mG43LRq1w63y30I4GPdERZEoc0XFhVKbV5UxAyHQhi+IIPP681lFw08okrnzzyMM+J2ZxzIHy3NTAR0fPXVQl5/5RU2fbVIpotNOK8VbfsOwtW2F6bLQ2jrN4SXf4pRvAdb01BVB5/sh1l7TRo5YbvfoCCzFRdcdDHOYCXBYACX20v2rhWcE9zH2gqNkpDJdc1U2iUbBEwNxRL128MybcQfdvB1mcX7uX7Ujn2546FHGDSgL5pD1HTXj0iZq692KwBemMZFKptiq2zbtp0nn3qKudPe48pM+FVzJ1meMLaqY1vCaWFIrbwwBDP2GlSEFfqmudjlasC6Budie7wketz4qwIsXbwIT+VB2iRpMu3vkhyda1u6xQ1xpDbC1aozdtCHb/sGTH8FuhpiXzDCx3tNFhQ48LY9h1Hjb2DUFaNp2igbLAOx4RJ++7rEH5wRqyw+iJMuARFJLyLqj9cS5s9HF/766mauXk3Vcehpax//vWuHQtglJYTffZfQ//k/2JWVRxzivOcePE8/fdLHfireQCgelT4/q7/bwOqtW7DdbtxujwT52tU2RcR9aVmJ/BFNmO0rSsppm53N1ZcOj/vmf+QDPqNBXkRt5m7bxXsfTOWzqW+RU76Ta1t56d+zBxm9hqI1bAGhAKG9G6ncsAQjbzOKISDThUO18FtB3skN8doOS5aJFeVhe2e5GZbipzQQYVeFwbBslf5ZDsIiOE9EoFfr5JaiotoKIUVQ3dqsyA8zvQASz+3Hryf9lgsHXYjb7ZCBbMJXLwzqpiasVXo1wczR67kf7XlHAwyjwWyKoRAxDNZvXMfTkyezfNYnXJ5hcXVzJ9luG7ciAvIsmSFgW+LHxIGC26mwrizMjH0mqW6bNI+DOWVJfFMQIlRZTgMnjG3qZHwLJ5kOMFHQmrRF7zcKZ3Yr1IPbCe1eT2TXdygleVTYCmtKYcbuIBtJptMFQ7lu7HjO79ebpNSkQ5aL+m5ofuR8j59+hkogcNNNhF9//Zij0y+9FO9rryH85bFml5YSmDTpmKl2JwT5Q7sFk7Bg1fvVr464fzx3HkSevKgln1/lo1GTptG8+Oo0upravN/vp6Aon2AoiMPhlNq821a4tH9/LuzTO17A5kes2zME5AXEWdXMclFftq+iksVLlvCf16awe+kX9E+MMKp1Cu06d8bT7WLUpAzM4n2Etq8mlLsRAqXYAmgt0ORvCopqU2rYzNoLC/ZHSHGYjGjioU9mFIBDpo7bHZEpZhhR+hpB7aBaIuVMIQKUBTXmF5jMKDBJPfd8br3rboYMHojHE+WAl82KkslYIhjNVqRWX1/wq82IF4kEWb58BS8+PZltX81leJbNsBwvmQ4dXTNQXBFsDByGjobIILAwLRuf2HCoNomKwXdlCu/us2ThmvOzFa5oAk3cDmktEDwAqsONu2Vn3J36oWe1AN2Bmb+L4JblhPeuI1xZzoEqmwUFpizUE2nUljHXXst1Y0bTvGnjGtq8YPgTLc59/yPW8tl7aihERVoadiBwTBm4H3sM1333Qc365bZN+LXXCNxyy1HPqzPIC7rqQIDQ//4vIn2vZkv48kv0Cy88a5/NvrwDfPbFQvaUlJKZkyOtmrGKljGhiHedaRqSIEek1YmNgCV4Rqqq6N66jcybj/Pa//ApdNqD/KF675aBoF9TFI2SohJmf/YZr7z+b9y7vmV8tkG/lg3IaNsFR8PmmCE/kfzdBAt2Y/oqcBhCB4+mtkVN50JTFSk4gsVNwYdGccRCNxQynBoOzZCat4gTsSxh2hcqtGB+E9HzGgHTImiYRAyd1aU2H+wL42jdg5sm3cXFw4fI+vFROti6a+v1ecQxmQhe6K8WL+HlZ/9JyfLPGZGl0DvTiVsDh8smUddJkPEAESJ2NOXIVlVMK2pZUFSdkoBC0IBkN3gEyU/1RkY4GYQNIKLrOBISSGjaEUe7XpDRGE3VoGi/BHvfjnVUlpezpszg9dwwO/UsGYF/80030q5DB1EdJ5rxUGuTdrJkUx85xo89PSQQmTYN/5gxx+1s4qpVaD16yCBQa8sWVDH3FEX+7hs5Emvr1u+dXxPkjQUL8A0ZcugYrXdvXA8+iOPKK6G6TGrkk0/wi79rtLOJ8jb63rEPaeri/bNx23YWf/stVaZNUkpKVDK1NHn5maLgq6qipKSIsBGRJnvhZs3weBgzdCg9u3SOl7n+gcvxzAB5S4CyjaUYBKvK+fTjmbz6zIs0yF/Pja01uqZqmLqO7XCiWiGMoC1Z3AQzndC8lWrNPYrWOpatYmsqGiH0kF/61tHcUZ+2KuA/JH3gDkUcI6q8iQx4B7apUR4yZKodmoO8oMG03Crys9txwz33MOrK0aQkJ6PKdD6BbCdHc61pDqvy+ZgxYwavTn6GtP0bGdfCQSO3ScSEJARfPTgSwmgOS1ojLCu6sRFyUA0L3TIlb62tRq0bKEKLr85zV1RMU8hSZC8o6C4dNSEZV5NO6M07Y7uTMfN3UrnxK2nCLwyovLzDYnEoiUtGj+bW226nQ8d2hwBeRN8LLoMT5xb8wNkeP+2MlEDw3nsJ/fOfxxybY9w4PM8+iyK0/YICwi++iPO++1ASE6Ma+P/9v4SeeKJeIB87OHHJErTzz48qCbU2AuIzrW9fEpcuPSPlfrRB5RcVST/8vrw8yioqKPb58KSmkpaeEdXQxcviKE1s6oPBICWlxfgD/kPpdJFAgIt69OTyiwbG0+l+4Cw6I0Detg0sxcI0YO5nM6spaTcyobVOC68tKVlFZHtYiWqrmjTJR7VS01IR/vPYblKTtnZTauiKFQUcW1UIyAx3A7cl/O4ioE4hoiqEsfFZEAwpRHzCGgAup4uSMLybW8YaLYtrb7uDW2+6kczMDGmSF1rwDzHJ1+cZHypiA+zPL+TVV95g+hv/or9awJimHnRVoyxsoWOQ6rBx6xoJuk6SKuQSxHBaMuVNNTTpuxe91gVPvWph6dWLVQTfqaoEeEsE9MlUOT+GeBC2E6/Li5KUQkSxifhKEAIqDGq8txu+IodRt97Ozb8aT0ZqhnS1iD2PJCw6KnN/fUYfP/ZskoB/9Ggi06cfc8ieF16QZWHFBBPR977hw0lYuhTtnHOi4PzZZ/hGjDgpIC8sBkmbNp01j2PD1q28+9HHbM/bT4OcHDIzs0hJSZWgfSyAjyrywmRvHipeE/1MpbK0nI5NGssAvOZNm5w1cvwpB3pag/xhIIvuDr9ZvpIp/3gC7/qFXN9EpVmy8DRHAclWTHTbFfWXqyLSXGigUZ1Raq7ixzJRrAioGrbqwDQsqdlqInldIJw4WuScG5YktAkKcDfEj05A+Ld1Q24ABODP2uvj0yo3QyfexH2/vYeWTZvKFDJRgz0aT3/yzPWinzW1ebEJ2pa7k+eeeZEvP/wPw1IjDM92UhEy2FUFyS6N1okO3MJhoRm4XSJATwQAgiKsHWqUjUrKTqbrWfIzTYjPilpFRGCBMPULi4aQq01EWkIEhaVputCEFcURwWFZFAScTNsTZnN6O8Y/8DAjRlwGiiMK9NWzO26u/ymX+Zl9raru3THXrj3qINV27Uj45BNUkW8diRD6xz8IPvwwNYHf2r+fwA03YHz++RHXOJ65Xr/4Ypy3336kuf699/Bfd90R11Cys0k+cODMfgA1Rrd77z7mr1jBwUCQ9PR0VMuWgcDHA/gYyIv/S6rb4kJJdavrOn6fjwbeBK4aMkSa7OOt/hI4bUG+pqYqUrLKSyt45pnn2D/1RW7JDtE80ZZ+Zmlm1m2plTuMqJYogF/Ejglgl0AvTNRCsxdf2wKuNCxFQ1GE3T0kVHlE6HvYhKClEcQmaFjYIVGxTaPctikIiah0nRQNFub5mRPy0vuqsUy6YxLtW7eW5n1xHRE9H6tXH6vaVv/HVvczDnEG2Dbr12/iueeeY9PsaQxJCtA/K4FdgQiryyO08DjomqzjVqutEYpGqqrhcRhojpDU1oVjIyqj6IYnSmtTbd5XD+/UY/S9sf9LEQsXhTzNxFShyNB4f6+F5+KbuO3+B8lu2EBcKU6SU/dHGz+yWgIy6K6s7KjycN55J+7HH4+a5vPz8d90k2TEq2nCrwn+NS9Sr8C7sjKCDz1E+OWXj+yH203KcQICz7SHKBjuPv9mJQcrK0lITCISicY21aWJ96Ew2RcVF+EP+GThmmAgiG6YDOvXl4v7n4+3ZsByXS4aP0ZQix8tCuLUl0ztbi/7ZiXPPv4nOu9cyPiWDkxpdhaYJLzmigQYSSoredSF1i7oVgXXqvjrMIBFqyQJfTQaFBcwbUKmStB2SK1d7DDYV5vdAAAgAElEQVRFUJ2ouy4iRQW4bygL4FQjdMvwsrPCYnapgxZDR3LLbybRpUtXlOoCL+J6Nb3wMcanmjvZn1ryModexgBESXY2b97Gyy+8yMoZH9DPWcHAhl4KAjbflgXISRAFeTwkyhx2A8M2MfRoRbpEIiTqCi6H0LYV6fIQkjJEaoDQ9IUUa7jbbBEjIY+IaeeH5axIpwZ8nKeyIqMPE+97kIsHD4pr8j/1wz9Lrnc8kPd+/DGOkSOlJIyvvsJXI9L9UDCe2HoeJWe+ziAfDhP+978J3Hbb9yV+loF8fmEhC5Yu42B5BYlpaQTCQrmJstsdr8UY8ITJXvjlyyvKpfVQ/B2s8nP+uecwcvBgMtLTzpJZ/dMN87QFeSGCmkD/0aczmPLEH7kosIlrWkbTwgTxizDNC/O45LY92jyzYxqmoF09HIRnmjpBU6M0EsIwxDbAJcE91x+iwoSmLp0Cw2BtmUmWrtO3oYv9lSGmFztoctEV3HnnHbLsbJT0pXY7XKCl9jfHWgzH24vV3CycaGqIY7du3cTLL09h3rSpdKeEq3I8lBuG1OibuRy0S3GArknzvaZFJCQrhvhMROMbpKoRHE4dTReRBcLaUb19sczqzZRDxPDJGAbxHMSP8POL0D0RqiiCJAOmwvx9IebQnGvu/y/GXz8W27YQln9RW+DkhCSeSDrx709HCRzLXC+C3kRFuLpwyB8tZ/64IG/b2H4/1s6dhJ9+mvArrxxVdGebub64pFTy1OeVluFITMQfDB6yXNZlbgmFRAB8WXlp9XkqVWUVcb98XYR3jGPOGJCfOWsuf/3TH+lRtIFbWjnx6DYJOjJdTATIGXa42i8kvObReHpNEeCtELRNLN2U0fHBkIOgZWKYUBVSMDRFBqUZQZX1vhBb/EGaOnXMSITdfou26W7aJztYVRTi40KbDhddxu/uv5dePbtHXQBSx41SuH4P6qsjTWtGnYrfjwb0P9TgEvOF1XYNHDh4UJaXfeOVKaQWbmNsM400l8KmCo3y6j1IBhqdkh1kJUT987bwscvEORcuxSbRAR6XjqKKbYBIuROODuGjF4GOwowvNlA6pqgfYInvNCJhm+Kgg3JbZ35+gOV6Y2598FHGXXdNdNMmfP/i50dM6vipZ5cEjhV453rkEdz/8z/gFhRVJ2hHyZk/nk/+RJeLfX+2Bd6VlpezZNUa9hWX4E5KxBcIEjFFXE/dVrR4B1RWVcrqdMJqKtJx/ZVVNEpOlpXpup7Tqa6ijx9XLYEzBuRXLP9Ggry2bh7jmzlpkOCRaWxuohHkInZORI87HRGpYVoRBwgOd00EzjkJRsSnIidcaPDC2ByS7HU+I1rYRddEPXWTJKdGU4coPmNgaCplIZv5+X7Waen0HH4lk35zK927dI4Gn4kKbMKAUAdTVWxGHk+TPxZg18UacLRNgkiv+2LRYl5+9VV2LF1IV2clrZM0Grl1EtBYVWrJoMMLMhw4VRGPYJLq0Kr99iaaKWrO6+i6Kgl2HLot5alroei2xnRFN0u2cHGITxwY4hDLpgRV8geEOw7gt488TJ8e3aM7d0kpXH8yoPiKPnslcKwUuoRFi9AHDKizYGrnzP8UIH+2pdAFgkEJ8tv27Zepc37hygiF6gzy4v3n8/ukXz4UFrFAqgy+y0xIZPTgwTL47kTv0zo/8LPkwDMG5EvLSnlq8jNMfek5hicH6ZvhJC+scDAQEaXo8Dp0Ul0KmQ6DHK9KqkPHMBWqVBEHLvLhhVHfhanZEqCEplplWSwpMSkKWPRt4KZFoi7B/YDP4IA/wtagzRY7mYQ25zDm6qsZPfJycho1lAAvM+ElyYsI6o1QWVVFVVUVkWBA7lBNEdTmcZOalEhiYrKMJD0RWNcuLyuOj+2QxcS3DEPex+cPEBFF5AWsOpw4nE6SEr243aK6fHRHLQMBZeyhQxbuEbn08+fOJLj1O1qEi+mQotHI65AR9BlOogF6pWE6pHjomuqQ0fNRM76IpBe/aSi6G5di4DahOAx7fQYFYYNCw8YfsfA4NRp5nOQ4bXZWhPgqnMyQm3/Lbb+5nbTUhOrhR/sXX8hnyRvoJxjm0chwjqCxDYcJPf44QaHV12oif955xx3SglQ7Z/6nAPmziQxH7utNk9UbNvLtzl3oHg+hUAh/KCRT6OrSxPtMgLsAeZ+vSr7fgv4AbkXlsgEDJMWt2yXeY/FWVwmc1iAfHaSFJdRDVFavXc2Tf/87axbMJCtSRchWSPdq9ElTaJGgUGEqFASjYJrlUWib4MItOWlFep0h9H3pQRZqvyb894bNgaCJYWj4IzZbqqoot2zCDVoSataOlIZNaN+uE+f368M5HdtKEBUAHwVei8IDB1i/YT1rN6xn145dlJcUURX0yeptormdOo0bNqZnz56Sy75Vy5bfe241wa62Nh6L0hc1mLdu3cbKVSvZsmUL+QWFhMPRm+iqQlKCmwZZDWnZqjXdu3Wlbdu2coMh0vlEMKKuqISDEbbu3MmCRV+yZPGX7PtuNYmF++niidA9zU1mgptgdZCs0OajHnfhjhC/C6971FoSMAxp+fi2UiGsmWQ4bVwo+A2VnZUWBwIR3AoEPSl0GnwFk+65mx7duh533HWdzPHjzlIJHIXWtiZ4HytFTkjLccUVeKZMQcnKksKrmTP/U4D82UZrK95RG7du5ev1G9G9XvkuLKmskkHOddm4S2XFsmTp2bLyMkGEJyPuBXvXJX36cMmA/vGqdPVc5qc9yMviLDEWJcti8VcLefyxx1izeBkXZqpc18ZFjzQXiXYEn21w0LDZUqawqsgi0bbp28BFutcR9f8owiSvYWoRSRSzqwx2VITZXBXmoJZC03O70+P8AXTp3Yt27dvRIC2DRI8Hh0PkhlfzzqtQ5a9g5co1zJo9l127cnHqDtxuN97EBNyexOjWxAhQXlFF/v4DHMjfT6cuXbjrjrvoVasq1tFAvmagXVlZGXPmzGLBggWEIybJSeIeSbidXqltB/2VlJdXUVbhJ+CrIjXFy5BLhjHs8hFkZzaQZW2kW0HmvqtEIiYHCg6wcu23rFiygg0rllKwdR1Z4TL6Zrjo3sBLltuNrtmEzQiRUFSPdzgtqgyTBfk2m6tMuiWb9M900iTJRYJmYJtBDgYVZuZZTN0ToeWAIdz/+wfo30dU4nNH60tL90Zck6/nGo4fLrJgahSoUZKSEOCqde8eBe6jMNHVFFpNs37NDcGPBfmztUDNrn37+Xz5CixVIyk1lfxSEUQXY9I8/nSNvdsEwIuqdOK9IPLsjUCQQd26y9KzgjU03uougZMO8ocyqmVq2omDL+qy2/uef1kArBIN2hK54C8+/Q+0b2YyPitAE1cs+jtKTYtTBI4FyS3TmbpfJd9UGJKl0NGj4QspbPIFWVsa4rtigx0BUJPT6NG7F5dfMYoLB15Eq5bNqs3eh+wIUZCUxDrRIRaVFLHuu3UUFxST2bARjZs3pkG62BAk4tCj/mYhl2AwxMF9ecyaO5c3Xn+F9u1a88ij/03H9h2P+wTFudJ3VVnKe+98wKcz59Hvgr6MumIETRrl4PW6UPUo0U/EMuV9yorL2LNnD7v37JH979GrJ82aNpPAGhtJbACxZ+D3B9iZu5Ovv1nK5/M/55uvluAs2k/nZIVzMjyck+ohxxsNwMvzK0w/YHAgEGZUNgxvJBj0RLyDJgMfBUueapn4wyrvFHnZ0LAXN955B0MGD0CzdOmrF+zBstZ8jIGw7vP4UKZFlDHv8IhkWYHjZInWZb7VoxvxQ38hCdQsNXtEDvxxTPWxrh5RvKYGYc6PBfmztdRseUUFc5cuY3dhMY2ys6kKBAjUwy8v3qciwr5EgryFYZiEqnwM6NqNkUMuJi3Ggf8LzbXT7bYnDeRratiKEk2Nwham3Wi+9vHip+uTRhbVRMX1LLbv2snbL/2L0BfvcmVqJc3TPaip2SjOBMySAiK+cplS58bEq6p8Xebg9R0hAsEQqbrO7kC0bnxA99Agpym9e/ZmyNCLGTBwgGSsi2mZtTcZtVPYhG9cjvEofvajTZDCkkIe+9OfmP3ZbCb97l4mTJwgeZqPvM/htDthZjcsgyULv+LJvzxG67atefjR/6Zpk8bRknax3cYxZmOUtS66UTjetqvmc8g/WMDSFStZsGgh3yxeTEnuFryRKpo6bVp6nVRaUGJYjGjm4fJGTjQMSUakJqTibtlVFgYSRYHMXRvIKy7jrX0mBe0v5Lb7fs/55/WRLHo150V9wVfKqrqGgeAuUg1TpuoperR079Fafe9xui3us62/Vf37S9raU6K53SQuX47Wpcsp0Z2fsxMiBmnJNytZunETaZlZMiao0u+P8pKcoMXepYL5TkTYm7LQVwRCYS7s3p3hAy+Mg/yJhFjr+5MK8uKlKzXsqHtbarlCSztsIo72piZI1hXgY+fEIG333lxe/teLHJj1DuPSy+jYwIujeVcSug+JlpXd+S2V6+ZhFuahi5h7XZFAuXBvkH/tCLM3IZtzu3WjS8e2tG3dlnO7dKVDhw6kpcXIF0Qp2yOtEbG+Hg30xbgE2Itm2jZ5eXvZsWMnDpebDh3b0yCtwSFArvKHmPLqG7z4wvOc368fDzxwP+d0bH8I5KP3iY5UbGhEEylwYrxTp33MhPE3MOmO2/GIjAJRrlZRKCwsZv36DQRDYVq3akWTJo2lH/5EbHs1x3K05yIC+3Jz97J27VpWLFvGsmXLyN2xhWzV4FctnYxprJCgCxN+dUxAejO8vS/H1a4XZiSEf9VMQmvn8k1+kLcPuskZNIbbf3sv7dq2l2NURYR+PUvUHOpzNcgLGYj4AFn4t1pex1oXcaCv5xvjFD488s47+MeNOyV66HrgAdx/+9sp0ZdfohOijvycr78mhEJaRgMJ8rF3z/H6I9ajtFL6fRQWFcoAYmGuJ2xwca9eDBvQP16opp4P9KSBfLQfsrC6JKIR9dJLq8oI+AKkJaXi8kYjJGvnT9YV5GuOU/il33r7Xda//TxXabvpmunATs8hofslqO37RnuyZRkV33yGUbIfRXOjWiL/3WSXX+Gfm0LsbdpdatHDLr5ITqKYFn4Y9KLgeSyXw9FS1KJgW8i8+fOZM28BuTu2I6roDLvsMiZOnECzpk0kkAeDEaZ99DFPPfkEDdLS+f3DDzPwooG1iHSi949tkFavWsPkvz7Gni2bufmeu7nq+vEkJkYj1AvyC3n936/x/tSp6KqTli1bMnjQxVx+2TCyc7KrU/t+SD7+YRmIBVtaWsGsOfN48dmnaZ63it+289AsSccUJWlF8Z6QgSM1m4Rew9FbdUVzJ2LuWItv2cf4CvOZsy/Ce5VJDLppEpN+cxsNDm2o6hddL61G1RPCsqSdQ8ZYlJcFcDvdpKUl17KKHN5c1nO9xA8/xSXgu+wySVv7SzalYUOpxdeFhOeX7OfJvLeoRjf3qyXsLiwis2FDqeiIfPm6bKoFJgQCfslhHwyHCAVDGIEQg3v1ivvkf8BDO4kgL9E9yhNvK5RXlPHRJ9P5evFyhg4eyqXDh0owPdpDrw/Qi+Iri5cs4T///Dsd9i2WmqRTGO8TUnC37CxLnhrlRYQ3LpEAL0rFCta1aEK3RSho8fbmIEuTOjLx3gcZOerKqMZbLcza5uz69G3btu289c67MuK9U8cOtGjRktVr1rJ2zRrGXn0VEyaOw5uUKIPdvljwOe/8/S8YVRVcNel+ho+6qobJPhpzENNKBYDNmTOH1574K7ZpMPHehxh22QjcXo/cMc+cMYPpU6eR0zSHLl27kLd3P+u+/Y5WbVsxccKEQz7/+owltmeLzTFxbsSM8Onsmbzz5F+4qHIDY9p4iVgWpiUy4kW9eVvWm0/s1B+vsKgkpGDs+JbA8pnYZQc4EIZXtgbYnt2dO//wBy4dOhRdjWY/1OVlcHi+H2llCYYjck7M+OQT2rRrx9VXXy2DDGu2+l3/B6ys+Cm/iASMRYvwDR4s+Kd/kfuLm3omT0akzp3NTaQLL1r+Dau2bcebliYDj0V6XV2aWJsi9a64pIhAMEAgxl/fty+DB/Qnweuty2Xix1RL4KSCvNCwDBH5rsCyr1cw+a9/ZfEXX3DxyCv4/R/+i3PO6XRUkoSjvYCPlT5WXJTPy6++wbr33+D6pIP0yDSJ2A4ctqBhVSXIiBrymiG400Vd+XDUuhAWqW6mNA/P2hPhk2AThtx0u/SHp8rSp0dGesfuX7tvxzTVWxYffPghT/zlz/To0kX6zJOTkpj671eZ8soUcjp04ZFH/0Dv3j0lyH+7cjmznnmMvNzdnD/xdkZcex2ZmZkx/bSGq8CSgSwz3v+Az198koapyQy9/QF6XnIZXq+HrZs28+wLz+GrKmXSHXfR+f8Fq6z+Zhl/f+JJNu/YyQN/eJhx141DV44NprXz8WXku7BiyHrv1VHwqFRWVvLWm2/x0fNPcbU3jytbu6RpTZFBiG5pdFfMIGrj1nj7jMSZ3YrgxiVUrp6L6SsT7DosKoT/+JLoMup6WcynSeNmcsx1JMg6tJDlXBM+eAsKC/OZ/PQ/ef+ll+jUpTN3PPQIQ4cMqRMXQfzNcPpLIPTYYwQfeeQXGYhj7FhJpXu2N38gwKLlK1i+cTPu1BS8Hu9RrWlHk5ME+XCIkpJiabYPh8OkexMYccEAzuvWpc4592f7MzikkJ2sAjUxE6p49Yb8AV6Z8gYLXv47qRUHcHToyah7Hmbo0GEy/UyaoWtQvNYF5MUAxDmyMM0/nsS7egG/zlFonAZBh4VTFEYRwVdGBFsTxWR0kQ0vS8/oltQxsXShdSrM3RNheiSTITdP4qYbbiY1NfXQ/KivxlcTIIXJ/LE//4kGbi/du3ejoryUvbm57MkvIjW7Effffz+jx4yRnPAC5Jc9+1cCO9fT4trb6H/dbTRtlF1Dq5V1XqVlpLS8io/e/g/rX3+Kpg3S6H3XI/QeeplMAVy0cBFPPv44RXu30+3cc1B0JyUFBWzdmYvlSZQgLzYyxwP5movje5ur6i8FgJeVVfLmW2/x6YtRkB/VyoOoRyGaLerOi7pyEQtHQgreviNxZDWn8puZBHO/k6VqfSjsqbD5YIfBwRZ9uPuRBxhy8UBZqa9+cj9sNbIMhdUrV/HM439k1+I5eFPTuOD627h10t3f0+ZFP+t3n/hr43SRgH/8eETE/c/Z1KZNSdqz5+e85Sl7LwHyIvhuxebNOJOS8Xi8Jyw3GxtMzWp0Pn8VkXCY1g2zGXnRIFnRM97qJ4GTosnXDIQSL9GN27cy+al/oi9+n3PdAdYltqbfjfcy5pqxeI5SOrAuZmRxjEjxmjptOlNffJouVTsZ0lAny2OSqIcxVR09vSkOlxezZA+2rwzBZWcojqimaItUOrAUlRl7w0wPpTHk5t9x0w03kZqaVANc6y7Q2kFr0z75lMf+9Ef2rltDhteJ1+MiYEGxP4InvSF33nUnN994A87ERFYuX8rK5/6Kd893NBlxA53G3kGT1o1RRWZgLAa+mu51X94Blrz7Mgemv4ozPYdON94nNXnbMJj+8Uc8N/lpDmzaQILbias6oLUoDM3bduDh/3qUkaNGHDe+4HgjrjlGqcm//R7Tn/sHo7S9XNXKRUT2VVT+k+TB1W4PDWdGDrruwCg5gBUJynK+5SGbqhAsK7L4Um/CkFtvZ8K4a0lLFpusE6dbxvop+iTcNqIZhi3dQq8/9RjtirZha06qulwko/j79u5VfcphZ0wc5Os+v0+3I/0TJhD5z39+lm6frTnxxxJurORsbmERSUlJUvs+WtzS0c6Psd4VFxdR6asi4PPTJjub0UMGx0H+B8zmkwLyUpOrkZv8xVeLee7xP9F+1yK6p6ksiDSi+w33MvGmm2qB/PGD22pft7S0iCkvT2HB61MY7Cynb7ZKhsskRTfREpJxdhwkU7cCm5YS3vmtTOsyhclZEtLZOG2FsG0zdU+YuXZTrvzNb6UpW0zK+mh5xzLlr/pmKU8++XfmzpmPMxwhyQE5LkhxOihLasAl427m5ltuJiU1hZXzZ/PNK3/DW7qH9Iuv5tyxd3BO+7YyQl9CUrX9WiyA3fv3s/jdl6n49FUq3em0u+EhhowcSTAS5IMPpzP1pWdxHNyO39Bl/rrfNPBbBhdePJSHH32Ufuf3rSbAqb8mW/O5Cu77d977gLcn/51L7VzGt3NKudmWKEWjHCr3K+MfRK68LCwvilVYmKaDioAg0IFtPpOPKxNoOWIik+66nRZNmhyaynUB4VifhGUnEgnyyssv8d7TTzIkqVzWL1if3oWJ9/2eK4ZfJuNEYlkSdbn2D1hT8VNOIQmEn3+ewF13ndQenW3UtScSpsjAWbF2HSu3bsVyuUhMSJTlZn8IyAtzfVVlFalOJyMGDqRvzx546lJw6ESdPIu+P2kgX/NlKjSrl/78/zHAt42u6S6mV6bQ+Vf3cNtvflMvTb6m5iZ+z92by7PPPMP2j99hREqANskOUt0aGS5h1BZAn4qenoMZqCBcUoBlq+i2hQNRpMZGUTXC2Ezd7meh1poxd98rg7QSEuoH8rXnS2wyF5WWypKuy998nm52vqTWbZ3kJmjC1EAGjUffwi03iaj4RD565z3WvvY0LYwCqtqeJwHv0ksGk5yWgWULvdfEtlV8gQjLV65m64cvoq6cw249i8433MfI68ZKkP946lTWvPMCA+3dstDMngpFsvatspI5Z/Q4yRPfokmrOhfPqTm22os0FAojrBX//sdjDKjcxLh2HgTjrS1KzKsiVVL4yC25qRKgLpomIu9tm5BhUxHSZOGag8EgHxWruPpewT33/o7OnQ/nFtcViKN9s2T2xlNPP8eCV//OxAYBysIwT2/JhAf+m3Fjr5G2BRlvIaoD1iFv9yx6F5yxQxXafOChh7Dz8n7yMboefRT3H//4k1/3dLygWFciv/2bb79jxabNmE4nyckpMj++rgAfU65E4J1IoQuEAtGaHKXluDWdDq1a0lUEMTduTGpykgzCE3U/4kWtjj1jTirIRyPcVN5+b6qs9T6UnXRLVXlnD7S/7h7ufuAhkpKjgFqznejlG/Pfb9qyjcl/e5ySL6YzuiE0SRBpcTrpbnBpETTVwjAFKYom/bxSe9cFX7uBKTnmHYRMm2nb/Xzt7cA1v33oUHR9fTT5Y4G8+FwUfpkx+c9c4F9H/2wPHl1ne1mQN/OTcPa7gt79+0ue+QXz5rL/y5n0SAixK6izkRS69TufG8bfwMBBF6I7dOYv+JK33nyDjevWkBMup6PDxwElgaZDxtDnwoH4Qn7WfbuO0sXzGO06QM9MCFsRtpcbfK604twbH2TMtdfhccaK4dTdJC419FrMcSLK/7OZc3j+ib/So2Qtv+7oxqOLlNZqkh0Rq1edp24JvgRbBD+KqHsFnyEq+AnzukJ5wGJ6gUmk1xDueeD39OrVsxZHwIlfedIrb0coKSni8T8/xq4P/8VvWjvZVWkxw2jMmHv/iwkTxksvgJhfSnW/TjTXTnzn+BGngwSsvDzCL79M+KWXfhKwd/7614gfrRYN9ekgi5PVR5E29/WqNazZuhXN45H58ZLhQzKSnpgIJ9YvmbkTiVBcUkxlVYUEcNOy8FX6CFZV4dJ0khMTSUlMpEFKMumpqbRo2oQm2dkS9N0uJy6X61C818ka7+ly3ZMM8kIMAuQ/kOb6ofZOLm7o5O3tIVwDr+ae//qfQ0VZon7VaER7XXzy4sobNmxk8lNPUb7kY0anGDTyuHC4FNLdJgm60NkED70Dhyq097CcKKLYjIAaFQOHqhAyFd7eGmBZciduuP9hrhgxApcranauz8Q8FtB/9906Pnj6r6Stnc2QbFHZDZaWGDy5Ocy3xTHf8JFnJ+lwbrJCZcQm2LgDt9xyK6lpqbzz2uuk7f+Oi7Mslh3wMeOAReVRMoXaJGnc1VZlaI5KyNT46qDCtpYDGTbpIfr0O0/GI4gQxPoHuEX7GQN72zQlB8Czj/+F9vtX8et2CSS6IGKbh9mtJLCL0r1RjgHxu0hirDCclAbBMG2qIiYzCgx85w6SG78+fc47JJC6PgPxIhH9ys8vYPKf/xfzi38zro2LhXlhZkcaM+53j0huApFxEdPkf+wzPl0WebyfhyUQA3tz4UKMhQvrJRqtWzf0QYNwTJgQB/dakovVkV+1aTOK10tqWpqMqomlzdV1Hde8bFVVpSxUI0vOihLUmiqvJ2i6I+EIkWCQcDAkT/G63aQmJJIgmAY9bjIz0snJzibR68XlcJBavRkQpn5xLRHwfbZo/ycF5GtrfB99OkOCfN/KLYxt6mTG/gDLkzvxq3sfZsTll0uB19zFHWvl1b7u1p3bJcjvmzWNUakGrdIcKJpFqm6T5lLRLUNq74aK/BER3aJeWtTJHZFubp+hSE3+27RzuPZ3DzP88vqD/NF88rHPDhYWSWa6bR/8i+uTK+iR5WR2gckr20wSnDZXNFdkWdcSn8KWCpMDQZvmCTbnN3JR5ddZsC+AluAk0WlT7gswIEuhX5bO5mKbt3aE2Fxuy7K6/XMchCxYsD/CprIwV7fwcHljJ9vLg0wt9uIdOJrb7rqbDh06VRfTOf6Gqi7PQAC0APkXHv8THfJXcVtbL4m6IkFetKgdx47650UCoyy9q8iysyVBKAoL4BcV/uDTEhW7+2DuuffeH6bJWxbhcIDPv/iK959+kr4lSxnY0Mn0XQbLvK2Y8OB/c83VVx/BtvhDXjz1QoX4wae0BOyyMgn05tKlWMJ/vH071t69YneP2qLF4Z+uXSW4i8/i7fsSKC4pZcnqNXy7Ywe6N4EkUUCmZuGwHyC0WMaVP+CnsrIcn98vrbLC9C9AWlFiyqAtia/CkYjkuI8EQ5iRMIoq2FAU7OqsrUSPl4yUFDxOJ5quk5mRRsvGjcnKyJC1PIRlQPC2xMD/B3T5lMBFiY4AACAASURBVD3lZwH5BZ9/ydN/eYwWu1dwW2uVPaEIU/ZAyxHXS82tedOWh+hvozz00SYedG1gr5luV1hQJHPCv3nvX1yeEKJrhhdd1DNXDJJdwmQv9EcbWwatqdHgD8VCtaO7P8F8F7EU6ZP/2vV9c33Np3bstL6atDmxcjzREYh/i0qjfZzy/It0V31ckO5gTWkEj24wobXOOSk6TlvFEiZkXUEVdd4NlYgIVhP+a0WlKmJjWqJkq4mmCsB0Se4BozqiPFUVxykENY39VfBxbpgdVRYdU5zkVYT4MuBh4HXXc98999CuVZvqYVmIYi6y7v0JirjUlEPU9BbNmxf5/bPnzeP5x/9Kt/w13NLOQ4JLkexWEuSr/y83VlKbF0GEwlSvUeRT2FQRwu3SsU2N6SUOml1yFZPuvpu2bWN9PNKaUrNi3mFyoNhsscjdtZfJT03mwNx3uK1ZmHSXwlvbw2xvdC63PfQoI4ZdesRCjIP8Kfte+mU6FgoRePBBeW+PoKSN1y0/7nMQ7wIRRf/FkqWsy91JWnZDMtIyJODW10R/tBvF2FCF6V4E4Pn9PmnGFxZZodGbVlSZ0FStGviFdTJ6Jfm9acqNgTzHNLFMCyMcxgyF5TFOhwO3w4muaVLjb9E4h45tWtO6eXPSU1Nk3XqxoTjd20kBeSEUmSdf7YtZv/47Jj/5BJFls7mxmU7zZJv3dvtZYLVi/KT7ueb6a6OV3ewIqtyhxXzGxxevYEJ67533eeuFyXQN7WJIAx3NiqDrClkJbpIdhgzAE8AuOd2rK8UJCFJkiL3cSTBnX4gZZmOG3iai66+Tvp7od6ZITRd10Y5K2hM9KAbs0Wpn4qoSPK2oKXr16jW88M+/kbtwJo2cJiFLoUOixshmDpolihQ+B6YpzhMAHqsIJ+4ZNXGL77EFg5yA4yiLnPBvC1eEYmsyUl2RVK4mhmqiWZo0g886GGFBkSY6IXuZc/5QbrznQc7r2xOHpqJLYpsoyMf6LY4TVxJNmPMPlfCtHpP4XLVESVrBVKzi94eY9uGHvPnUEwyJ7GZcW7EoTCKWQ25CxIZFjCOWBCjM9JWGQiBksrMKlpSatErUwFSYZWQx+MZbuflXE0mTvP6xx3PYl3d4TgkZSNoAmWIoWtgI8dncOTz1xJP0Kv6Ou9o6yPPDe/sU7B6DZQpdjx7djyA5ij7+uvsKT/fFHu//sSVgbdpE4IEHMGbOlAc5Ro7E/cQTqO1FTYV4O5oE9h3IZ96SJXy3fTsNG+XQpHFjAuEw/mAwWjr6J1hbMn6mWtmThbUko6Ypc+dFLr5gxBP89jGsiR0vNHm5voVrtvp3UdFOvJeE7iEK30gLgCHKZYcIB4LyeK/TRUZSMk2ysmjRtDEd27ShWeMcnM6oC/d0bCcN5KtJ6+ULvrS0SmqzK9+azNh0Hxc1crA75ODpXRqunsN44P776XBOxygcWNG3dm1O+2MJ9+uly3nmySdg3QJG5+iUW1DgN+iW7KJVMiQ4qwu7RMPvsCwHlqKhm4bImgcnrCkyeKMggeajb5asa81yGh26XSxqO/rBMQLVhD9YaKmqSjhisHvbLjZs2MKuA/tYtWIplSsXMirJR69MFUOzSXQ78IhrWaJPYiMSvXZEQmsUuAVZjyYANVq2hYjuxFYVFEOQ4hw+T3wvzhPHyBRBQUCjC2g1qBI+bzTWVhhMr8ggqfMguvXoTsOsRrTv1I62bVqR5E6UIC/3P/JmwrcdXRjRynAiYM6U10dxHFE6RtSdf/b5F1nwxhRuya7gyqZeGUhnq5Hq9DkturGybbmR8QsNPqJTFrZkOV+/YdMtSWdJocW2Jt2488H7ufSSS45gpjviRSFQvZoQyJDYHM2iEGs4X7hFXn6VBW+9wY3pJQzOUliWH2FGqYcWo2+RZDiCXOhEpEun4yKO9/nHScCYMYPAffdhbdt2xIXUDh3wPPUU+vDhP+4GZ+DZIk1O0NYu+W4dDbOzade8JeWBAPllZXKNCbP6TwHyNUVX04ceA3wB1KFQQAJ+MBSU7HixDUYM8I8Uv4Ii3qNKdAMgVCmhWIoWMQ0iEYNQIEigyid5R9ISk+jWvh39e/WkdYvmkp73dGsnDeRj4Bit761KkpY3/xElKBmWqZDi0Hhld1iSoNx6y62Mu34MGY2yo1pzPaQo0tTefPMtPp7yHMPsfFqmuFla5Ke5w6ZTqpsMt0qDRA0HhmS6E9XnRG1z4asX2q9Xg8JKlec3ByXQXDp2Ah3adiApJYmszFSyszJxJyRKfV1sEqI4GN04yI2I2BwKkFQiGIrC6tXfMuXpf7Jk9meYQT9t0zWubq5yfgOVRJGyZwkYF/z6h7VmcS3DNFBME4fQrjUdW3fKFDQBajKvXNzIVtEkmY+4v4mtiitpsj8OW8WBTViJEDEdqIaCxxXV4v2hCCuKYeo+ix3lIQKqk7YDLpbV3y4acAEOh3bI+qBKR7qKIcoDV/vTdSu6YP1+P1t2bGNX3j5US2Pbxk1Mfe9tMvI387uOTrql24QN0VdBhqNhRVQCpghxhKCtEDQMiisjrKuwKYgYdEnQ2BXW+STo4dLrx8kNVk5O00M5/KLvR74oouQ6It9e9lNYMBQbfziC2OyJKn6l38znhqYKjbxOvjwQZH9mB6688wGuHHXlIUKOmhvIn/pFVI+pGz/0FJBAePJkAr/97XF74nn2WZwnOdf+FBBFvbqwYetWZvz/7L0HmBzllf77q66qjpOjZjQaaUY5IiFAEgJEDsaATTY2XmODjeMGe6939/79333u7nO9u7avw9pr1mbXYGOcbcDCZIyEkIRyztJIGk2O3dO5K9z/+apbGrCERmgECFPPMw9opqu66quq7/3OOe9532XLwR9g7owZpHM5Wru7FUieDqHtaCSej95fX659/b8L3yWpeAH4ZDqpzG0E8GUBMHwOeeN3/Rj4q/lYPOwzWZLxONlkioqiYs6dMY1F8+bRPGE84eOIuJ3SAL6FHz6jID/cUlbS1t/5+r+x649P0ezPKiW2jozL/pSGW1rF7bffwb2f+BTNUyapHGwhmiyMxfHq84UbuGXLZr7+jW/QtWwpN5VJ77vBpnhS7Tq/OsA5JbJ0gKABRUZaabNkHVf1q8eyBoeGYHNvlpaYV6sJ+HVyxdUE65o558KLufDKK5gxYzoVFdXHXZ0WvNnT8SS/+eXPee4H3+Ayaz9XjJOWsoDKToi3uiWiuqoUkVP/Fo674p4bJoYZwh8Iqe93skncXBpXakkqv6GJl44CNkfGxifLE0m1a6qerQsY68do9l6VXZY1PqXVr/lyFLk6AV3AG7Z0ZvlVtJqxN3+Suz9+D2NrCxr5x548yQSozTWVsuChtlZeePEFfvHwQ2zbtIkwDmHNJWxqzK8OsqTWpCYkivUGRSJLq2vYuoVrCzHGIIVwJSCTs9kZTxPUIqQsnV93DBE+Z7ES6bn04oWqNDG8XDP8xfQAvrDA8hZXre1d/OZ3j/PYT39M595tlOsu40OoSafDMpm2+HI+8Vd/y0WLL/QuJ59GLAD9eyD/Fs42Z8FXvfjii+zZs4f777//LDjbt+cUhUn/3IqV7D18mHNmzKSopIS9bW3EkkmPBX8KafrhoF64mkKnTGF+l9S78Hsk3S4ho0TgBTwYDvqFd1lS8QLy8UScZCqhwP717/0bj5xkMuU7PHKf+NnHozGSsSGVyl94zhwuWXA+DXV1+M6Cmv0ZBfnCQArDXIxMnv/pfzM91c6CSo3aiEtIN+lMWDzdlmCjVcnFN9zCfZ++n6nTp4/o6S3cVCFWvLj8Zb7xb/+GtXkZt9YHCPtNunMu9UGdxiKJfuXGWyQsGLRyRC2XrGvi2C5+zaKh1GVmmUad4WC5Nq1xlxfb4blul1hNE0ve/0FuueUWZs2cqYxg5EHs7u1j3779qn+zakw1ycQQf/jFz0i/8hg3V6aYVRb06j6al0Z3HckESHSOSr+bxaUESqqVKp9ZOwG9uBInEMIZ6sM6vJPMgR04ve2q5i6KcZpkIMwAhIrxFVfgC3rWsk46QSbWg52IoVlZpQMgRr6WE8CSfnAh8ElqW7oLfNCbzPGz7ggdUy/jlrvvZuzYBno6e5TGwISmCdSNGaNYpkOxIbZt386y5ctZtXw5BzZvoN6OsqQqwOSwRWVYI6dDV9qiL2GoBVPasfBrUBE0lW5BTcAjrsiSQbflzDSsgE1rIs1vO0yG6mbyuS98lps+cCN+0/Bqa8M4EMNBuFCTV6URTWPX3hYeeOA/WfGrn3GOM8iVEwJMKjNJWZZS+tsxqLHBKeHcG+/kkyICNH7CezX5Eb1Zp/8hyfq0HDjAwEAXfX1dDA3F1DNVWVlDcXEF4ydMorq66rjEptPZ93TP/KWXXmLHjh185jOfOd1DvSv3l/dzz/4DPLtqNXowyOxp0+iPDdHS0aGu91SIaurd1jSPHJfNksmkj5LksrmM+r1E6FLuE/lzMbnx+wOqB143Te+78iS8wmD71CHVLOu122UyiP59gbQ3vBNqpAt8+Zy072WzOWL9A6p+L8z8qy9cxPw5s9/x/vZnDOSPesnjY9uO7Xz1X/6ZA8/+lo80+bm4Lkx10CSg2zgl1cQxeW5rC7/s8zP9Ax9WadvJTU0KmLwV28nJUblMlmV/XM4D3/0W2W0vc2utwfTyEJblqGiyx3bZHM3Rn8lRYdqMCZuMCxmML9KojpgYlXU4NeNx0wmczv0E0jGl3LYrCo8dTvNK3GTMBRfy4Y/eyxVLLlfZABG6+emPHlRqelV19SRFzK29hatDHVxXbxD2BRUrXlTcVTQuKXlTR69uxD9uBnptM3rZGLSiYvCHMHQT1847vGRSZFp3kD2yG9JJCIbRghH0QAi9ZjyUVqNreQCVv0d7sLsOkGzZTqan3av1G7LmlfBfugryrnOupVT+NvXpPBstobt6vHppBrp7IBTm+ttv5dbb7iRgGPzuid/zk4cfoXfrRiW8c2WDyaJaP3VBeZnzjLd8Sixt6/RaOvuHLFb32uyKGwQ1mxlFPmaWhagLyrna2C4cSbj8rssiMXYy997/eWWrGwxLretPZY1fW5NXSxrFHTjQcoTvfuc/WP+7n3JzY5DrppRTYQ/gS8aVHv5AWmNr1OLhw0lKzr+Gv/9fX3kN8W6kL/i7cqY+wxd1pPUIe/duo6TEYPz4ekpKipVvgURiomTW0dHFoUNdVFU1MnnyNEJhL4Ml2+nsOxqXtWLFCjZs2MAXvvCF0Tjcu+4YksJes3kLq7dvp6GhgbrqGlo62hkYGlL3eCRbIXoXEBbWvHhgSORt25aK2KUPHttmbFUNE8bUUhYJE/T7yeRytLR30NHfT06T6SpCWWnZ0Tq5itYl1h8GF4X3XFL5Q/Eh9SNEvZNpsvzpdXhA73ndp4gODBLSDS6YNYsrLlxIY714c4yMMD6SMRrNz5xRkPdSq8LCjvM/D/+Exx74NoucTpbUm4wNQ7npU57v5oTZ9LVs4xcvvMrSeDUf+NTnuffjH6O4vPg16dsTpewLzEpZaUlE/4Pvf5+hdX/kukqHc2sjHI5ZrO5MoOk251T5ObdCpz7staSJgYlbP43w7MvwN87AHugktf5ZEvu34NgZinWbZNbl6Q6b3xzJkWmYxc1/8QnOP/9cnvzNr3n1lw8zzZckZGgqip1R5mNxjUFV0EBxy6Vlz87huKYC93DTTIzG6eiVDegSlec3Ly0v0W7ec1k3QJzzchnsTAIMv4rijzZ06PkXypZmO++pdjMp7L4jZPZtUD9Oog9H6u1I14H3KVVp90E0Y7KmM8vmwRQlPi+r8mrSpPqS67j1wx9l245tPPmTByntaWXJGJPFNSZNEU3JAqd9QfT6ieg1Dd6iaLAHZ6gfPRNDs5MMpF12D/rY1m9xZChDFp3ZVWHmVxjsi6VZ2mnjTryAOz7+aa6+7iqK84ZAwx/s44Owl6ofiieVMc5P//sH3DzO5N5rLlK/T2/8I+kj+xAzHiH4rRu0eSkV5pI77lVyvjWvK0u8B/SjOZV4x2pvb6flwDaammqVm6NM5K+vo8pk6Lo2O3bsIxyppbl5iorUTmff0bqSNWvWsHz5cr70pS+N1iHfVceJxmIqit/T3smsyZPRNY2DXV3KUnwkZOkCwKfTaRLxIRWtGyJMo2nEE0NEo1GChsn502ew5Lz51OXfWWHEyzwfHRri0JE2WlpbOdTVzWA6TaioSMnnynOlWuXyJb3CwMt5KdU821YALUCfSidV1kC2U5sHPLCXZzoRT5BKJplQO4YrLriAeTOnUyoaAe+w7QyC/GtlUDf8Hye2//jav+OueY4P1ho0l7iUhHKEm+YQmn89VrSXQyv+wINrj3CkaTGf+fKXuOySi5CKs6Rk1I04gRqeuqn5h0xSta+uXsMPv/c9Dr/yjHK9G7Sh1DC4tSHMjFIfpumQEXMaSzWiEaiqxxg7QUXKAlqZrkPk+jvQ7ZwCaelNl376XYMuT7e5KgUcnjgVLR5lVt8Obqo2KA4EkGA57Jc6tYNPMgiW546mSVp+0rmYMy5Er21SEbslEbsAtIC6bWEPq+3YuoFuCy9eUu3e6lAtAgq/G/YQye/l84VNFgFufIjMgU0kt/6RTH8rmhFEd4XQaHtGMbKPk1NBsWVLSt8glXZ4pstimTmGaKSCYF8r7wvGuLrepCYsbXo51T5nOQZU1BOadRGB5rkYpRXe+XcdJL37VTItG/AlokoyOG4btMRclvVkaM1a+G2LQ9kQFRdczt2fuJeLLlpMOOy1Kxb84wtZm+O9eAWOx6bNG/nOt76F3dXBZ2++jnMnjSOzZx3Jtc8S7WinMwNRW2N1X46+yRdy11/+HRdftPioFkNhrE7t5X6HvbnvwNOR8s7WrWsZP75SRe/Hq5e+Nl0KW7bsobFxOqWlFW9634Zx40dtNLZs2cLjjz/OV77ylVE75rvpQNI29+yqVSQti+bGRvqG4vTFYqq9d3gEfcJrznvFJxMJ9RExr4lEwgp8Dx0+rGRrF86cydUXX0R9bc1xD+OoNHwW4Qbs3r+fdTt20hEdJFRcTHl5BYFA0BPByet0FN7zozV7x8soySJD6vbSRiefLSwGRnK/CqWGTDZLIjZEWSDIJfPnc8mCC5Ta3jtpO+MgL33XEqNamRw//8WveOHBb3JeupVzKqAmlKMsFCIy63L846aQ2/JHXli3gf8ZLGfuBz/OZz95H2Nqa5UmeaF//vUTs6rT5glVXheYT63k1m/dwH9+93usWLqURcEUdzVHaIzoSignoEs067H4Vb3bkfq8R4YT0pd4z3s960Jc84xPTEec1HSW92b5z90ZJUl7QaWPeyb6mFdmEMEg7GqqFU387FVPgeXDqKgjOOtC/BNm4fpD2K7tpdlNvwJwvRCRZ9N5kt2xaF4BvwL8YdF9/ulRoJ/f15bFgm56Ub60gRhBEGOHw1tIbn4Ju3UXrs9WUb2coGprU216cv0yXqL857IjBr9sSfNyT5aZZQE+PzXI+dWe3kGhZ19pDkgffaiMQH0TvjLvRZTFkd19BKu/DcdOIka+QzmNeE4jZRs83ZbkpXiYhdd/kHvvu49Z4nWfX9gM73E93sp6OFjIi/nIz37Bqz99gDtmN7D4ug+o78+te4r41lfpjOdIu6j/Pu+MYdqd9yk526ry8uO+d+8B/ehNR+vXrcXvzzB2bA2mKdG6eEUYqu4aT6bRdR+RUEBFb8Jelsiro6OTWEyeMf1N7zvv3IWjdhH79+/nwQcf5Ktf/eqoHfPdciC5n3v27+f5desJF5fQWFenGPUDQ/ER1+IdISELqObFaISnIYAsZjTtne1MqK7hhksuYfrkSSNOf0s739bde1izdSu98QRF5RXKSVTm4ONlkgrZBJl3ZHEhpjpSNpBygaq/q4hD9j6mW3Lie6ipvn1ZtEhb9OK5c7l88SJqq45pfbzd9/+MgnwBfAsT98GWwzz6gwfof/5nXBhI0lzkUh10FAFN0r++ZD9dB/bxyBGdlqZFihUtLV5H7dSP4xxWAHkv3S1qdoJf0trm8NTzz/If//515nZt5bYGn1KIMwMupSEfpk8c0mw0RwRmZCLy5cVb8m0XTp757svXsh2L/TF4+FCO1f1ZphWZ3FQXYk41lIYc/KqdTo4nCwiXjDS36WHCFfXoJRWKHOdK2l0en0DEI80Fw6oub1aNw4iUoOXZ9QqrVYOfKv2rLQ/z6t9KJlaIKYkYbiaDlo6pHzdYgq+4EkPq9+FiNH+IzOEdqvxgte/CyqVwkcVAQVXQO7rmJknhEM/6ORTTWNqa5tmuLJMqDO6f7Oe8CsmneOPh80ny3VYseRH7GV6Fk4yB5vMr4R5pnetJ+4hbtuqkeP5ImlVlk7n3777CB268QX2vWpQJczavO194GYa34Lw2GnTZtWMHD3z721hbl6k0/bQ580nv20B8yx/p74+StnTSuQAvdFkMnX85d//N3zF39qwTvmfvgfzoTUHLlz3DlMljCUe8GrspZkyH2njihVUc6ewhm3OZ1DiWW6+9kPoxlUo7QXQY9u1vZyiWfNP7zpt38ahdRFdXF//8z//Md7/73VE75rvlQJJif2Xtelbt2MHUyVOor6pi1+FDDCZT6l6PZDse8U2IlkeOtBL2+bh28YUsmDf3lFvUJPUuWYb127ez8+Ahsj6N0vJygsGQp63xuhR+AehVgJDLqbY7KRdIv70sDI7H+j/R9akyMpBIJDEdl/OnT+OyBQtoqK8b8UJlJGP3Zj9zxkC+AL5qMs9LoeYcWLH6VR7/3r9Rv/sVFpbrlAWhNKjh06S/2sKxHNZ1u0qBbsGHP81HPvIRiiu89Ie0TBW2wuSsHpq8sqw0qSHpdXSyWU8B7ftf/xZzu3dwc4NPpc8NHYojGhHTk5AteLWrdJMQw6QdzZG+ehGn8TrFhZWedNI8227xixafUqz7YIOPhpBOSVAY614a3LtWAWGHnCjTFVSXcjmloy/yO7K5bg5XFylGU2UH9EgJ5piJ+MfPQq9pxI2Uqnp9IZWvdvIL283AivaruruQ7HJdh1QtXFru1Hf7w2j+gFpECGP/KLEvHVOp9GzLZkjE8hIyx8bS9XlmPtmcSRqHzpTNr/amWNab5bYJAe6eGFDucnbO04M2ddXM5tX3BfhFfk6u1xA1Kk0dJ54zSA8zz3m8PcULlKuF21985GP4/eawVfOfPr6vub/5P8siTciAj/3H11ic3sf1M8YRDodV9mAoGiWake/UWN2bZVfdPG763F9x3dVXYZrHF7B4D+Df7LRx/P1+9csfcfHF51NUFME0dPa2HOFff7aMtpjFF29dQjyd5MfPbWBcyObzd1zJhIZadENn+/YDtLQcfNP7nnf+ZaN2IQJk9913Hz/5yU9G7ZjvlgPFEwmeX7FSadRL65xEy9I6l8xklDTsqW6ymJe0uUTwViLBJXPnqSi4vLT0VA919PPCpj9w8BArN2/mQHcPQanXF5egi8Ln61w0CzupoEJUM7NZokMxFdkLOe9UgV5EdrIimZuzaKodw0Xz5zFr6lTljPd2bmcM5D0wy6fSVce2qMaYijT15NNP8fQP/oNZXTu4aIxJWUBc47watER3nYksP+uJEJ9/Hfd+7rOcO2fen6jNHZugPfcxiQtVRJhXWspm0zz6i0f5wde/xWX2EW4ca5K2PSAPaDpF0jMfsPHnn82A7Um8SqpdIlVJawv4iViO3zWIiwf8oRRL212uHxvi/WMdfLrIvhxbwRZS2QX5XMUWVxG5190pj5JnteplHYQSJwI4IoRj6UH8wWL8FTWqdCH1bqrGqmdDFgNuIqqi8uyhbVjtB7ETg1h2SonkeH3lBoYrgj8Wrs+EYJFaPKhWu7Jqj2vQ3oKT6M9L/Rqe3K9amEg87qnkCfNe7He39MAvWnOcWwGfmuSn2K8pSV7pIMjl5YG9TnywfcLld8jkXOKWQcbNdwnYLmkh/aGxrDPJ0lSYOz/3Re775P2ERcb4DZQNhwNw4eU8eOQIP/ivB+h76sfcVhZlcrmnXCiLikE3RDwHG7oSvOKrZdHHPvuGaXq1aDyFft638yU9W777xw//J1dddQllZcUkE0n+v0efYW23wcDubdx1yXQGo/280pYioYe555JpfODSOZSWFrNt2162b9/1pvedf97lozpE99xzj4rkIxGvRfW9zRsBMYl5fsUrbD/cysyp05QJzKHubhX5joR0N3wcpZwjEXRr2xESsRjzp07jmsWLaairPe3hFhzoGxhg045dbNm7j5TrUFxWrlo4j5e+L8wFBXKeRPPS8ik99qemwe/17xfq9HWlZbz/0iVcMHfO2yqLe8ZB3rtjnjyqJ9LqQxiaP/vlr3j+h99jodXKRbU+ygyLYjFo8bnkbB8vd8ErxVO5+v4vKqc66Yv01PMUnHuLhvzmcSyOaRTLr7PpLL/93WM8/J1/Z1FiB1fUhlRfvKF7zmfSyxXQLAzdJmSiFhk+Q4RmTJV5EKCX1r5VXTbrOzNYOuxPCNvd4a7xfi4e41ee9Z404mtJJwVjFm99KCec/+/rjFuOikaIAMzR+o+Jzwxg1DcRmnsZ2vg52L1HsLe8QKZlB7lE1JO8zWvCez5vMrZSp8gvJNTQeNF2PimuWvdEFtfNZRUHQcoTAvJq+eGI/p4cxbuejG2wNwYPHkjSmXY5p1JKETmmRjSubPBRFfCRtaQ9UCOdcUk7OmL5Y6lFlKV0BgTc29PQnUorffr9AzmWpqu47S//L+79+EcJSmbCld7/fEYhv3BQHgPSO+seUwSURYII/ooZziNf+xdmdW7hhglByiMWmbTDQEIWFgYbepM8k6vkwo99mns/cTeVFSLy40kDFbbh6cLTnk3eO8BrRqAQyVeUl7K/pY1vPL6ObTsP0L/5FZLRPnRHwyyvpnzBFZxbH+GLd13B+IZatm7bfzSSNIf8aAAAIABJREFUfzP7jmYkLxf0t3/7t3z2s59lwnuuc6+5vz19/Tyz4hU6ojFmTpmidOrbentPWade+tvFZKatvY3E4ADzp0zhikWLVHr7VBcLb/QKSlZm/8FDrNqyhUN9/URKyygSX5LjpO+HH0fNPyKAE48rsE9nPUOzkZ+b7G8xGB2kKhzh/RdfzML551L0Ni0azyjIDx+44akSSfNKb+SjP3mUZx78Houddi4d46MsqBPSfRRrGdoTWR6NjyHyPk+VrWGMEBmOAbuAgOegJrYnnonM8E1Wic+/8AI/+tr/y4LeLVzVEKEvY6OLuIJAUV7y1cjk69J+nSJNJ6DlMA2UOtvqaIbv7j/m+16v21xdG+CG5iImlwqm5s9HgeYozfh5/3XhCRiVYxW5TaJwaQ2zE1F0tUg5hW3YAuL1i5HjHsV1cGydtpSPX7emeLwto1rSZKsMmXy8qZTrqw2SWoqUm8ZUmQmdnMjoyjkbLt0ZW/XK7xxymRz0cfVYP1sG0mwqns3tf/13XHntpcrhSW0yhpqpQL2wyQLOUHrSx+D5QMth1Rcfe+p/uL8+xaTqIANZl4GUT9XhN0ddnsmUMu+WD3PvffdSX1ePpvQVlL/te9sojcDtt99+wiN97C/uYM6cSVRVlnHwUAffXLqe9Vv30b/1FUgl0EWvIVxExflXMa8hzN/cdTXj6irZtGUfgwNDb3rfb33rwROek5zvrbfeekpX/7WvfY0lS5ZwwQUXnNJ+7/YPC2AuXbaMNBrzZ80mmkhwuKtrRDK2BcU5AXghXnZ0dpCKxVg0axaXL1ygGOlnIrMm39shTnlr1iqnvGBRMRXlFapl70Tp++H1eiHm9Q/0KRa+EEgl7X/yzbPDlS0ei1ERCvO+iy/m/Llzjs17Jz/IqH3ibQH5wtl3d/UoJbzlj/43C3MdLKzVKA7nGExpPHfE4cVuh3TpGGqbJlJcVEp5WRmzZs/k/IsWMGP6TMpLSjxHtLxsoU/6b/N9uUJg37vvAP/x1a8Te+nX3NbgJ+CDnYmMAvDGgIke0NGD0kfmollmfgFgo/l10g48fiTJ9n6bJdV+mop1gqZOc0SnyrSUipxuCIgYXvvFUWrc6d8bL8K2FPNdcwwlqGP5xFJRFhanCPKneDry3Y7iRpjE0wE6MzaDOZv9sSxLOzJMLAnwkcYQQZ+I82byyfiAkvuJ52zSjs2hRJb1vRnVe7+kJkxNSON3hxNEltzO57/8FZomN0JehlcWZ5KJUSUMn09pX/d1d7J/7x527TlA+5HDdPd1c2j/QfZs3Y4W72Vxhck1VUEmFGnYAR+7YhYvZ8qY8L4P8aF7PsaU5gkYrtTgpO0yv5Y4w+N2isN81n78jUD+s5/5NKWlGk1NDSpd//88+AR7MsV0795IbM8WfJZN1ayFBKrHcvuFzdx13QXEY1Ha2+NIy/Kb3fdb3/7+qIL8I488oiK+D3zA69x4b/N61Ddv38HSFStUnXv25Cn0xxN0Dg6qOelk85ICPV1X/hfd7W1YySQLBeAXX/iWtJxJu93qjZvZKCZE/gCRoqKj0rgnWlwUCMDidDc4OKCAvrBYGekz4VjSm5+mrqqK9y1ezNzpU99yoH/LQF4G5djKKe8MZ2kcPtLKT3/2U9b86qc0JdtBd+lI21T4XSaEXII+l66MQXvCR3sWBmXWLqtl3pIrufO2mzj3vPkUFZW9JliTKF5unG07PPXss/zX1/8N/8HNXD02SJnm0puS73CoCvs4p8SgSD2AGmnXUk5EQjJL5OC3LRm6sxa3N4WZVxagWHcV6Uwogq4hKXINx8oz1UcLe/MRrW0IR91Ct1KYisMeUCl5Vyvw7Ef6mJ3655SAj+Pid6XqDoM52Dbg8lCLCOfAhxtDlEqNQ4n3yFnaJDSXA0MuvUmXEr9FVUijKhikP+Py3JEE/eNn86G//ltuuPY6ivLmDgXCq6bMgix6+7t4/uk/8vOf/5pDOzcQzCUp023q/VAfdKkNSEOmwcGUj/Z4Rj0fRWEfu0LjmXTl7dx51x1MnjIRQxN/QU/tz5MA8jSo39tOfwQKIP/LX/7yTw42vE++uqqCl9fs4HtPrqeXIqEwowwNfRpjAyn+6rZLmDlpLFu27qVx3LTX9Mmf6r7H65OX8/v1r3/Nm4nk//jHPyppW0nZv7d5I6Dakrds5ZlVqwmVljJ+bIOK5GOJxEkjecW89/no7e+ju7ODUn+ARXNms3DuXCorjt/aeibGXYiDIsm7bvduBnIWkUiRCtBez7wvfPdRQBf9+lxOpe5FSEdS+bKNbE7xZHull76+rIybrricc2fNfEtZ928pyA8fPNVeJ1Ox5XLwYAeP/Pghfv/oj9AGu7mtMciNDT6KAz6EyC0s95QtpC6XQQv2RG2e7oaB2hnc+pGPcssHP0Bd3ZijD6P8j2eVCoNDQyx97Al+/J1vEmvZyeVjgiwsDRK1IE2GxpBBmenma8BG3sjGojOd5leHHGK2xu3jfZxXYRJRNftjdDr5Djk/yTgrct1o4IhK18uBhHkv/D8RrZF2v0JIeiYe/2HHVBxG70LkujI4xCyDA/3wSIvXAijSxNWlLq6UOixDlT7SjkNL3Kfs66cW6SrrICS45zpsEg3TuPO+T3LnHbdQVVmCzxUPe0NF745PFAEdurq7+N0TS/nlD35IsH0XV47TmV7iUGMYlAcDBGSBlTfN6U7bLO+BpW0+ooFSbvjIHdx5z700jWtSk0khKyCJFu8peG3q/wyP4Lv68G8E8nLhBdW65uYxVFWUs2L9Ll7cuJetLe3oPoNzmmq45cr5NI2tYcf2fYTCNTRPfK3i3ZvZ9/WDfjogL73y//Vf/8W///u/v6vv5alcnNSYl7+6hpXbd1Df0EBpJEJvNEo65/WWH2+T30sELxyl1iOtDHZ3MbOpmSULFjC16e2xbZXr2LZ7D8+vXUvCdako8zq3TpS6L1yXzPUC1tHooIrqJRiU1P1IgF4+k83lGOztpbl2DLdf/z7Fuh/Jvqdyj0702bcF5C0Rhc83cglqWpbLH19eoQxminct4xPNYRpK/di+DEVuliLDL5x4ZTGq2xlcX5a1UY3/3J2jp2wyH/vkp7jttpupq6lWAiuFlZmmeT7viXicV155lYceeoQNL73AmFycxbVBFlb5qQlLLd9S56DMU3I6O2IuL/UNsTWaY3qpn3ub/cwoE5JeofbvOS2pFH0elEdU7x7BHSuk6v1i76pgzc17s8uQiaf7SGpCI/iiE30kn0nw3OSlGRDSls2huMbDLVmW9WSZVaKxpMrP3KowEalWZIVBoGPrPpXaXz+Y4cUuh4OWn0lzz+UvPvpR5RNfXVV1jGgnL5aQMV1Z5SZ48smn+d53vk16/1Y+NdnH1XWGstWVDgex2pWsQjwNHTlpk9RJpOR8UnROWMCXvvhFrrziYoxgSN1DuQTF5xNdfZG0HGEP72mM2p/NricDeRmIo/rzpQZTJzcRDAYYGIwqkaniojDtHV2qN76qatyJtevfxL7Db8LpgLwwsO+66y5++tOfvqUR1zv5IRLS3QurVnOor4/xjY1q2dwzGCU3jFlfAEoV/OjC07FIJOIM9vVh2DbnzZjBovnzlFDMyElsoz8q0ma3dtMWXt6yBYJB1WJ3omi+8O0FkRx5NoRQ1z/Yr8h1IwX6wnikYnHmTZ7MjVdcMSqdBCMZnbcF5FWPtTCtXA1blbQt2o+0qvr5ml89yocmmDQX62zptxQIL6z1UewX9peN65g4jgi6ZFjbn+F7e226Kibzqc99jjtvvUXpZR99gPK1XlFZci1bqSq9+Owz/PinP2Hjho2UOSnOLzNZWBlgSthHZUhndyLDQwdSrI+6zCqGOxsDnF9ZQpXfJWJkcPKysF67n4atInu5lpGoI43glij5Xq/xzpPA0b0WN2Uyc+ZT9T493/aojGcMNEcnbml05Ax29af4Q2uC9YMOzcU+PtIYZmp5iLjtKIW5FT0ZXunPKaJe46RmZR98880fpGlyM0Ej6DUN+tRRvcWLlB9SaV56cbmyCh7ctpJPTfRz/RjpW5QFjkbQShG1XZ7sgJfac8pV8Ir6EAM5l4cPpGi66gb+9n/930ybOkPV4dWzpeW88o0sEqTrYsSptRHcnz/zj4wE5GWICk5yg4M95LJJxZ2RooymmQQCxYyfMPGkLnRvZt/C7TkdkJdj/MM//AMf/ehHmTZt2p/5HZe1ssXOvft4ce1acj6D5vGNJNNpeqOx10SjAoTSGiehkHRQ9XZ34WSzTGts5KL55zJxvJhhSSfP27/19Q+wcssWdh5pwwgElZjPyaL5wlnLgiAeHyIai5KVbqURzy/SXpdRJc6L5szhqsWL35JyxdsE8sd8wQspC3EekhYp6U+Nb1vPteU251a6lIVcSgJeX7uAgxirS2+6kZU+dpstMYuHdqfoL5/IPV/4a6697XaKioXnramUsNrUjF9g5vuUheqGdatZ+tTTrFy9jrbWwzjxOCErRdK2MG2H99f5ed+EYkol5WQ6lIVt5aF+xiPpt//5P6rmWIjmhyyNwbS0yBnKj/7pzhS/OZwk40Ak6CdlhNACYSVBPHv2HK6+8hqWXHoJNTXVnlaCEAYlCaF0E6TlT6SEHTLpDK+sXMW3v/FNUhtf4v4pujL3MdwgaVkG+HL0ZgK83G5xeMhiTnGA+oiPLQmbJ/t8ZMfP5NOfuo8P3ngDRUXvPGOId8KtHO1zGCnIj/b3nurxThfkH3roIcrLy7nppptO9avfdZ8X2djlr65l7c5d1DeMpaqyku7BKKlMRkWyBc13mcslcu/u7MTJ5Wiqr2Pe1KlMmzRRCdy8Venpkd6Arp4eXlm/kf3dPRiRiMecH0GwJtcr85oQ8foH+pVF7sgyE15ZYygWI4TGjZddxqWLFpzxHvq3DeQV7A6TM1VEOQe2bdvOz3/+KC8++yz0tDHRzNActpka8TG5OEBVyMVv5iAvNxskw76Un0cOORwsauL6u+/lmqsuVSlC19UxTT/BUJBgOICmaxg+kbT1NNwlmTAQG2DP7l2sX7+Z9Ws3sGnTetLtLVxf6XDlGGGR6xiGRWXIoUSKvCN4CEb6kL2TP+eTHnZR7rN9JATkc5C2xVnP4pW+HI/3GEQmzWTxJZdwzrSpTJo4kabmyVSLOmFe7180ncUnOpfMYWVdNMOHYegqAxIdirJsxcs8/qMHKG/ZwIfGB5lUpqnvE9VDkdERcZuujJ/OdI72rMbBlKZKKamSMVx09XV86O67mTdnNqZo8h9bzb2Th/WsP7c/F5B/9dVXefHFF/n7v//7s/6ene4F7G89wjMrVhLNpGkaP17VpvuH4gq0JQIW8RdpiU4MxdAyWRqqKpkzYzozJk96R4L78Ih85759LNu4iZjlEJY+dpnfRzDHF4Beovm+gT5FzBtJ6t7DOZv+nj4mj6njzhuuZ+rEiad7i95w/7cF5F/TM5+nWBdWQpK6jw3088rKNfz690/y6urVDLUdUVG22MNKO9vi8gANRRCUVjYHgrrOgOPym8MpVmRqKJk0ByNSpNyFiiMhqiurqR87jsZJTTRPnMDY2ipKi0rw+0NH7c8k2F+3br1KG7cse5abajTOq/QhgqhBw0dpwCFs2KNDrjujt3T0Di5ALz3zA7ajQD7Pe2PPECyN+qm+5Fo+9/nPM2f2nNc4vMkDPzAQRQhM27Zs5uCBvURjCRzTT1lJEYZP49DhNjq3rONC5zAfbIDyIKRyGmkrQNo16Es77B7IsSnmcCAjHvQ5MsFS5sy/gJs/eBPXX3sN9bV1KktgSTeAFBfONF9h9Ib2rD3S2QbyF198MZ///OdPebwTiQSf/OQnkXa6d1oEesoXcxo7SKr+1U2bFRBWVFVRXlFBNJFURDJpLevp6SYZj1MRKaKptpZZkycxZWKTqnOfDeOWSKZYu2MnG/ftx/X5jkbVEoCKYI+qxZ+IWOjzOriEjBeNDqjFz0gieqUVIK11Q0OcP206N155+Rk1tHnbQX7481eI7D0TIJuenj52bN/Dpi2b2b17LwdbDtK+fzdjUp1cV6ExvypEWdCHodkqurc1i8f3Z/jRPoesrquaeo0hLHofMfwMBMsx65ppnjaFcxecxwVzzmNC4wTlZ97Sspsffv8B1jz+G+YbMRbXBKiRPnpbU6p4xRFHkcxO1g96Gu/TO2vXQiufoxNLux7I57e4o7GuJ8nzQyEmXn4Dn/vC55k3dyapZIrOth7Wb9jACy+9yK5NG0h1txFKDVLmZinWIaOZ7Ehq9Ccz3Njo42OT/JRrIaU7L94Fad3icMpiWVuO7VQwZsY8zpkzm/px9YxpGMecKdNoHNeAGfD06MUf4L26+1vz6PT393P//ferLzteC91bcxYj+5Z//dd/ZcOGDYwdO5ZvfvObI9vpdZ/6p3/6J5WunzdPZLX/PDepXb+4Zo2qXZdVVKjsa09vL0P9/WiWTW1lBdMmTGD2tKk0NoxVIHk2gPvwuylp+2UbN9PS20cwGMRvGpiiq5/NkRXgzkulH/cJUOp4lgJ5iepP1kd/lJyo66RTaYJovG/xRVyy4Pwzxld4Z4G8JR3XYqHqgakIpQjeFwRuensH+N3vf8//PPhftG7ZyCXVPm4YF6SuWMfUDco0k8PxFL85kqKxSOfOiaK57mJYNo7rcDBp8EqnwwtdWVqyJoHqccxbtJj5581n89aNLH/id1zqT3JzUxEBU1ZbLkGxlTEsQgFUut7/59Bvra7R4zBkbI1YyiWeE316IcxBQDPI5Cx+3xrnuUSI8667iUsvu1Qtwla89BJ9uzbT5Ea5tCHIgiqT2qBGwPQhIoO25fL7Hot1vTnOqw4yNeInaIu4kEZHRmNZV1I54IUmzuLuez/FTR+8ifqaShWlF1bJcmZeh4ZE754Bkqdsd4Y7D/485/mjV71161bl0HYykBdwXLp06Z+M1vnnn883vvENZSo00u3HP/4x3/nOd/7k4w0NDcoStuoElp5SU//DH/6gnplHH310RBHW67/kiSeeoLu7m3vvvXekp/uu+9zhtnaeWbmSna2t3rVZNiHdYELdGObNnKHIdMVFkbO6C0Eyjxt37mL1jp1k0QiFQhTntTxEC+CNtPkL6nhitNPb36s4CcMV8078QHhpezHWmt4wjluvuYaJE8afkefnbQH54VfyekajTNcK6B1HsaWVP7xYu0krFT6SyQzLXlrG//zkEbasW82EbD8XlsL4kE2pL8CmAYeYk+GW8SGaS6SN29O0t3M5/D5DEfjSlsvybotf7Yuztd8ireRPBSdM5pUHuHGszgT5oMpQe4x2kdytDCqH+TNyI95RB82DvLQsZmyTeMZS9XGppwvQi7ucaNL/vi3Hul4pmXhhfpnusrDcx20Tizi3xkQzsiSFd6Hc6KQfQsd0chyJazzZiSLuzS0KY9guu1NplvW77MwYzLxwAX/zpb/myiWXK1e/AmdSWPOWnJtr4FOgX+iDf68X/q14fp566il+9KMfnRUgXyDeycl++ctfZv78+ac8RB0dHfzjP/4jP/jBD05533fDDhKhbti6jedfWanMaCaPH099TTWNY+upra5Whi/vlk1aBFdu3sK+/2M1rJt+IqEQ5UVFilzYFxtSqi4nSsUXQD0+NERPX7cqZRRkbd9ofOR4oobnpNNcvWAB1yy55Izo27/jQF4R2FUb2TF3OQ9svfyxYs1rGrFYjI1btvLSi39k67p1xHvaGejsIjnQy4caTG4Z51cAraJxE8J+H7pP2N3Sd+0jrHtwLfrn8bSwuDVW9mu82JVhWpHBjfUhyiSadz1QLzJ1SpVr3Z9BXX4YyCvSXdpWpDsF1bZDzsqxbNBmTdRgepHG4lpojEhpxEdRQNoKbSVc5ORMDEdaU9JqX1vlRWRRZfFMe1YpCqZ8frRwMWkzTPXYBi676mruuv02Zk6ferSlRcyNhkfuciwlWfuekt1bOsf+8Ic/5LnnnjvrQP7qq69+09H4//7f/1vJ25577rlv6Vi/E75MCHWH29uJxeLU19YocSPDMM66dPxIxrIgkrNy+3YSLpj+AOWRCKXhkGoVlIi+0ElwvOMViHgilCOMe3EWLcjinuj7C2UNIeE119ScMRLe2w7yI7kBwz9zrG7vqQ3lnBwdHZ1s2byd1WvX0rphJdVHdtDgxMlposTmUht2mVIMJZqpwFwi0jEBV2nYiya8SkFj0BK1+MUhz5v9mjFhasKSnvaEXoKGS0lI6vKSZRCd9Tyj2xGtuz91ojvV63rHfV6MatBJ2IYH8tI7J3UUcefL2bzQlaEr5XLruDAzykXr31apcwuTaNqmM5Fi0BJ5YZMi06Q+olPm9zGYddg3aLEtZnGoeCzlcxcyY9YsmpuamDq5mabGJtUO9/oMzxvV+d5zlntrnh6Janfu3HnWgXx1dTXf+9733tQgPfPMM+zevZsvfOELb2r/s3kn772SHy+werdvXb29LN+4mQM9vZh+vyoV11VWUB4O09bbx0AyiZE3njneWCg8siwF8iKBK2N3snGTiF9McOxUmmsXLeSaJUsI50sFozXeZw3ID5/Ijw8ADqlUnB179vHcMy+yfulvyezfTNDNEfKbNJcEKPdrdFsWJQbMCvgJmAZp3YsvhzQ/y7qydMSyLCwvZkaFiWFmlWpaAeSLAmJJmzejOQryonUnMh+efetZvxU0fTTP8T4qpLu0UOIkkheFApEZttgzZLGmO0uZX2NJfYQKP6QzFrYVoCvnsiMaoyXhktUN6vwwxhR5S4tDySzdgUomLLqMqz5wKwsXXIBMwoXU3xs5Qx1vbId//mQv1Fl/b97mC/jEJz6hWqVkeyPi3TuhJl9I10v9X4R5vvrVrzLxTbQqyQT88Y9/nO9///tKaOu97d07ApK52LRrF2t27UEkbjTNRzgQoKmuTmUvWzo6yNnOSYE+kUwc7Z8/2Zyk/q5pDPVHaaqp5tbrrhn1lrp3BMiPNGp7fcRW+HdBPa2gQtc7MMCqla/y3G9+wfIXnuNwd68SsglrEr0fU6YL5RenkspPya91kxvGRbi00qs15YycqheLPrsWcCgzoVR30XX5Rrk5Ip7gac2PlqztO+YVciGLSzQj5QwxfPF0/SWSl8yHhc72mMVTrXGSmRzlustAxiHteIMq41ngOiRdjSQ+JTs7Y9Ycbrr5g1x3/fuY0tz8J4QdyR+otpVhlkMnU6I62Yv0jhnTs/hEhjPrzyaQF2CXVs477riDW2655U3dASlTVFRUvOn939SXvrfT2zICYqe7fNNmelJp/IEAjm1TVVJCfVWl0urvGBjMz0/HPz2vD95hYHBAMe5PxraXo8g+UpsPuHD9RReNukDO2wbyJ5u4R3KHvcndq90LSUz8w0XnXOr58m/RyF61ZjXr16+j40gbQ4mUOmwk4FetEj4RoxcTm1icbZs20X9gN++vC3BbY4CICYLvKgXtep8rMqEkoBHQ8/1k74bI/UQDrWlkbJ1YylGkO2Wpm1/4BDUNwzJ4sSvJI4dTZGvGM/WcudRUlGP6pITikk4LoSSBnXPACFJZXcH0mVO46MKFzJg2g2Awovh06h46cr+EK1Fwdjpm/HAqz8l7YD+St+bNfWY4s/5sAvmLLrqIFStWMGXKFP7lX/5lhBfvpahlW/7yMp59/gX279lLqLgEwzQYN3Ys111zDefMmfOurVGPcKDeFR/LZLIc6eggnUkTCUfYdugwu9vbMcQJVDp/gCnjGhXjfnfrYYaSqTfsJhBScCqdpLu3W2kJ6D79DdP2hXkrNjDIrPETuO26a2morxu1sX3LQf5U07HHu9I/YeQXRAtO0EIlYJKzHGzLs1wxjdealoik7p4DB/jvhx9m82O/5H3BAWVeYyjCl5eqNnAVyJcqkJdI/l2Snj/uAHtOdAnLpT/p5kl33kLH0L3Jb9dAiudSEaqW3MiH7v4w8+bMpDhcXNAQVqAtrSmWlVHWr6Y/hE9WTMfZhvMsTrzmePfXBEftrT4DBxrOrD+bQP7WW2/lscceU73MDzzwgIrIT2V7adkLPP3M82TSOS64YCH+UJAnnngMQ/cxbdpUzp17DufNP4/S0vdS+acyru+Ez8r81N7VzZpNm1m1eTPNjY3cfNWVdESjrNy2Hctx0HVDzWPVpaU019XROTDA4Z6eN1S3E9AW573BwX4V0XsBzBuXcmWfeGyI0kCQW6+5moXz5o7aEI0qyL++PnriKMxROuaKIZ3XAR4YGKBvsE+9jAIKRkBq4iYhf4hIOKxkal8/UMPT9wLkQ8khurp7GByMK9/fdDyuBko3RZpWQzMMDCOE3wyof8umKTKZUCRs1q9excM/eJCijm3KfKWpJIgrNRhLJFkdgsZxIvlhNexRuStHqwl5rX1VEpDzfIvq/sIrzI9LyoK+tDUM5G1cI6d8439xIMeh4npuvOV2Lr1sMWXlFYSCRZiG2Mzqqgc0J6pOmTS5XIZsNq0IJo6N4kKUlJRRXllOQ00V5SVlXo+79Ls74lukPGKPrn7lJZNuir6BQQaig3lPZ4ugaVBWWkzdmDoqKry6/vGeuZGQ9l5/797LCrx2RIYz688mkBeFvpaWFiWMM336dP7mb/6GoqKi11yclwm0vTRsnmsj3INt27exctVqwpESBfAlJSWqb17MV4RH0tffz/JXljF9wnju/uhHR+X1f+8gZ34EpO9dWubWb93Oio0bONDZTmNNLbddfTXz58zm4OFWVmzdRl8qreYUUbKTbUpDg5pz9rS2KovdN2qTE6ySbGZvXw/JVPINe+fl+ZPnLpvNqna6K88/f1Tb6U4b5L0XxFETs5RjBToN5ZimecYk0rImc7fokctLlLf9LEyiA7FBVq1Zy9InlrJz5y6V6pWUr98w0f0BIsURqivLqampomHsOKZMnMKUyROpqao8eqyejg5WvLqal19dRcvMJHgbAAAgAElEQVTe/dSme5lrxinTvFRLYRt0DaL5tLP8bkCTyBPKXY9MFMwM0dHVw+r2hCKS3TQuTFPYIKd5TkNie1MRhIieP24egPOrhdF9OkXsRXzdlc6+7TH634ryQB7kRZVgwDYV6U4WOYXtSMLl8fYUhzIu08rFMEYnUFpGsLR8RNffG8/Sl8hhmUESRdWUjm3moosv4srLLqFRUlT5Fa8s2A60tLJt2y62797G/n376WzrVl7O6YR3vzTdJBAMMm3qdD5w4/u48opLqa6uVCUcOWXp6TccWcYdWzQcWwQ4np+9JZJLsgDUjj7HynBjRFfz5/Oh4cz6sw3kpS7/+OOPs2PHDiXEI9H9+9///qM378mn/kB7RwfRwUFmz5pJfX09a9etp6d3gOnTZ9HYOJ5QKKgWkNJC5jc9JzXxxNi8dStthw/ysY9++M/nYTiLr3QgGmXD1u2s3LyZQz3dKlovLSlh0Zy5XH7+fGrKy1R0//LmLbT2DxyVuRWgr6+oYEJtLYe7u9WPLABOFAyoaN5xlCVtNDaI65ycaS/DKuZp5zQ3K3EcaVscjW1UQF705sVZzBZPcduHz9bQDZ/Yfh/X5jObTdHW2cPmLdt56cUX2bh6JcGeA4zVh6jQfRS5BppuE9cskpZOX1qn1fbTo4cxiisYM2YMM2fP5KorLyNgmjz2uyd58cXnKRvsUMYyF1Y7lPldwipyl5Q7KrKUIrvjGFiuJsJNuMMWAREjR7FfI23D8m6dpa0WdQGN68YVKcBXxquGS5kp7HwNPZ+2Fn13AePRspv1jGE8QSA5ppDfBHT88tsRGCec7kMhBQ0hE0o/e1/aRzzjtc5JuSKey/C7NodNMZ331epcX6dRFPARl154R6RupDc0AKZP7U/OISAl+byxTU7LqNNzfDr9WVEntFg16LJRq2b+ZdfyFx++i1AkzMsrV7Jh3QZa9+1Xz0W9HSWi7qdNkSx28lsy69Bp+Ri0TdKV45h5xfWKHCWmNeFw6A2GwuMA5BzRmpaMgSfyoxYD+a2gx3C64/lu2X84s/5sA3kB9QMHDvDrX/+adevWqVsyfvx4BfYLFizgi1/+MnPnzmfG9Fm0HNzP+g1rqSiv4sorrqamupp0OqVaowpbYaEoYL9x80ba21v5wmc+/W651e/K65Bs4JH2DlZt2MiaHTsYzKQJRsIKn8bW1HLNwoWcM2miAu6CDe2ejk4VaEp/vGSYQ4EAk8eOJZXLsbetTWUe3yiaVyn4+BD9/X3KR+Vk2UH5ezKRoDpSzM1XXsG5s2eNyr04LZA/GhVJilUASCmLFmIgh1wqSU93t2o9aG3r4tCBAxzYv4/d+w/Q2dEBA93MMIa4o9FknpTKxEbc55OlAjkVgXks95SToz9j0ZeFtiGHHX06m5ImrUaEjKZTnI6yqNhWMrZzSrNojvR1mri5nEo9u7qpzAdkMx0X3QcCN8KCVIkFdRMNssKKFPGXeIDnO3O81DfElVUa144JH63PBwNQHZToz/ORH1Ute5WWl5ShknkhJ4S0/P+/FQCvADgP8qmMTTSjkVGkQ0P1wf+2LcdzHTaX1/i4ebyP6kiOctOlzPXuU8bUcC0Nn6yqfC6uEh/yUl0y/hIta45PkSJdUTC0HLI5H6t7c/ysHXb7KvGbJlOdPs4vh2kVIRoNl1LDVeOdkUWEmSMij4ojwOySMwyilsbO3iRLe/1spJqqseOYOmkKU6dMobGxXk3YVVVlSgJV0vpS+hm+edkoscItEDflr+/F8oUxKjDri4uLz7oWOknXC5gXNnGXE7A/dOiQ+tV5552HP1zCOXPOYdKkSYg8qWJES4HMdb3g4ASbTPDxeJyt27bw0bvuGJUJ+UwfROmsx2JEh4bIZi2VoSgrKSYUDL5hZHqmz+tMHV/uoUTvG7ftYMOOHfSnU0o1s8AZyqTTzJ8yhfcvWXI0ck4kk6zatoNNLQcViBs+HcuxFZZMrq+nJBRSID+UTKq/nwi8BQvFP763twdpqyso453oWuXv2UxGBUbXLl48aiz7UQF5mWwz2TQ9bUfYuGkbqzZuYvfOrfR2tBEfTCjjEulBdJNDyk1uZlmAWsNlzWBW9a9/fqrJ1CLVw4bus9ElOtYC5FwH2xXSgpbPVMsLZ+M6OgMpjd0xV/W2Ry2Lmxr8TK8QlTudYNbANHPoZk59Vsh2KjLO19u0vPOdHMvnuFiOQdzB02e3DYKGxd5EhgcPZHFtnY80RWgulujfosjQlcRtwLDxuWeAZa/q0cI4d/NsAZGF9aJXAfwznbJ3NYlyXWIpUzn7SfxiWibbB1M8cjhJwKfxicYwkypCCnQN21J9o8GAi2nYmD5XgbBsOZ+LJqUa8Y6XKNnRVVRvuYZSvXNcU3UvHEmm1Vh3JLPc0ahzSa2PKjEeUt4FUvCRRUNhspVFh07OJ7kCl1zS09Pvymo8ujfD6r4MzcU+krbBAbsILRRE03XCfoOgjJ8/RHFlLY0N45kzfy6LFi9k+qSJqt4qZjfyJit4fw/jj85FBWa91LTPNjGc14N84aJEW1/AXnro58w/jwUXLGRi8ySymeyInSYLKdl169Zy9123nymcGpXjCthJHVpkagXsBhMJJfhSFApRW1ZGc+M4pk+aRHVlxUlJYqNyQm/BQWRBo4h1m7eyvaUFAgHVFhcbiqo6uTjICRYsnj2Hay66UNniyiZse3GmW7dnL66AvK7nF3wOteVl1JSV0dbbS1809oYgfzRlP9DPYHTwpOI4CuRzOTLxBItnz+bGK66gsmJkZdA3Gs43DfKFKF5goOVwC7/93VKefOxJUod2McaJUx+yGWM4FOsuIVNTE2xp0KAyFKA+4DnHPdSSYVmPrSRkF5YHyOk5ujM2A0kf5WGHyWUaVYaXWnUxVTrVVowsSbHm8Buwd8Dm1wcyBHWTC2sEgA1MLaDkbEW3XpTqigSMNFu51KmFhCsOZpbHnHclIjRIWw6DaYuepEtHMsfhZJZ1UYeOlMtVtQFlWiNpe0n5C8iXByTmzXk6+6NYKxeQleS/py7nUw+hW0CdQqr6TBHNZS3hc1TrXH/SZAhvETOQ8PFEa4LnujJUBHycV6YxPuxnTNikIWJQFnIxdVF70pQgjqUZBAO64kQEbJeMT5wALVDSuALy0rHgKQnmcHmmM8meGNw63s8V9Z7XQFZulVIT9BY4kglIWAZdQ1mlmmcEDYrFR97yYdku+2I5njsSZ1KJyR2TvUi9T7X/5UjmIG27xGyIun7a0xodCYeDlh+rsob3vf86PvKRu5kxbRqmyh6p9Ml7W34ECsz6q6666rRkbUdzQE9mUFMQwzkRyMu5CLlOgH7ztu1ccsmlnHPOuVhWjkAg6D2D2YxK0x5vk/lPHNcOt7by6qur+bsv/dVoXt6oH0uc1l5YtZo1u3bhD4eprq5R/g+izJZKJlU5cHx1FedMncLkZrGKLT6rwT6eSLBjz14279pNQkx1SopVkNfT10t/f28etF2CLko3/tJFC47W3wuiOK/u2EXO5yPgDygMksxvZUkxDVVV9AwM0t7f/4bStYXIPTYUo7evVz1bJ2PZy/fEB2PMnOC10olPwOlupw3ysup56tln+ebXv4axew0faw6xoNogYuRdwpD0uJjM5CdrFdnlMAw/r/a4PLg3SUXA5Ob6EBUB2JlyaElY1Bgu80rFN95FNx0Cmo5P0r8Cgo5POY9JbHcwqfHQPpv2hMMN4zWmFBuYaERzNpv7XQ5EvTqw7vcT0m2mlppMiwQp0kSsxaUva7Mvlla+5XsSLml/hKrGKYxraqKqvorDh1rpWLuSSyNRltSEMfEi/YqgTUDP14dHEeQ9RPNa2OQnk/MRy3pjWeL3eT36Z5CEZ9suSQsGs3qeVW+zbiDDb3p0hsrHMW3cWIojIQbiSQYO78fX10adkWNWscnEkgC2T6MjbdGRdjBdnbqgj7KARqnuser7xZUGqI8YGK6tFnVPtHra9p+YGmJyiZRRJM2vq5KFbDlHyikQdzW6UjZDWSsvTKSj6QZ9OZun2xIcSrp8YLzJxTVQpAmLQCOrSW7HW7F73yzMf2kP1Ng4aPFQS5b+6il89gt/qdK6Beb1yV7G033xzqb9C8z6e+6557QMakbzmkcD5Avn83d//w80T5zCxZdcSklJMUfa2sjlLKqrqzANU6VQ1fa6xbWQ8Pr6+li58hX++gufGc3LG9VjJVMp1m7aworNW3CDQcrKyxW/x+sm8JGzbVWmyKRTSBwzrqqa6c1NTJR3/XWdCKN6YmfoYFKOWLt5C+t37kKPRKiqqvYEaqJR+vp7j7LdszmLsmCQ6xYtUi1rBdVNYblv33+ANbt2E7fExtzEdRzFspde+XHV1cSSSdr7+kaUghdOh4C89OG/cV3ee8ASQ0OMr6rmlquvYvrkSac9SiMGeVnPKqZ8fqp0xLjF9TEYHeIXP/sVv3/gOyx2jnDd+KAiaUmGWVKx6sebWz0yltoMLEunM2Xz29Y0y3qzTCsymRrRiGeyRHM+spj4yRHUbXTlJ2qoVDGORcZxlWVpynLptmB/SiNpGVT5oS6QY1qRn7nlAapCPmK2S3/WA+MKv0ZJwBN1OTyUY31vhm0xl7gZoWHaNM6/cBHnzz2HxolTKR8zhrLiInrbunnoBw+w4+mfc0VxljkRXV1UcSRHpWLZG15t3icqbadPjpNIXkoIrmMib1zGyXBw0MLJGTQWG0QCoxfGq/q7uq9eKlx6OyWKH0wbpDKOum89tsvTMT/2rMV84I47mTF7tmIYx4YSdPb0sn3HbtatWMHudS+T6WljQkSc/PwK3MU3YNCRLI7GlJCPmoDOYM4D9l1Rm40DWbqyFr1ZURKEScU6JbqLP9+ykh3WCVF40n26Rsiw1bNQapj4NINd8Sy74jnlIHjTOJN6KafIJemWWnQoRURNzHUMXMvA1jUkl+PaLs92JXk6U8qSD9/LJ+79C+rqxqBJC+ewGf1khJnTfgvf4QcoMOu/8pWvnJbV7Ghe5miC/J49e1j16qtEh1LU1NSya+cWBvp7mTx1BhcuuoTysjJVW339JtF8USTCqlWruP3Wm0bz8kb1WJKyfuaVlexpb6OySlpN/Sp97NN1SktKVRCm3n/HUeItqUQCyYVNqq9n1pTJqutF7FfPhvdAAH7j9p1sazlIsChCMBxWgCyLNgHbgcF+UmkBW69eXh2OcO2iC1XrXCDgdU2kMxk27dzN+r17lfWszHcyN0pLXNg0aaitUS10XYODKiCTuf9Em4yZkDb7+nqJJ4ZOOoaOqN8lEtSOIvluxCCvfOBcj1glJyJAJ49GX08PP/nJIzzz8ANcqnVzRa2fnG2RcQ0sMXMRGLQ8SVRPPc7G0L2U7tK2LE/1+ahoaGLajGlESkvpi8Zpbeukp/0I0WhUkeGEjBcQw4CgSSBgUhoIEyktIVJZTihcTMQ0Cesa8bRFa2cvHW2tZHqOUJsdZIKkkwNSa7UYzDgcTMmiAFJGiNrGCVx80cVcd92VzJkzQxGzDDOsCH8i+iIc81Q6zi9/+Sv+59vfYk7iiCotSF0ew6I64CimvaoZyzZK+HuMsW+r+nhak4dPVxr7o2p1m1cM9EoCsrDSVNYglhH3PsmIBNgey/FEuoQp19zMJ++5h+bJE9FN0zsPy8LKWSTTGVrbOlj18kqe/P2T7Nq0Di0ZpcK0mBCC2qBPgbLw7yXaFjvZTFE1dWPrmDC+gcriEiHk4+ayZLI2/ek0MUUMSpNKxoknkmQyOXI5h1x+qE1NFAhNFZWESsvp6urC7TrIZSU2l9ZqVEQMJUesy7VIlUX3KQc9eQ5tycAYwq9w2dyb4+d9YSZfdTOfuv9+psyYoV5qebZl0pNtJLaRozorv8MOdt9996l3UcRk7r//fnV2b0a7fjQvazRBXs6rvb2Np599FgH8S5csYeHCRSxbvpzOrh4WX7SE4qJiUinPvEqiX3k2JPJLJBKsWbuGez/2kdG8vFE7lpznzn37+M2zz3Got5cJEyZQXlZBf0+P0psor6qiKFLkkQ3zYC995AJo6VSSYtNPc90YmhrGUiNmLSUl71jAl0h99cbNdHR1MaZuDBndVNH2/8/ee8DHUV5r48/uzGxf7a56b7bl3nAvuBsbjAFD6BASeickpN17v/v7/veSHkhooYQWOqEa2xgMBowL7kWucpFk9S6ttu/M7Py/c2ZXlo2LbAtwiCc/B1vanfLOzPu855znPA9lYuidJpCnSJ5AXjeGCSPJZMaF504+LJKn368r3YEtB8phMJl4EUTTDvE3qL27MDsbqqahoe3EQjeHZG6pLt/OrXTHyxLqErchOASJz2vSmNGnbel7UiBP0TnZs9CmxBT42lvx0Ycf4bVnnkZd6SZuZ+uTasMcjxElFhKQMXC7Gi0QdIDnv6EtAixqUlDhKcaV1/8Yl1x6CZIzUmEwCtzXTC14tKIMhANcE6NUCT1/VBuxWayQaMVFAx/vzSeQpe+R/zyBoj8cRGV9DXaV7sCObduwfecuNDS1wmaTkJ+dg+FDhmP0mBEYNKA/PCmpfD0swEKki5AfgZAPbQ1tWLNqI/75wfvYs3UTIp1e9HEacGW+KR7Ni7CajUgRaXVHlWU6dkLD/jQKuqzbTuxP6gzQ2B2PsicUR1CbF+25Vxj98eMY+DgqVJjZcc5PZjSE35oB/piKJfVRLKyJwKcA/Ur6Yv6CSzFj7gXo26cvXDYbTLSA4gEUYBQprR5BRfVBrFq7EZvWbUJFRSXLBhN7lwB98MASjBg2BAMGlCDVkwFJsujPCcsRaZzFYA+C+ERK9faoEoGqyIhFNX4eFKMKi2CE3WSBZLZANWrYu78ML774Kj56eyGKQg24KEdgsiS3/wl69ob2RWI+pHzY3Akm6a1ti6AmDNgysnHZNdfihhuuRb/iYggG/Tuk6/CvEMH0FirQZL9lyyasXbsODqcV9Q31aGxuZ0bMJQsuwsMP/5XH4/sG8nTdNLnSH+qlp8jV6+3AwsWLUFVVi6lTZ6KwsIifP0rnUtQniCI+Wvoh2lqb8MufP9Bbt6BX90P1ZUpdv/vxJ2j2+9C3pB/SUtO566m+vhbJKanIytLrvt3FxRKkMbpWmoupnuwQRKTYbMjNykRWWjqSXUlwu5K4li0ICSnqb9+xjs67qaUFqzduRm1jE4oKCwksUNHQyEQ2Is7R9egg38ppcwL5aFSGENNw3vhxmDlhPCxmnctD9fz1pTuwraISMJl04h1F+OEwz715GRncPtfU0XFImvsYd61LstbXycc+cV1ej+RFRWWG/cxzJ522K12PQZ6iIVKpI+DRiLVYU4N/vPYyPnrpBYxFHRYUOhCOSvi4Noiv2qKwSALGUP3bISLZbIDJIDPxqVo2odKciuQJc7Hghzdi6NDBLJZDJftYTNFVzwSNAcNoIOcyPZWsN63FASXe7kRVVq600sKAV9hUs1d13pSBGJFH9xxPtE/QTfb5OkBqe42NraioPIi9e8qwecsWHNy/BxZ/CwZYZExO12/+8sYosqzEH5BglwSomgiHRYHLLMMU5xwwBf5Ua/TxFjqdaKdHkaoqcZsZpZ7Ngto7AJ94INlchwkAXKNuDR+SsCWGPDHqqZSSZTMxeZLS6wd8GmB3Iaf/QAwbPQ4DhwxCdn4eMtPS4HG7uKZNbTkU5YhHjMNhanRxQT+6f7rCna54RwBMG62e9ZqhrnzXXcQmMTrkM69H3Lq/PNUVN27ajHfeeQe1W9dhULgOxfDDJgIWmBFUNJQFw3wd7TIwPsWESSlGdCoy39vSsBVTL7kSN915D0pK+nXpU/87gTyN7dNP/Q1BVcOF8+dBo2fEaoYWiOLdf76OLz5fgaQk1ymB/JgxY/DQQw8xiPZ0e+mll/Doo49+7eO9Hckf63woeiP9+rXrNjDHg0CewMJutyMclZHscWH+Bedj8KDe6Wnu6bj09HPU4rdu6zasKi1FSNOQkpwCm80Ov8+H9rZWWO0OeJKTOQl5PJ8ISm1HwhHIchRqNAqL0chRvTtesycgTLJa9HfGKMBktsBD8wDppUgSPC43XE4HLwh6m+9CXQNfbtiE6vo6FOblQ7LbcbCxEYFIhOchbkpikCcFOqrJB+LZOQNUWcbEwYNxwZRzWRQn0YWwcdce7GtoYHY9zUUUuVOvvWg0Isnh4ExOMKxziU40P9DvA34/WttbEZV1YbXjiehwJ1o40mvKdycB8gqMBGCaioqD1Xju2RfxyWsvYKq5Fdf0tyDNIrJ6GCmkvXkwgjerowgZTEj1uJDvcXILE6mcZfQZiCnnz8esmVOQkurmuj5UvTbM5Guucuv8cpr8aWFxqPM+/mjHFfYYBBgktK7FACnwMC8NRgiaykQ9o0Gi1AOi4Qg6OjtQUXsQ+/ZVoHLfftRUleNgeSUayvdDa2+CWwDyPCKGJ5swNMmKFEmDEAP36L9bF0JlIIrLciUMdlsRVuPsfbPGYi1UVuCDn45oDQGakYhiekthTVjGvg4NeRYJfZN6rySgAyWNFXEbVPgjQFgREIYIs8HAfaHv1gXhC2lcoiCiHJVaOuQwEyP3eGM44FPRARM0ZyqS8wpQUNgXWbmFyCnMZ1XC4sIcuD0psFptEASVAYM2TaNchfj1lz0O/D1htidUFhMvC2UBWG2RRHsCAWzcuAUrPlyMss0boPpa4XJ74DVYsae6hrkDcz0qriywoY8DkCQFrQq4S+P9VhvGXXot7rzzDvQrKvq3iuRpTJubm/Hk3x7HhVddgz7FxQgHfXB5UkGw/Po7b+G5p59Gsjv53wbkewqmZ+rnSNjls/XrQcIuDpe7K/VMYEYZUtoIdI8H8PSOJUpW9Dla6BAQEehFWbaayMAxCBpl3ajEGeb2PMrekVYJ9ZmneNzwOJ3Mc0pPSUFGSjLSU1NPO0qlnnaKunccKEdqSgqsDgca2toQCIe7IvjENdJ5Esj7/J1ck6frpkVcTnIyFsyYjqH9+/O1lFVUYsOevWgL6UY09DkqYVAQIYgCtx3SuxJVdCnknoA8lXra2lvjfIDj1/CZ/xFVMWP0aMw5d9Jpkx97DPKULKZnorm5Fa+98U+8/8LTGKfU4toCEzKsKvwq0BY0Yl2LjHeagfbkQkycOAmjxo5DVm46RFGAyeRAXm4ecjLSWN9cj9hoVUOoTO1sNGAJ0pP+ACZa2vXVnw7oFLV1Fx7lBQHVlFgDWO915u/Go0BKwZdXlGP1mk1YvWo1KvbuRqipFrZACzPDi5xGFDpMyHIIyHEqSKdTU81ojxiYKEYlBuJob+yIYlldEMOJ4JVtgkgPPOJALwqwiIZ4/zy1fulq8ydbpyfiHa/0YiQKZMD2Dhlrm6IY4pYwId3EcXesm13uKU8ucSvZgKKr2oWVhLKdAouoYm1LDMsbNQxPNWBaukknoqlk0kMrdkqBRRCMGlAX1lAbUFDbCVT6iPMQg9fshjktB1nFJRg1fhLOnTwBgwf0hzPJHlfyizcPcHZIz7YcvnVHe7Ke1e850T75hT3KRZPqoj7cFEno9fQOnw8HD9bC39kJd0oSLGYTtmzdjndeewXBLV9gjkfDuFQrUiwyHCIQjgKvVoawMJyCedffjJtvvhkZGenfu5p8ZWUFFi1ehI6OVvQrGYi5583l9PSmLRuxeuUKDBw0FOeMn4iIHIW3tQXVVZWoqqlGc2MLtmzYyC1mp5Ku/1eM5E/5/TpDvkjWqYtXrGDr1MxM3dmM3g0DaY/EBX+OB/D6ovyQymSCkd8d2HhO0j+ov58JsRlFgUrlNYWUMHVgU0Nh9gkwiQLykpMxqG9fFOblMpCdLPeFzmvX3r1YsWUrLA4nkt0eNpAhgKfou3tZM1F+oLp4wjSGjkeMeaOicq/87MkTeWFA9XhO1UsSM+sT/etUyqF/07tCY8jj2EOQpyxCgtl//EyGni1CNIIJg4dg7tSpp90r32OQpwENR8P48osv8cyjjyK76ivcUWRAmhnwyYAcEbCyPop/NAH2UZNw2623YOaUGXAmOQ9b6dDDENNkjsATKfhDQN6zN0Of9PU0cxzOGQgIBPQFgL5woM/U1zRi8ZLFeOutN9GwaysKNR/GJxsxOk1AvlOAy2KERAsLo5mFd4ix36EI8EWIV6YAggGKQUBTUMFXtX4so15xm4AfFZkw3GNlcEz0fFtEIxySyvKrQiJ9n0hZJ1LxJwD+7rK2JgnY0S5jTZOC4W4TRiWLpwbwGuUEdIObmMEYZ9GjK3oncZpE3wPpCtSFSMMghIrOKC7MMmFSug1uSYvzKvR0C5Up3GbATg5zBg1RQ4zb1UJKFI0+FRubNKxoiWGPbIW7eCAuu+xyblErLsjXrYHjvvGHJot4RoYYCfF7yIudbve6O/QfSuEf+qluXcvsiCOehUPpfqrLb9y4CY888hdUfPEhLssyYFa2jTslSECpU9HwYrmCbZ4RuPm+n2PeBbNhsRxPIrdnz+yZ9KmHHv4ThowcgWHDRuKTZctQX10Dq92CSDSIa6+4Dtk5uWhuaYFoNmPvnj1Y+P5bGDpkBGbMmIF77rmXL+UsyJ9Jd/To50LR577yCixdtQrtUQWp6eldafnu9fdTvZKufcQJewTjR0a1iUUB8bXcdhssksTRvrfTh8bWFmaeZ3uS0T8vF33ychnQOOXfg426Bqj3vyMURkF+Ptr9vuML1DCpLch98pRtILAlsmHQ72ei2/ypU1BSXIxVpduxr6GRSzKJsiGBNGUvyKKcW+1OIlt7yKxGLxUcb2HAbHxZhhaJYPLwEZg7dUqXSE8PhuSoH+kxyKvhGKrrq/Hsc0/j4Acv4UZPO0d5fk2AXxGxuVnDP6tisI2dift+/StMGDvmpB3Bjlw1dj/jwyd4atHjxjUmqXE8rSmcgkksHDRVxZ5du/DI357Ex+++hdFCJ35YbMf4TBOcJhWySqpoQIRr/rorC+E0YVYAACAASURBVNWly/2AXxWRbCK9dhVtERWrWmNY3RJDh9kFwe2Er70FE8QAK7/R50j5jTbdkpZY3wocZhWk1dLVWsfCLjoxj53vjPT3bpKZ3R+auEmMZlRR4zeg2qsi36GhwKnLxx5pc2vUYhCMOrCpekG/a0vI1Eq0FFFF+BS6ZwpfIzHoqZWMWOdhOq84iW5ppR8fB8yAJx1aIABPtB0TXDJGOEVk2q284iZxGdrcogK3SWUehUiEOBghkWeAJCCsKNjUHMLL+xSs8Vtw/hXX4ac/vR8l/YoPS9XzqphugEGFge4rkd5IFyEeu+tRvD6BnIp1jC5beyg1SfshU6TfPfgg2tYtxw0FNkxMV2E1R5hcVOvT8GyNBGHK5bj1rnswZNCgU32/zsjv/ea3/4sf33IHPGmpiMphLHpvITauXY+777wDxX36cGtkJBKE3eZg4tI7b7+BYYOHYvr0mSBxmbMgf0be1q+dFJXH9h4ox7Kv1qFDUeEmm10qdZ4EQJ3MlR5v4UBlQYla9mw2JNntnLanfze3t6O6SZd9dZlM6Jebg8EJ5T1Bz/YebfP6dK7BnooKpGdkwmg2oa61jUsQx8wIUBlSVdHRTqYx3rgCnZGli31eL1KsNvTJzUPMZAasFiZ6swJdNMq96zSX2x3Ok+ZFsRYBlQraWlh86Hggz1K4kSjkYAiThw3DvOnTvr1InmoXa9etx5uP/B4Dalbh4nz9BiiyFeVtwNuNUcjnTMEtP/0lJo+f0JUyp/R69+1E9YtjPYCJifoQGSsRySd6PIFQNIqoEoYcDmPXzjI8/cwz2LR0IUdrP+5vRboU5To6KbNRLoEiWL+isMAK2araJaDRD7REZDZ/qwwZsbkT6PTkYuSEydxqV1hQiCULl+Czl5/FXHMrpudYuY5NnQMEmDrYk5qbBgun8ONpfIkhGMRm11XvCciI49DNUjbeq54YL8FI6XCFI+pcswlFTumo6fpEbZ32fxjznno4Y0AUMXTEJPjCIjPM9Y3OMbE4oV5QDaJqwOaGKD4KOzB0wY9w/Y0/RltrM9794AOs+fJLSA37MdIUwAC7BrNRRLuPmO4GZKY4UGQFHBQNiwLMpCxIREFJgEOU0Bwy4p97fVjUpGH8ZVfg5rvuRVFhX1hMEr+QxGDvSmHFZXD15yaenu+2bjnR83PkhJB4nhKpta7fG4EVn6/AY7/7I4w7V+KKAgkjkiVY6baIRmxoCuNz60CMv+leXHPF1Scz153xn3322aeRW1iI6bPmIBQNMSlIjcq8wPIHQ+wESXVUoyAivyAfB8v3YukH7+OmG2/DLbfcehbkz/g7rJ8gMeNJ8W35ug2QBUEHebb4PnxO7vHlMDuvx58+7IME8iRIw8cmwBdFuBwOpCUlwSSJ6AwEUNfUjHZfJzKdDozu3x8lfYpZh+Bo7/TeAwewcuNmKKLE10UyvV11+OOcYiKqptQ5LSxoo8wBZT3a2tuhhiNISU5GcnoG7BYLt9+10s9VlbsQnElJ/PeTmYcSIE/seuID0HY84h0tCMhbftygQbj0vNnISNU7wE5163EkX15TiUVvv4sDbzyBBa5m9HVZEIoA5Z0qPmrQ0FQwEpfcfi/OP282+7/TzeSUPLem9ayl7HgPH7VYUd1VpGiOzGe4fCCjvcOH9tZWNDQ3oLa2Fq0NtaitqcXGLdtRXVaKH7hl3FRsgaxFUO2nmFtgX3klZkAwBPhCMXSS/rrdhFSbCUFfEDs6FZRpSUBOCUaMn4g5552H0aNHsb45bXU1dfj7009h0zvPY7a1E+d4SAePbHV0sCeQ1zfKBihMZCMveskswywYdIIeq7DpnzosMu8i3qkwaRKbxOzoCEM0GzHQJcJGMe8RrHUGeVKII5IhHTumEW8DVG8Pk048lRRU7hbn86RNh3dd2MdCoj6Khk2tMj71mdD/wmtw49336MQzaikJhbBjx04s+2gZPv/sM4TKtyNf7gAF/p2Q4LAJGOQ0IF2UkCSQ6JCAMI+DApekMSmTuAtv7fdjScCO1KEjMaBkCPvAZ2VnIic3F9mZWUhP9cDlscNisnLKnu45v4SU/+haLHIfRY+f96M9UwnAD4cjWLL0Yzz/6ENwV23FlflWDHLTYkVf9H3id0CecjXu+b+/7/Hx/hU+WF5xAEuWvMvvQFZOITSDEfn5+SgqykeH16uTkujZNVsgqzIWL1qI/LRUXP6DK3HllboRy9l0/Zl/p4kotnnHTixfvwEGi5XBkAmrpwLycXU8Aujj7aN7J8zRgKxr0R0HfQJ7t92ONJcLTquFdQcqG+qZyV+SnYVh/UuQkZZ2WAqfxGrWbNqCTWVlcLo9rGZ6Mkz37kx7f9CvzzEUbLCUsQwyraHgi1ok2UteVpGZnoH0nJwuEt7JgDx9lsh05EaXWFicCOSVUJjT9fOmT/320vWLl7yLFYs+gHvtB7g6l2xkRVT4NW6Z22krwnk/vhNXXX050pNTOLUaM+h1d2a2n+aknHidaGAoWq+vb8DuPXuwa1cZqsor0NlYA621BjbvQQj+NviDMdRHCBgkTEozY3SqDgp1IaAuqtuzm9QYZIMKUowlExtS2qv1hdFoTYVj4DCMmTyZ05NkW0qtIsQj4HK6gRTugO3bS/HEY4+h8pMPMNMZwjmpNrgEDQbBwMCqEcpS/zkxCxlY9cj5aNE913c0SlgLHN2LmsxJfdVohDeiYVOLDFlTMTZVQqpF5HaOxEYr5C71AgOxQEmWVoCf9NoJu6k40CUCE2O1fQJ6i8HMDnwRTUFLKIaNLRF81qgia/wM3PHATzBx0iQYJTOn96gVjl4Acl3avXcfPvn0U6xavhytu7fB7G3kjoQsh4hsh4md47ItIiq9MjvX9XWTMYwGv2LAzo4oPqwOoM6vwmY1w+BKht2ZBI/Tzux3W2YesvoNwIhBQzCwfwmycrNhs1H7ou4PT8vGk7WAPdaElkj/d7Q14/U338I7zz6Fks4KXJhjQrFdgEVSsbo5hAN95uD/vvTemT+jn+QZBoMBrF69Gr/57e+RnpmBn//qART17Yumxmau29L9diQ5UV1Vg9/8z4O4YPYs3HHHHWfT9Sc5zt/lxymS37GnDJ9t2ARZkpDkcnEUeuSWAOajpdsTYBQOhTmtTaQz1rAgcxe9CM+7o591d2SjfdGxEmWyo44DWYCrKu+XBLZSnU7kpiTDaragob0NNQ0NMAsCBhYWYGBRIYMdHYdq8Z+uW4+KlhZ4PMkcSNJ+eqofwunyuLKd1+flOj1lGWijy+FFDJlzqSp3ZCU5kziKp3r8ca/nWDfbQDy6KLPrTwTyRB0mLhiVfaeNHMn9+6crLdzjSP7eB34O//a1mOjdhmlZNlR1alhYE8QXUTtmXn4t7r7jLhQWFesRPBvKKNz7rIO8vh3J0jzamHR/0Lqn6Cnq2rm7DB99+im+WrUSgf07kRlqQKFJQYbVgByHETlWER5JhFUC/DENB3wKtrbIqAwZYBUkpJiAkCrDx+l5DT4VaI9o6KDW+rQcFA4bg6nTpmLauRPQr6QPHA7qm+S7rmsEUAcAPQWki66o2LB2PZ58/HGUfrkMxUY/iu0mFNhNKPbQsUjHl5T/6CoP1ZYSyn8U2ROjm4CW2su6lOyYoEc2rYBBMqEtqGFFTZCNVqZnmZHvlFjbXX8iaVBJZEDPlkTkGAIRwK8QeNOREosL/RxkkPKTApNgQUfYgLJ2GXv8Cg54I6iPWZE3ZgJ+dNNNOH/WbJCtKOX6idvAYxAXhaElSyjkx97ycqxevRZrV3yB3Vs2I1RfDbcSQrZDQJEFrHBntFpgEUS0RzW+xgKrijSrABfdIxG84JAVFT5/FLVtCqoVAZWaGQ3WTCQVD8ToceNw7ozpGDlsMFxOK1fo6XnqeRz/9efuaM9cdU01/v73Z7Ho1ZcwEm24LM+CYgewqU3BZ+YSvPD52u9yru71Y9NEtWnTRixbtgx9BwzAoCEDYTKZsWHDJoweOxpms5kFUIhJTBFO+d4DWPz++7DbLdi1ex9P5mcj+V6/Lb2+Q78/gB379mP19h0sDkP98QRcRyPIHckU7x6tEyi2NDehpakJSW4PsnNzmZTGc3pMhaqoCEUi7IVOpj4UAdutJJSl64scbWGRuFi9P586nFUmBNMzl5XsQX5aGv+8vL4eDc3N8FitGFJUiH6FerZp2VdrUe8LIDkt7TB1yp5mKeia6Dmm6+z0elmNjjzfEwsW2g+5p1pEkbsS7EmuU8uAxBdAlFXpXiI4XiRPSnyCrLBxDonhHK1kcTIPS49Bftyk6SgI1uASSyv3vL9WHsDK5ijOvWgBfv1f/wcjhg6Ju8URAU4nT53KhHzkYoD+3dHhw8L3P8Bzzz2Dpr2lGGcNY26mCSOyrEjJyobBZIexsw5aoANqvBVMEMlaFtjfLmNlYwxrGhVuRzNYzBw5hiUbLB43CouL0H/AUIweNxrjRp2DrPSsw/pG9Yc9LtZi0PtBjaTuFk/tbCndjseffhoff7AQEZ+X0+lDkgw4P8+MUR4JFnbOE7j+r6fI9QifNotAjnaA3RTXvY+DNy2RaF1JNMKWiIgvGyIsNTslU8RA7pUnTgHp5Mfz/UaBNec72XVNb/lLlApIaVDnDKhwx00E1rXJ+LA+xONBSnYOTyrmXXwRbr7xxxg2bDhMFr0cQieReGkShDeqlScEauga2lqasaV0J75avxk7SrehoqICgdYmiEoIEZKm9fvZWnh+nohx6UZk2KR454EKWY7ATBFASiFi+cN4TNoqdmD73oP4hJ6vkBVi8SBcc80VuOaKy5CVlauPSjx6OJkH/ahp+3ivJV3bvooKPP7k41j62isYrgVwRZENpJO/yGvHP7ZVnMyhzvjPNjc34YknHsVtt9wBd2Y6wuEo/vSHh0CtdX94+HcM7H5fgNOWtNhzuZ3obA/gz3/5E7Zv3IS0tIyzIH/G32Uwg31j6XZ8sXkTJGcS6xtQ1JwInqj2q5fxaErRI3EWsYoT3hIRL811JGu8f+dONFUd5M+nZGQgiTT9ZeLfCLDbbUix26FEI6ijGnZMQ0pKKtKyex4Bc92eon9N4/75vPQ0ZLrcrD2/r7qa9fZzPW44TSbsOViFlmAQLpK1JhVUieYVgVsDE+/6ke98Yt5I/JeY/ZTR8vs7QSY+NOWRch+NCWUuJKOAzKwceFJSONj5Gq+nB89AgmRH2QLq0dd1849dk6exDvj8MMoq5k6eiFmTJ3H5+3S2HoN8ZlY2ChDEALOM+rCGvTEbJs6dh/vvvQejR43S+50ZmWKIUQQY72XvyYR8zJRqvA9xd9k+PPLg/+DA0n/iyj4CZpakw9PnHJj7ngPBmYJoTRmC276A0lYLYqRTWleLUR1Eg6yKaFUMeL1Oxa6kfph54SUYOmIYbA4b+ygX5OTBlUweyvowfu1cCOio75MEahLAR0lwcsMziCAno7fefhvP/PFPsDbsB4wmBk+bqGBGioR5mTZku8jxjgJ7A8uqEgAbFEo9A9R25zErcIqK3vYlGpgot6dVQYPfgBSzhUsKlPpOt2ts2WsRgHRbjL3bKcsUlSW0kEubAhiUROaE0vL6JosyLAYgEDKwstvi+iiC0RjGeiSEyNktJQ8//un9uPaqa2C3OfXSBA8G7Ys4AMSG070HjuRYHLq/MbR3dqKmpp7br0LRCPbv34/PFi1E8v71mOeJodhthYOIqwIVJiJxzX8zBLsL5hFTYRk0CfA2Q9vyIdoPbMbn9TLePKDCPmom7v3P/8akiWOPuD/dWyiPzv041rOlt1zSZVHLni64VFFdgedfehmLXnoFqS2V6OMyoVo2YGmNXrf7vmwL33+XSXWzzp+L9s421FTX49c//2/88v/8AkOHDcaBsr2w2W2sXrhh3UaUDOiDYcNGoGz3Htx/951ISTkL8v8KzwJF8mu3bMXS1auhCEbW3yeQJ28Rei94OqMIOp6qpvq4STJBFCWugVN2h7I65BtCW2NtLRrr6uDzdqD9YCUi5JNeX4/+I0bgxp/9HLlZWVi/eTPXyqOqAmeSC6lpabDb7CeV5iZpcgJaSr+nJjlRnJnFoF/d3ITy2jq0NTehqbERPso2WSywOx1wOZ2wWih7YOnqbSfATBB69evVFxEE7pFIGP6An9UL6edcajAaOD1Pi1uzyYKMjExWA6TtZMl23Z8PmiOJuE7sejruibTrKSNCLX0XnHsuJo0Z1SW3e6rP3EmBvEM0IMlpR0ZRP0ybfR4WXDQfJcWF8WP3PIl67JRKPM2vUb97QtbUiE+Xf4FnfvM/GN64Dj/ub4EtyQU5oy+kjAI+drR6H1C3j3WBowbSsVcY+DpkEXt9Cj5qVtCYPQhX3XwHn3OCQNc1aBwQE5jF0zWkmhf/pS7WktgOv0b95oXwzrvv49XH/4xxoXJMSzVjW5uML1oinAbPskmYnWPF8CQRDramJdEfvd1Oj7YBkzEMpxmwkY+1JrNq4McNMVQEFUz1mNHPLHGZQBEM2OOPQIaC0cl6aSKialx798l6dkBUuVmOTVio9k4WveTlvqtTwbJ6Ss/LbBgzI8OMKal2bGgIYYnqwSV33o8bb7ieIzeWmmVxIRInirGIH21UFaCFDZMG4wI1VPPn4xKL4IgIm0osK7/8HC8+/TeEt63GPI+MIcl6D4LZEIbDLMIsmSAZZcDqhFQwAgaLHZHybUBbHVSDiiXVUXxpHoz59/wcF19yEUyiOc750M+Jde5PkuBJ3zvaM0jnTxLHK1evxpLFZLSzGf7WJmza9/2K5B988P/DfT/5mf6MSAJ+/Yv/4g6H3/3ht6hvaMSTjz6JiZPHYdqMKXjoj3/BwEEluOoHV3Li6Ec3XQc5qJ6N5E91xv0Wv0cgT7r1S79aA58is20ugXoCZCh1T4DKbb5UZ49nBnWZHD2dTQBPkbLdTnLVVgZ/JRZDVWUFDmwvRfu+vRhZUoIf3XUXSPF66cqVgMWKzIxMzsMnot+eptG7D0/Cw91skpCdkoK81FSO8knwpqamFhVVB9HS0Q6FFPfIxMxqhdlihsVsgcVEnCOBFyx07IQHCtfZlSiDdndwJ44BdZmEgyG4PcnIzcnluZCmPtZL6YF87fFuLZkBUU2e9nX8wFc3qMlOcuGSGdMxfPDpt+/2GOSff+U15nCT/nBxcRGKC4q4Zq0wRZwis0ORVE+i92NNtMSoJlc0IntRzXbP7jI8/ewLWPXBW7jY0catThYiTsQM7OeuGak1w4CWsIr9PvJ5N6PAKqI+qGJ9u4xltWGEswfg+jvvYDEWd3KKDmDkpkcPYdwTvku7hnuxE+uWw0GdTHmIEi8ZJQZqnz+A5oZGLFryIZa8/CzGK+WYl2uFpIhoCcdQ6pWxtlXXSR/oMmFyiogiG3HFI1yrN7ChIxHKIhwmW0UT1/F3e6PY2KrCJYqYlmnU2erk5GdQsM2roDqkINNiQLokIcMmwiwKUBRiQahxkh11EMQgCwqqQsCaOhm7vFFYTALbwI73mJFlJi92iuyD+FT1YObVN+HKS69CakYqZzkkavJnVSc92o1xxYJKFbpOfEJZkKJgbneLG8rwYiD+d53FGsGq1avxj2eeRNv6zzDZoSCHVjTkKW8zItMqwGJUIbLiIbo0B8yqDWFNw6eNfrxZLyJzzGTcd9ed7PltIAIMdVrwwuKQcEZPn7vE7T3WxEPSCU0trdh3cD+aGhtw2UWXfItT8zd/qP/671/jJ/f9DO6UZDz62OP4ZNly3H7nzZgxazb2HziAhx9+FJdfsQDzZ83BXx9/HGu+Wo+//ulPiKkybr39RjjtnrMg/83fptM+Akfy20rx3mefwRsOMnGMAJ0AjVjkJlGEjXrC4627shbjKJ8iaEp/k858Yp4WjSJsVhu3kFGQRP3juzZtwJbFi+CyWTF02nRETBZ+NwsKi7hmnwDS07mQLoDWYnDa7MhOTUGqi+xxBRa/qWps5Jp9W2srp95poSJHZZ6DuDVXNPLChOYGI6XzuTtLD0ioq4k+S6S4WDTK36HMQ2ZGFgtBJVTtTgfg6TisvtnZoSvtEUEwkTb+2sBQqSGGoD+APtk5WDBrJvoXJYLoUx/FHoM8rUBooqfJnNnW8X5mqnvzgJ7kOcTIXY7SpN3UjaiHm1LFkgj4O0L4dPlKPPvSi9j41UqkRb24Kt+KmdlWPQaOqfBGw1jvBbyKiAIb+YsbYBeFuOFICF82x5AyYDhuu/N2juDd7hQecJbQocGPy+TSmOtXcKKr0OP78opKvPvBIqxdtxYBfwD1NfUINRzEZWnAvDSKauNcetZ6V7GpQ8GK5ijCsooJySZMzTAxcGsqHU+FQTCyPGxVSGUjn46o3hlQYDMi2Say2Y+syLAKBjQEwOp7YVWByQheCERiYG15j0lfcUoGMx93RYvMBjMWY4zNWEa7zezprnMC9M9+1BDFO80CrLn9kJ2XD7vTjqGDB2HB/AsxZPDgk6p/Hws0lXAIpaWlePH5Z7F+6QcoFnyYlWHmhQ85Em5qCcOrKOjvNKEkyaKLWagaZyzWtUfwTrWM/T4V/YcNx40338b3MiOTVvXU8UD3Ugf60wH57mI5h4R3AFmJscnG92n7dPnH2LajlNt6+haWoLq6BhOnTMTY0WOwZOlSfPbFClx/4w0Y1X8IFtICdtEi9CnM4c+vXLkKHk/aWZD/F3ggOn0BbNm1C19s2ACDIMBptXEAlUSlGLuNu4acdrtezxYEdASCqG5qQkN9AxpaW9Dq6+ROHiLSmcwk8Wpi4Keo3ulMYpGYmspKdLS0wmKzIj0zE1TWpcXE8ch2Jz10cca7ougAaTWbWT0vy5PMzPNwNIIOnx8tTKDrQEeHF60d7XpqnEGd6uyqroMZbz/mxQDZbYIyqGa4XC6kpKUzk55LGsQ16IWN5iTiPrR721kIhwPMo3CKGAuN+nn6vT4MysvjHvk+hXq2+nS2HoP8kRM4962DIu6eAuThp5mYVBMXrKd1dFJXTUUNnn/pVbz79usYFq5CgRDFp03Uz27Aefl2nJdhRbKmYEcggnKfhiyriEEeEUFZwydVAZae7bC4MGPWecwWHzvuHNiTnFxjpsUJDAQflDYROSr3trWhbPcu7NizD3UtreyGRytcV5IDqclupKYmIzktC05XCg4c2IsXn3sOez7/EJkxPyBIDEBQZVyXb8WMDBPDp8I1d/0hon8fDMXwRnUEpZ0yrsw34+IsCQKDPBAWVGxpiaI9CPTzmGEzGeAmMotVhMEcg4WSRrK+wAirFNXHuEZPW1tEQ10YyLfqfyiBHZbN+LghhLfrfSiySbgq38y2q5S+F1Q9vU6RviioWNEYxYsVUb6Ovk69C6AuZkXJxOk8diSG0tzagg5vG9o7OxD0h9gUwGSSIJFWv90KjycV+Rk5yM3N4SxA92dFl6/VU/+1Da1456038M5zT0GrrsCMLAvGZxgRkUQ0BQ1I1jQkm4nIr3u9V/lVPFceRXlnDONSjOhQDdgtpGLmxZfj9ltvxoAB/fn5i5NBerBIO/wZ7N690Z2Uo5//yWk8nM5L+G1/l8pae8r28H0a0H8gHv3rw5gyfSpGDB+FB3/zvyivrMKv/+M/MKikBM+/+CKbTI0bNx6iJOH22+84odXst309Rzsesf/ffvttbvmjDN6/40Z14P2VB1Hf3IyivDwWVSFiWcJ6NWG+QrlEStuTWhxxjMjq1OvTo+SaunrUtbSgrr0NIbJ71lljsFusTKwjsKd3h8STSAiLWtGo5n0ysq8nc28SKXz6Dgvq2O1IcTphs5j5PILhCHyhEMKsVBdBOBIF9dWHQ0HIETLsphCHgkkNZouFrcvJYpbU7Qh8OJjtaqc7tpFMT875EOlOt7g9kaQtgTwx62PhMCYNG4Y5U6ecthAOz/Vaj4slukENTfB08oqRJVziNdGTi6IOA4FucqM0wKvXrMWTjz+BXas+wQxnENcWWpHrsWJzewQv7/ZhS4eGSekWXJwnIcNO3uOUqjZgfUMIi6rD2BUEcocOxXU/uhGXzJuPvNwcMgVnHNC9a/TyAtdfOwL4cOnHeOGlF7F71w72jDdF46QzqjNbrZDJGlGSYLHaIVH6ORRArLMdl3hU3DrQiVS7hpV1QTy1L8rtYjcX25Djor5wnQSnt8zpCnD1AeDdigiqoioW5NsxwmPmFLUoGpgVr4aNcEm6LrxDIlJehMl1TNGLGUA0uJAmoDUich98IhrX6/v6Rj3xewIRvFoXRpJRxJVFEvKtRPTTa/X6JwWYBAltURXPV3jRpCi4uZ+EKakCCxy9tjeKN5sFRJzJ3L8aU1TE5Cii8Xtl0hQep4hB4PGhzeVJwYXzLsTNN96AAQP66ekwkqMl+1h6qYy0yDAg6PNjxedf8kJp6+ovUKj5MSnDgkFuM5JtFDVoCISM2NSqYk1DmMsSC4osGJ0qctvfOzUKPvRKyB85AXfcfhumTp8CyXry7NMTPfaHInt6to8tr9mTl/1M/8zChe+hobkJmemZqKmuRnJKCrOkrY4k1NdV4dqrr+ef0dYTWdsz4XrPgrzuf76vopLT2QP79kV2ZgZHrxxQkag2vZvxvnmdpKbbqtJCIEFUoyi0rcOLA1VV2F5egYNNTfAF/JzWp5o3kepcSW4Ge8oInMiytreeDV6gx4l0vMgQBDa9IeCnayDJXNpkqsGrxCs6FEEn3v1EKj3RLthb4J64xgTIk60vtc+R4VPiZ0cfB70ebzIKmDthPKaPG3vaLn0nBfI8qEexf+1+QT2/gTqxq7vDXEdHBxYtXoyXn3wK4QPbcWmBAXNzAbdBhVEVsL0TeKJawJaYCw7JiIxgG3IRhMkANEQ0VIluePoOxZzz52HehXPQt28+LATQRKKLETUrYV6iR89yJIpFHy3FQ3/+I8I7N2JWuhEjUk1IJho6RcxUKZcNCEbA6f+OiB41b+yIoSMKaVWI7AAAIABJREFU/GSQCRfn6StXryLgvRpgYbV8WGqco9I4qHJ0H/dof7sqyH371+XbUJKkt7fFIZo/QyYx1FrnFDSYCZqNKnW480eIddoWlFhcRk+7E3lPN4+RBT3l/2E1dUCobBFLKXpN1bMAillv3yMQ3dUZ41Q+8QXOzzJiQbaAFIsIg1HFlw1RPFYms5bAUKcBKTaBtQjSJQ1JIsn/6n3z1BpIY7S7lRj7EQRyBuDu++7G1VdeDqfTE7+m+L2mzgHSI6Az0BSUV5Vj8UcfYdHbC1FTthsIdsKoUhcA8SRMkFOzYDBbURJtxg8zQpiYQROQAZ1RA76iEkONDH/BMFxz211cWvC49eN1T4V1f5mP9WweCfZ6GUcn5sUFk7/3IE+L6xUrPseuHbtw8YIFrH731VdrEAiEMGTIoC73srMg3/MZ7kz55IHqGtavL8rJRmF+rh5lH2UjTw3i3VHfu/4eGfl9EyVR92QnT/RQGDUNTUx421dXh8qmRvgCPk71U188pfGTHEmcrk8A6IkW06c7TonFCOfeCMjjLng8i1NqnhIP8YMccgaN/+RUlP9O8oTp/Egnv72jrQcteDrIJ1ttWDBjBsaO0NuKT3c7iUj+dA/V/ft6PE3/R7WRto42fLhwEd5+4TlkN+3A5bnAAJeJ+8TpPrWGgdcrwlhrKcJ5V9/AmsZbNm3Bwapq3mlyaiqGDh+JMaNHoagwDw6b7hpGMrhsXmMQocgKOtvb0NjYhs5gCA0NDXj/vXdRuepjXJkaxZxMsy5OAwWyIQaZVrSkBR9vMaHMumY0YlNLDB9UAyPdZsxK181eqLRDMqhEctvWEUNFQOP6O9XCKbqHauAaeoeiwG+yI2xxQQ0HMcESwrwsq56iFgwQDToLlPSYHaIAt5EsXRMpfzLlIYlaUrJTAJVUdOLtcir9DmgIh5lI90UnNd+7kWmUYQl5YYlFWYKWtnBcnMgixBi8hySJGOAQ4SACI+dFRLYL3uyVMSNTxbmZgp7eY4EjQ5dFMC0WJFLYA+BVI1hWJePtthTkT56DGbNmwOFywSJZkJ+TjYKCHF1ch4AeROyhtkQRoUAINdVV2FJaitJtpWhpauRzzMjMwvBzRsEf8eOj119C/oGvcHW+Eel2Cx+PNAervFG8cTCC7c5+uPBHt+PqKy9DZhppPB+9fn6y9frefNq/T/s6G8n/a91NSrdvLytDZnoaBhQX6/rxRwjQMzRSF9ERoNcV2MXfKUrHmySBFwKdPh/2VlVjw+7d2FdTzTr5xMQnoHe73PxfiqgTIPxtjtrxFvc9Wfj31rmylooscxR/ImMaWopQJoGMcPpmZnI9vn+fPr1yKt8JyCcGmkCYdNGXf7Yabzz5KHKq1+PaXAPyrBT1UuaAJF8krG8W8I8mE3JmXoy777kHJX37wB8IIBjyk2I7zBY7rHZdEOHIjRjxFfsrsfyjj7F67SpU1zYgFPRDCXaitbkFuQiwbey4NBNsphhMEjWPUu+0LhHLGQCjHi8TRKkxBRuawS1pFIXnWy3xljg9VU7gVxaIshmLYeA4jJo0FUQypHoQ1fczMjPgdKdgw1drsPTtd2BorUW2jXgFEvJNesTstBhglvSeeFKGk0QNmqK7xtE6nOrx5I7XFtXQQTX5QAz1IRn1BguM+f0xbdYMjB45CtGogvraarS2NPOwCKIVpdu3oX3rSlzoimJ0Wvc0t8q1cNrP3k4VJW4R41Il2A0CqLU/IsgICjIQpeyIEUZJ5jbFYFTkFj0iz71C9fOYg8WGiOijSDakpWZgyrkTcdkPLsGgoUPZupfS9sTW1RdiGhNTWDM6EuKfmS0OWCxmNDc34vl/vIzNbz2H+WIdpmWaYRZUFjmirTMaw8JqFest/THvtntw6YKL4Ulyf+0ZOAvwvTJX8E7OgnzvjeW3sSdvZye27NzNgDt8YH9IJlOXAE7i+McDea7Xd8XCeoQvSdRPT1lMDfUtbSjdvx9b9+5BY0szR/CUQbVZ7ezYRu1sCS/5b+N6z4RjJEh0NBakxZ/ojz9eqp7d52QZYZ8fo/r1w0UzZyI3O6tXLuc7AflEGC9DRnnFQbz4tydRv+wtXJceRYlbg0ztUSI9ehKavCpeqghhX9Zo3PbTX2LeBXOO6jes14APt0jy+zs4Jf/Csy+iYWcphlhCmOYxIM9uAWW7O8Ih7GiLoMwbw4g0OzP3naYwnAYVKZJIQk4IU187PeiKkSN5VZXQJMewsTXMFrCk1T7QTilxBQZBgz9mwKLKAHanDMA19/4M8y88H4KgQSU9YtEMUTJzequpvhbLP/8M7763BBu/+goxb0fXDbVR9E+gbFQgGL+uNa3G6AWL1+EtFiTlZmD4iHMw9dxZGDZiJPIKsuBw2iHEKAUXQUQO88IFghnLv1yBZ/74O6RVbsCVRW5kMhM2xPK69WGd6U4mM7ToCcdkVCkSUq3Uqx+FXYwxA5TU9dqjRADk3Du2eWUm+llFFZPTzCi0gxcorWENq1tj+KpTQr+J03H7ffdi3LjRkCTSgNYv98h2kkRJiHFcUbBy1Wo8RwYye1bjqlwR+Y54m53RANJtIHnlv5drCI+Yibt/8jM2EiLyRfcXrVfelLM7OQvy/4LPANXlN2/fiTavF+cMHYIUjxtROdp1JWx9HY/idR8MveSVqHnHf4AYi5vpLy2BPgU8VJOnwIrIejvKK7Bi80ZU1dczqFP2j3rUSYAnKcnFUX6C6NqjYeRTofZc3fnuawt1Fq8xQqMurbhoWo/2+y19iJnyisJtc50+b5eYzjGZ9ZKEoC8AYySKWRPGYdakiXDFDdFO95S/E5DXUzgKt4Wt/GINXvzLHzC0fiV+UGCCwWyDSFKLigy/YsGntTG80S5h/BXX4/777mUiXQLMu7c9JQYiMYgUHZKV6J//8Ac0bV7BhLgLCyklH4FIYjSaGRGNugM0bGk2YHF1CJlmM8Z7rDioRrGuU0Y4GsNwjxljM0xwm2Womgo5KkEMG9AUlPF6dQDbg8CoVAsGpZrYk31VtZ9tSodOmYFf/OpXmH7uZBjjUSs/tirVveKLEUGBEougvqEB23ftxq5de9BUWYnm1na0+IKIhH0IR6n1Q4TNZkKS3co1r4z0FBTk56NvcR/069eH09skApHgh1GsTGJCPE56gzuowZ2Ac9eu3fjdg/+Lzz5YhOEpRlyQKSDPJGJtR4yV8LLsRmbjn2MT0RYF1vqCaAvL6Gu3YLDLisrOEHsCDHZZkGozYkNzAOX+GGbmWTAnixZCMbTFJM48JFHkLxmwpl7D47sC6H/pNfj5f/0nsrPy9DbM+E07cnFGRD26f/QZ4mpQNP/FS09htqEJ03JNcJlliKrI7mmCUcYHtRo+kfpjwa134rIFl3AEceSi72w0f7pThf79s5F874zjt7mX3fv2Y+fevSgpKkK/osLDU/bsb6VrhjDA65rV/CdmFDiw4Z+znHe3IIo06+OkPYtErCANeyoq8cn6dSxBSyBHOvTc8maxwtXjFL5+bMXvY3EzyeHkoIjmiEQkTOeqBIPcfi2S4+kxeAbf5hgf7Vh+v4/FtXTC3fHI6QYYBX2uy0py4QezZ2PYwAF6K3EvbN8ZyFManVLu77/7Pla88DjmqHsxKZ380nV7v3DEiAov8HpVAK19RrKsKdnYJmo89PAcLXpPjAm1ULzy2psctc7BQdw60MIgGIoIsJCojRBB2CjCIOoR4fZGIxbXKEi1GjHAIaAyLKMhKLN9aqaNVJNkNIY0VPqNqP9/xDuqrzfERHgFG69SXTYbLPYkJGdkoqhvPiaOHYUZk6YjKyeXj6FHqHprFq+G438lcRlm/bMqMPEA4gpuRExU9M/StZK0bpf2bnw9zXK79HdFF/eh6yNxIN0ciN5MSV+lxwmTtBKvrCrHa2+8gSXvL0FbW9zbWDSCVKVMtEaXZWTLHXArfo7Mi20isiwE2PrqnARqSEeftt2+GBpVA67KN2KcC/CrGjQmzymIiZQJECDEYrCYgDcOyvjSNhLX3/sLnHf+TJjNxMo/dv95d5LnmtWr8ejvfg9T6SpcWmBEkUtkfQCLEIEkqtjQBrzlTcWgy27BtT/8Idfmu+svnAX4Xpgp4rs4C/K9N5bf1p4aW1rw5boNsFksmDhqJEffHCDRnEKqlnQilLmU9E4ZmUSw2BgzhpgisxkXvU9k0U1iLbrOvf7u0u8o46ZrpWioqm/Amq1bsaPiAEJylIGewIr+kEGOM07MIyLf0er1NC3SceTGBkTr62DKzYWUlgEtqjPTefERiyFysJLB3VxczOdNfz9T3nM6D8qgJFznjs+o18GfgpqIP4CxgwbjolkzeqV1LvF8fScgrzPuAJ/Pi1defQXrX3kSCyz1GOkWEJI1bg9riRiwoimKVbF0nHfdbbj5phuQnpH2tffiSPekxAeo3/CV197Au088hCvNB3FJjgkRNprRIBspOjZAUOihJgOZMEySgtUNMby8n/4lcH+5VTCi0eRCtWpCMCpDtCXB4vLA7XHzn7SUNGTn5CG7IBd5ORnIy0pHSmoGrFZH1wMXpxjGxXb0s2PddE3mlDVXqGNx73TRAKNq4BUzLQz0TW/3S7SjMdjzjyl1rsMkke5IX56/R9yBhKJSPCeuGEkhUG93pNZHkoFsb2lFdX01lEgYdpODxSxokeANhLG/opKZ1vvLylCxfy/aG2phloPIklRksfY+UB/XyL8qV8L52bTqp+sxwhCj1b+qk/hiZOQjc1scEfNe6UjHxXf9ktvsRItJX5kfheHKGgwcOegLHDLH+PvzL+Ktvz2G8VojLih0IsOkwSLKcJgFVHoVvOp1I2f+jbjxphuRlZl5WBngTHn5v61J/Zs8TgLkv8lj9Oa+/5375BPjSGS7DVtLUVldjTHDh3Ktl0SeQJKv8blC9vsRamqE2toKsb0dYph6zCOIeNthIPMWqxVavFVVTEqCOTsHYlYWhOQU9nPnlLkWg6Rp7Oi2eccurN21Ey1+P9fwEyQ8EtMhoCfRGdLF51iH5qn4PMBlNmpdbmpEx1erYUrPQNLosfEFhaJnGgD4y/YgUl0Fx+DBMOcXkIFHbz42p7Qvmmd047Iok8mJVc/zWDwgPdZO6ZqjwRDsRhEzJ47HlHFjT9uUpvuxvjOQV7QYfP4QFr71Jla8+DgmyrUY6VK5ztsWlbC6KYiPOwQMnDkfDzzwM4waOUK/0d1Aofvkneh17NJlVhRuyXvmoT9gaqAM1xeZuLqecHcTeZ1B9X+B2fG0NYQMeLk8gBWqG33OGYfhA/ohOTUFnpQ0pKSksJFNqtuJVLcbriQPbDZrV8R46LzIgU8H5aNrqut9+uxs1y2S1a9FbzdL/Dyhn5+Id2lxkMgEHPl9ffGg7+PQph+HTVhYkOZQze1E6n40CZC064F9+1BWtpvNZmqra9HRGUBLZwfaDlZghNaOawolFDsE1gEguWEaV+rHlwVJN7RRZCiagKUHw3g/nILL7/sFfnTjD3Ud7DihJ3Efj9dus3nrNvz+wQex+ZNFmJ2hqwaSeh/p9+8LRPCRmoEhl9+Gq6+7lgmOxPsngiB1VpwF+VOas476pbMg33tj+W3uqam9g6N5yWjAlHFjYHMmMSmss64OkX37YKyphqmxCZLPp8cQJjM0sxmK2cTp5oqGRvaZKLHZYIxG+PdykhOK2wVTn76wDBgIMTkFIolkGY0IB3zYXbYXX5VuR3ljA8+8JlFP39MfarNz2JMYzEiUJzG3J0A+5utEx8cfIWYwwj1zFgS7A5qiy9UaRAnyxg3o3LAOwoQJcI0ey5H+kdH8t8mkp/Onc6MSBqvuedu5Jn98gNcJByyfG46iMD0d5089lzUNjL2Uqmdc6LkYTu89kgxzioZoNITlXyzHMw/9FQ2lm1BsV7jtrNwXYxW5QeMn4icP/AKzZ81itvXRtu7AcJg0qaJg6/Yd+MPvfwdpw1LcVuhAqkWArEVYJ101Ghh8FAO1jqld7PX3mhQcyBmNm++6B9OmT4LVZmVVvOOtwo72u9MBlmOB3ens88gFUk/vZqLflTToA8EgQtEQduzajZefeQamrZ/h8mwgy0z9+wJUAnYoELgcIhAnD5pqYDLiW1V+HEgdhDt++WvMu/ACfrETVfnu13XkIi7x73A0jE+Xf4rHH/sbdq1dg0IxgmynxO2JdT4ZlpKh7KR3/rx5cFocDPLcI3sW5Ht6q0/5czU1NfjpT3+K5ORkPPXUU6e8n1P54rJly/Dss89i8uTJuPfee09lF/8W36F3cff+/di/dh3yFQW5LheMXi9i1dVQOr2HgXopcXeiUfQv6YdJ505GWyCEF556Eg379+PGH92AwRkZ2PXBYsiVB5FKoG+3QSoshDhiBOxDh8GenMz6JVTHJ8Oj1dtLsXXvXvgCAV4EJKxs9Xq9BU6ni0V1uPZOynuSCNnvg/eTT2DUYgzyRmdSV+2dIn3fvjJ416xGUp9+SBozlpX4EiDP/fJxvXqu1x9DSrY3b7xOtJPh9XaAOhpIGvf48zXxIPSgzipKsMKIIX37YNqE8UhL0Z3vemv7TkCeongCeZJY3b6rFA8/8jDWLf0ABYYgWqLAgZABQ88Zg7t/cj+z6R12O1/vsQbtSGBI9OD72trw+NOP45/P/g1zkvyYmmmCEjWwzWtiE43UEw8QPEUiMXzaosA/Yip+dM9PMXH0GF3FqQerqtMF4N66ocfbz5GLh2MxPRNjnWDDdmeqUztg2Z4yZry3rliIaWkS0iUD8ygSw0rRvBQzQRMFQFJR5pXxTlUQg+ZeiV/+13+ioF8hcwUOZSgOl4888jwTJRniLWzasg1PPfU3LFuyCLHWVl2K12hC5ugpuOdXD2DSpHEwaNyk15Ws+Fe4N9/G/f+mjvFdAm11dTV+9rOffScLjG9qPL+p/UaiMsrWrsf2V1+Fq7EB/YqKYHO7sa+iApXRKArmnoeC8eNQ29SEt15+Cf52L66/405kezx4+7e/wWcrV2LOPfdi0nlz8OoTj6H5wAHcfOllKAmF4du7l8HeOmwYkmbMhCm/gEHebNAQDIVRVl6B9du3YW9tLYt/kYxsIuvK9Xor1eudsJCTHKXxgwE0L/sYit8P18xZel1ekfUSn8UCsWwPOj76CNHiYv49lQxisszgrspRKD4fRHKiI2LeNyh6k6i3E8C3M8B72YTm+HV4PYKnOjyREvNTUpBksqBfnyKcM3gQL3x6c/tOQJ4GnYh3xK5fu2Y93nzk9xhStRZzsm14rg7YnDII9913L+bMOR8GUeC6zZGp3SMH4WiShJqq4uOPl+KPv/89KjeuR54FsJmMMBtFdmQDudiRt3BURaNiQJssQrO5MOOii3DXHXdgyJDB3xuAT4zXqTzwh0CSCDkye8Y/9/yrePcfzyHSXAObZIDLJMElaLBoMq/iaeuEBK9qQE1Qhr2gPx74j1+xGp4EnfhDRMRjpbOOTLUlFhx0LtQh8OeHHoJ31fu4u4jMfQxYYijC3BvvwGWXXgQ7qe2x1gEV9fVzOQv0vTltHL6vRx55BKtXr8Ytt9yC2bNnf3MHOsaeb7/9drS1teHhhx9Gbm7ut378f6UDtncGsPi997Dm008wbswYTJ0xDUuWLcObr76C8y5egJvuugu1u3fhkd/+Btu2bsXY2eehwONB+bJlaKqoQN7oMUgvLsKWjRsRSXJi7nXXo7WpBb7PPsOclBT0z86Gs38JDNNnwlhSwsRbyoMSe7yprR1bdmzH5p070djphcD99nqWlN5PUdCd7pJSUmEN+GD/eBlC/gAC8y6AOa8ACAWZeGcwmSDs2c2RvqFvX470o4KoLwJECSpp15fv59q+uaCQ1fq+CS39xNxFRj0UwXd2elmD4MQperB5jkkQMbCoGJnJHkCWufuBhN4S5Yveeq6+E5DXq9IxdLQ149Xn/4Fdbz2Pq5Oa4RIVPFZrhXvODdwul5OTrvdIavGecO7u+LppwLFS9sTeX7x4MR7/61/QsXsrhrolFDlNKLCSjauCiGRFpypiVZUPWw0eZPcfhJFDh2HOeXMwccI4OMnU5jjb9xU4jrcQoN/5gkFs3bYdn3z6KTZv3Iiy0q3ICrdyrbwoSWV1vVBUQnNUQXlnBOtaVfhSC3HT7XfixhuuRWpK0nHd4060EGn4fyJGzz73Isrf+zuuddTCYpTwSrMTybOuwo133oXConx+Tg7J0h7Of+itl+fsfvQR+K5B9rteZPyrPQf7a+vw6j//yTyb+XPnsvf6C489itrqKkydfyHSFRk7P1jMoE5bqiDynxZV4T+0tcSnYXdmFloMBqSkp2H+/Pko7PTDtG8fMgcNQvr8+bANGabLzZIhjNnEeiGVNbXYunMndh2sRHswAIORlDRZ35T/Z3TY4VBk5KxcA4soMMhryWnQgkHum6fMqn9vGezLl8NRWITgnDnQiPlPDHyq70fC8G5Yj5jRiKRRYzjK7xLm6IWbpTvb6Z1NgYCfbWSDoSBb+J6IZEfzEhnnqLKKof36Y1jfvmhvaWFtgVHDhiI7I70XzvDwXXx3IB+LYc+eXXjur3+Ce/17uKowhrqQhr/XOJB/0a24/757kJaZzjdHj8ji/ZonAPnE5ZGXMtVwX3jqCZjLNnHteGSahjSzgds/ZFXjdrrtrcArtQosk8/Hrffey6psFpOFmejH2k6U5u71u/Qt7vBYNXGuzXdpuuuMf1lWsXfvPjz3t8dQvexdXJOpYXyGBkmMwMz3S0R7RMOOVhmvl0dwMHUwbrzvHiyIR9uJlP2xavKJy06k6/VnIIbWtjY8/49XUfr2c7jC3IBBjhhePxjBgYJJuOH+X2HSpLFsrMOdBmej+G/06fku6/GJC/suywXf6OB+gzsnqdvnnngCm1avQmZBATrq63GgtBSpmobUeDt8Aty7n0Z3oA+53Qz2Aa8XmcNHYNKCi+GrrED7l6sxLycPoyaMh/P8C2AbOFifwzWaG3S3umA4jPKaGuzYuxcHamvQFvBDVWO6OY7ZDLvfj+L1mxC12+GbNQvO1FSItA9S0iQXvE0b4PxkObz9+zPIC8T+J5A3m0CkPYryaXPNng2jIwmIRvWWwVPcaCFCRF6aH6lbgeRqA34fOn2dkGXdi/7EQZ+Ba/VU8uyXnYcpY8YiEg6j4mAF+vcpxtD+JWzl29vbNwryx2LCJ2ryrFf/yIOYHdmD8/IlfNUMvNyejHOuvRV333or3G5dorS7CtrROqsTx0nwylVZxtoNG/HiYw/DuOFjXF9owOA0MxQlxmliEk+NqAa0BI14vyaKUkshrrrzflx59eVwdlmlHntR0ds34Uzc34mi6cQ5K6rGJZEnf/8gsmu24+piM3IdgFUgvUKi1lGrjoYDfuD53RG09hmHW3/+a0ydNgUW09cJjfSiHOvYCTtiIgC+8tpb2PDyI7hIqMKoZBFfNkaxSMnHjFt+hmuu+AEsNhIHItHjnrx8Z+Id+Nc4pzMBYM/W5U/tWSGgf+Q3v8Fn77x92A4SQH8kyBdOmw65f39sXP4JWtvbMOiyHyDVk4wV776NJJsN191xJ+RoBJuXLkWaxYosgxFpxcXod9WVcOfkgeZlfTMw0IuCEcFQCNX1DdhTUYG9NVVo6GgHfcodDKN4y1ZEBQG1Y8dASPbAYbHCTm53Fitsy5bBuHoVfNOmQT33XI6sGeSJCNjWAu/SpQgKItxz5sLsckELh3sAwoeGIQHYido6l5gVhfvf/QE/QuEgAz0tXE4E8DynUQ0+KrNBUN/MLJxHXQGeFGzZXgq7ScT4c87pNYW7I5+Gbx3kExO4HArh8ccew9oXHsPNmREMT1GxvD6Ml7ypmHPHA7jr1ltY/pQfiW4T/9FXS3rfPfWLk2F8VWUNHn/ySVR+9DJuSgljfLIIchKW2VlMZYDvVETs6QDeq5NhnzAXd9//c5wzYjgMJKfLK75jC7Wc2iv1/f3W3vJyPPanP6Bs8WtYkC5iXJoEh1llcx6dSxFhmeK9nSJL0NrPvRj3PvAL9B/Q/5iDcrT7nNAcgBLDa2++haVP/RkXGQ5garqA3e0qXmy0IP/SO3DPvXciPdVzWJviiVfZ39/7801e2ZmSKv+uSwbf5Bh/U/umRfPW0m147He/xYrFS/gw3SN5+ndaCpk+6du5N9yAIbNno2zJEtR9uRITp07D4IED0L5rJxvWpObmwiKZOLqlrbm5BWE5isKL5sM5bTqMInXDdG/xPQT2oXAEBxsbsbu6Cgfq6+DYsgXZ6zeiMi8XVeeM5Aif9N8sFisckglpa9fBVVaG4OxZCIweQ+09LNwDqxVCeyuUVaugSCaIE8ZzJK9F/v/2vgPMqupc+92nt+lM740ZZugoCKigqLHGkqjBoCYhelXsXUPy39xr10RFTCL2cq/BXjAaI6iggoIGgaHMMIXp/Zwzc/rZ5X++tecMh2HKGZiBYe7aPjzIzNprr/2utde7vk6S/OC+OaHwPhp7ePlZUq973W64vUTsgd568yFuGsqLntqRxC4HRWSlpGDB7Dkoys1D9b4a1DXUYXLRxBErRtPfWhlVku/7wJDzFP28saWBZTHr+tcrWFpAWdUEvLfPhzWBLCy5fTmWLFly0HgH965X49O9Xg8+fO99vL3yCcwNVOKCHB30CmWgV1ME+gJGuPxGdPl9+LLFi822HJzz2+tx2c8vVjUHA9j9R+tDO5b7DR3YKPHQux9+iFcffwSFrbtwVqYJCXogyqSFxaRAS2dzWQO9oMOG5gDel7Iw/9fX4xeLL0FsVEy/EAx2mKPY/w8//RhvrXgQC5zbcFaaDi0+AS9V+SGecCGW3X0vJhUW9pOH4FhGe2yOfayQ61g5bIzNWRp4VBRat+mHH7Dygfvx7ScfH0D0Sbm5mL54MTS2KDR+uwlTzBacmJ8Ps6z0ht3pY2JgMJngobwn3V3Q+gPQ2WyQWEZL9TJ98E2QAAAgAElEQVSUlsJy/BwIFHtPHvBh2e5C5WEpikmvJRFMQXunHVVvvonGjz/GnuxstEwsANUVJXFB1Ot7VflWrxddpy2CVFICHR0eKEuo2QxzXS0jeW9iInR0ACBv9VCxjAGg6NUG90js5Bjn83mZBzx5zpMEHjIbDiW5hx6hmjgVUPixVlZQnJWDuTNmIC87C06HHdt27UaUzYaZpZMQF9P/PjgS6+mIkzwbtAyUle3Ekw8/iMTt72NpAc2BDq9Xi/g+pgS/vfP3OPecc3rfbygpLPzwUFFTief+/AgCn7+LJRkSMmwK/DCyWsmegB+uoBayxowal9grxV97+x2YNWNKj81Fddga6pkjAf546oNs86SZ2fPxalwQE8C0ODM0gg9mowiLQQcqHKzXyEyD8r+1AlqKF2DpzXdg1qyZBxWpGRh71WWTTmJfbfoWz/75YRRVrmdlaEmL816NH7UFC3HZbXdjzuzZPIxulBfYWLDHh15xLJgNRhnuUetelGRs/G4znn7oAXz32b9gjYlhdnlzYhJ+ev0ynJWZCfeX6xmBx6akAFlZECmdrM3GxkRx7TDooegobJaST6lpbykeXhYolJUS4FDeblaw/qB0tqGM+GTzpnwoQsCHxrffRvmmTaibMhWNNivam5vU/PpmM5Jb25C3+Xv27IYT56ErKwtm+pXFAqPJDP3u3dBu/AZS6WRIc+cClGM/LKNef0CStN7d1QW3x8085IlTwiN8Bg+JC++RyqOr3vzBoMjqw1tMZswpLcXsyVMRF5/A+t9VXo4upx3TS4qRlZZ20B44kpN9dEgeYDbzlQ/fh9Kqtbgy24AWH/BCjYzOolNw0z33YPac4yMi+dBEKKLC4hPf++g9vP3kgzjJV46fZBihlXXwQGCpcn0+BTqtCJ8sYE2Daou/9KqbmC3eFmtWy8pyZ61hra8Q/n5/AB9+8g+8uuJR5DZsx5npVlgpKEIKspAQkw6wmQIwaxV8XS/i3WAGFvzqRqax6S+KYUBJvofky3ZV4LHH/gT95vewNE1kJXk/alZQnTEHv7zlNpw4b4GaMrgnPTA/tA1rWiNqPJaIldvlI5qyARsR0W/4cj0jemd3F8795RKkihIm1OxDYVwctElJ0M6cCU1eHvRUK96gZ6QbqrV1QMfhUjMlt5EkVoM+dIUTaPh9LFTaYIC3ow0Vf1/NynPnXHwxgmYzdpaVoay2Fs0eN5J270Huv7fCkZGBqtnHIUgJy0QRWqMRFo0O6XvKYW1qhHvePMjFkyD4fL1Od+ECYfizSUqnNL6kjSCil6iqKIXr9TjrRbZ/qARPznUkvZN6Pi02DnOmTsPU0lKYjWaGV1NrEyr27kV2WiqmTCqCydh/orfDm9H9dx81kt++fRsj+fhta3FJuh77XEG81mlB5tm/wK2s2lwmG2VfR6z+bbVqutvOznaseOIJbF+9CpenyZgUY4DXL8AnSnCzFURFTQSUtXuwullBzqILcdttt2JyaSkL6aOLO2oNf2mFiL6uvg7PPvscvnvnNSwyOHFCXPjilSCyYkAKOj0iXm9Ar21+YtHE3tKwoTnvbxThsfIdHR3485MrsPvNF3DxBC8mWAS8XxeEvehkLLvrXsw9YbaaWrjX/MJ9LIY/s4PfMdZU5GPFdDDSOB+p/jy+AD5YuxZv/s9rKMrNwXmTShBXXQVtcgpiFyyAKTsbsqCFFBQZcauXKvFGsk+z1mEScl+Cp4+V6t03bvwG2z/4AKkzZ2D6BRfAaLbA5/WizenEnsoqdK5eDXnLFtROmoRG2jsMZJJVIBmN0Hu8SNuxEwZJRMesGVCSUph5gS4SNowmE/SUbbOnHHUov0po32GO2T4f85x3e1yqc11PytqDpfn9hwDV615SC814vbAZzSjNL8Bxk6ciJzOTOd6R4zdl7txetp0lCjph1swRz27X31oZVZLvz7s+9LO2tjZmk9/2xgu4JJtOhSLWuGOx8Jo7cdVVvz0oIcBAJ6lQdjsoQXz1zdd46oEHYd75NS7KsiLeAHghUuFVsIAqnRatbgUvV3vRmlmK2+68HWefey7LjEQhHv2lWT1SH9ix/hzmfQoFn2/4Cn+5/79h3LkeF+XakGrSgzzwKbuhSNXxtBr4RQH/bPZgT9xEXHXn73HhBT+NqP47Wzuk8aMCP5Dx0sv/g9ce+W+cpWtBfpwZL1V7kXTKhbj73t8jrzAfioaC+Lgj5WitrbFGqmPt0DFauI9mv6FkOR+8uRrHaTS44JRTEXvOOSyDHRE7ZZULXZFJtweOtj+S71XX6/UsW13Zhx+g9Yd/Y8pPf4q0ufOYRE9lO8xmEwKN9dj60itoamlBcM4c7JMltLW1wk915c1mxPpUkqfkOK2TipiUT4SqkriaM58y66k589Xonr5qefoZedL7/X64vW6mcifyprz0rBioVs2/T3HxlOmT1PIBfwBaAZgQFYPctFQU5+cjKyOLJfehNqFrT+Ve1NXVYkpRISsnO9KJb444yQ+8GGUE5SDeef99PPbAQ5BrdiPBrIcpfyquuu2uA+zxoRNWf32FHyKoPv3Tq57FXx55CGfY7PhZpgnRCmUENsAgeqARgmiXNHi32o0vkITF193CqqFZYm3MoSJU9E2V/njY1fA2kv228q4uF6v//uJTT2B2sAmL86yYYBOgUCYo0QgoOgSkIN5vE/GmQ4/F19yIW268ATYLudbQpcbg9xfd0De07rO1a7HiwQfh36Xa5+yx6Vh6wzIsuXwJrNYo1fzSmxRneG/EWw+OwFiyx4dGOpbMB8fy+ml3dmHNO+9h3+frcPYZp2H6BefDpzPC76MYpUP3VxpMiqffkRTv7WzHjvc/YMROz41KS4fX62fqdlLl+/bsQuUbq2Gl0LyLL0Gnx4uKqr0sXW51Zyf0O3cioaoaHXm56M7PZ9n2qDxu6KIYd0q8YzZbYLNGsZTp5PQXrsYPl9jp5+R05/F44OxysOQ3JN2Tj4FBb2AmYq2kIDkmFgU5OSgunIiM1BTmBB4IiJCo+pkgMF+D2roa/PDjj0hLTsb842eNqrNd+PobVUl+MJIn2Ns6HXj7rbfw9+efRWNdPc4493zceMvNB4RWDXZaDG36JEHaO9vxlwcfxjN/+Rvi9SLLbpdsUpMfOCUN7L4g7O4g6nxA3px5uHv573H6aaeq4RByT013lmwlJM8fy5/pkR27Og/7a+atXf85Hrrvv7F74zfIMAHJOgWxJj1iKRUegJagDpVOP+rdQSxeejXuWb4cicmp6ofWo14fSLkekuZpXdQ21OKpFU/hjTfeZJUCL7n0Ylz2i0uYqae33O5hbEpHFsVj62ljkVC5XX7k1lC3w4GdW7eisaMTOcWTkJOZxVTOlLAmcie0A8czqKqehccZUb91K/Z++x3Sp05F1vGqX5bs90NLSW5kBeXr1qJlyxYUL1qEzPknApLIJOpurxdVu3Zi37vvoKm2lqnx3TGx0MpST6lbLZPkQ1XfaCxarY4VxqGyt1QVk0nnfbzwGf/0CH16AQj6fGhraWWV5qga6ZSiYuRm5yA+OgYWs4lVj/P6/Qj0lL7VQIHRYECbvRNff/cdyCfv9BPnIycjfeQma4iejgrJhzZqGpvb040KKmdauReZWVmYNW0mS38YuoZSCYXUxKRS+WTNP/Dknx/Djq1bMcEA9ofxvE4Ph0SFaQKsW19UHM6+9Je4/tplyMvNOaj061DPPGKzc8w8SM1pTwekljYHk+TfePavcDXUw6NooNWISLAYkKlXEKeTsNMjsCqDBcXFuOm2W3Dxzy+C0UiFJFQtykDSQl9Jnsrhkm8HlcLNzshEyaRJiIqNPUgTw+fz0BdSfX0jHnr0Pvy4awNSEwtxwbkX46wzz8Irr7zcm6/+uONmwWq1jUq2rkhHbrd3sjFQJTpSrf7xj39Ea2sbVr+1Glu2rYUgGXHrjb/DKQsXsg2dX0Mj4Ox2sfC6yn21mDF5CqaVTmI3+X0BSMOs7DYQwVN/JCIIGi3zvK/74Xs42tuRNXMWYpOSIFP8uyLDYDQyKb92/QYoOg0yTjwJ5tgEBH1+VtnOajZg3+bN2Pr+h9ClJsM8Yybq7Q7UNzag29UNP6nbFbVwjFajVb39QdZDLcxGtRKeLSqKRQT03WeoHe1LUWYzos0m6GQFAZ8XLpcLBp2OkXxWVg7TCFA4MXPao4gCQcPs/w5XF779fgu6nQ5W5rd04sQjoqbv5dCjVWqWJD8NC21UbbVUrIYKlxBQkeahCZcgSSXT1t6GlU+sxLf/+wzOTAigKFYPQVRVxc0+BeVuLTRaAY1dfuyLy8VlN96GxZf+jKlsqOY6m0wu+Q399Ye12P9ByPD53PjoH//C8yueQHTVZsRqgX1ehTlAzk+zIsuqwCaI+KJNwsuNWkz5yUW4/ZbbUFA8kSUxUk0mqjalv6vXdqaoWfFI6ifbGURRLV3bU5c6/F5O8MOazoMav/3mm9i08XX87Hwrmuvc+MfaNmzc0oSZs+ZhxoyZ2L17D1obG7D8D3/A9BkHh0Me3tMju5vSii6/5x40NregYCI5ccr46KMPER8j47T5iTj7nHR89C8KwZqFJVdey4vYRAYra9XW0Yl1X3+DXXsrMWNyKVMzm0wW+AOUwz5kTR+6w6GkeCJEl6sLTXt2MXt5anEJJalnue7pu9bqdGjavRPNu3ciqbAIKUXFjDvo9zqDjglw5WvXonF3OUpOXci0AB6vH532TlCti5bWVrR3dqI7GIRPluAlkvZ62IGQiJ0K5cTGxCIuNo5J+H2JXo0kUKDTaGA1m2E1Gtl9PpcLboeDZasrLixCWlIyO0z4gyITVmlt/rhjB+obGzFzcgmrMsc47gheR0WSDxWoUZ3dQtf+/4t0Yw5NBAufEwRs2fwNVj76MOIqvsKVmQoSTVTuQI9uvxYNHgk/dolwBwJI1AnY6NRBOm4Rrr/9TsydPUsdBKntQ7r7SE8aR3CyxtqjDvSJULBt2494/q9PI7BxDaZqPdjt0sJiEHB6qoQsmwCLxgQ9JbuQgnitXkFl8nG46ta7sOjU0xj4Gg3F0Kr2+P7WACP2kJ19vxsAc8Kj34Wr6DnRD7xa6GDU3tmB3eW74XZ2o6GhDo1N9bDERCMzNx/ZGVkoLSxGdFQUXn31ZTTWfoLLFuuRlWiEyylg+w479tb64ReB+FgBu3f60OZKxzXL7kLRxOIjukxJanqaaieUr8P0KTIkQYOAX0FSrAbTp8YhLdUAXZSM19/oQNW+fCy5/AamMayorkJl3T7sq9mL5ro62Mw25GbnwRxlRV4uOU1lwmKx8HwZpPn0+/HD9jJs270bmekZLBzMZjarB+ye73Eos2p/0nHoiMAKrypAd7cTAY8LMbHxMNqiIYlB9l1rdXqITjuadpVB0umQVjoFeosVEstiJ7ACNN1NDahYuxaa6CgULlrEJHOFCsb0lAkPBALsPUi1D1mE0+NihXJ2V1ahydHBkvDo9QbExcUjLiZOLUDTR3XP9p+e6ACS1MmJL85ihlFR4LTbWdrenKxsFOTnIyYmhmXI27FjB5qam1AysRBTiopGvIxsJB/bUSH50MBCzg5UqISFYAgiS2ukESI/6ahqYhnNze147LHHsfn15/AfmcAp6VayIEGDIFx+BW1+HX50idjiCKA42gSDJOFzMRGzl1yD31x5ORITE1g/Q0mTkYD6f6VN+Ifr6HayVLMfrXoKJ/mqmQ2+vFvBtGgBM+JFxFrpe9SDmIHC5zd1KHix2YDjrryR+WHERlHFv/12/cGiKdR0OPvl/f42kL5zEOnBcTzPXdmOHXh/zXsoq6iGTm/GBK0WNm0QGtmH7qYmyC0tcHj8aJVk2JKTkVU6BXY/sH3ntzhlnh7nnpqJ4mITYqJkaEldS5+ezog9tRLue7QKN9z4CGbPnnNEIaTN+6abrsfJ8+w4d1EsogwBphWStQJLX93UIOCbLS145a06WKMmozA7E466ajRVVsLi9yNJr4EuLhbWzAzorTHwywZ0Klo4PN2IjzLhzEWnY+HCUxA9ihnJjihgh/gwt8eLPZWVqK6rQ+KECZg8sRA2qw1ef/AA7/H+uu9Piu9PB0AmALpIWibWJyc5jUYLiuF3NtTB3dmOmIwsxKWkMoc3KvQiaMnLXUTznt2or9yLjMlTkDmxmOWYD98XSNOn1+mZBzwrlkMpPGQZe2trsX7Ld6hpboZGp2UOeSTNk62+b1ggO9BAzUMfkuzJiS/GakWs1cJC5zwuF9ITE5GekoKKmn1obmnGrNLSIxIPP9DUHh2SZ2p6tdZ3r9+jLLPTFEljOuYgMfQVrir+9NNP8NB9D2Cytw43LSxBtORDsHEvxKALfihwufXY1QGs7/AhxaTBrAlGfOGQ0V44H7+64VacOH8etHpyzgiF0kU2hqFHOX5bhH9EO8rK8NzTK9H11Xv4SXQA7W4ZrX4JU5NJTa9FvEGCXitCF5vKNlNSn72+sw2VyVPx2zuX49RTTo14/tU1QydyVfIfSIIPIc8JHnjltZfxyqpncNKCRfjFZUsQHXDDsflTiC0NzNzh62yDr6YGmi47s7d2CkZUBQ3MOdItS2iWzWiRgsgrMmLx4nzMnZqEeJuAgM6LbZXd+MszAdxw0x8xa9a0I7rgSZq8/dY/YMqUXTj7VBuSLFaIAQOqWjx44529+HxdGzRuPTK0AdggI9FsQJ5JRprghwUiJJ0R+oxMmNMyoDWZoZhMiJ52Eqwlx+Gbzd/jmaefQH7pJNx2213IySb/nf+7F6m2axsasbOigjnBFRcUICMtjSV4CQT7V98PpaY/AM2e5DOKrBYSI0oliToYJLW7HdDoEB+fwIrbEMGTFE/E7HF0omZXGXQ6AwonT4bGZIE3oHrA95r4qG/qkUXhEk2Dqc01gha7K8rxr41fo8neAYvVAotZdcYjog/F0/c360T0dFCgA4nJaEBCdDSMggB3Vxfa2zvY/nTCjOmYOaX0qPqrHB2SH7HvRN3u7XYnVj3zN7z1wipcefp8XHnuIohVP8L/788gdjbBLerglGRUdUv4pCGIGB1wTooFW+0BrNOm4ydLr8GSyy5FYnxCz6LgIXTDmSLK7vThmjV45U8PoaB9F87KsKLSpZL8tHiBkXyMToLOqIFl6mmIKj0Rvr0/4L1PP8OLVQGcc/WNWHbjDdCbLOxDpKI2nJiHMwMDt6XN8vkXn8PHLz2HWYIPZ597HoKyDy0bPoemowFGiYoqa6DoFChGEnP00MpaaIQAFK0MRaOHTjGCsnDv8AXwSYcCp06PmBQBqfmxcHR70bTPA705l2nSpk+bOjIDj7AXer+771mOjRs+QFRcAJnZMXC1udFWK8JrD2JutIyTo3SI1RgQ1IiA4mdx04pkgETaQ00QQlCC4KdUpIAoBODVGhF9/Dykl87A9g0b8M72ciTMPRk333kv8vPyIxzZ+G1mdzqxbdceFquenZGB/NxcFk5GhEekGvp2I5Xgw5FipEwqcfphj7hPDu5M+Cai7kliQz8gKVqUZTjqVSk/NjMb0UnJzL+LJP3wS61Wr14hkqf/J+kesoRtO8uwdtMmtHQ5YWZEb0F0dAxiqOpdnxC7vjNLY6Z3J21BrNUKi9EIt9sNm16HmUUTkZWeBm2P2eBorIpjmuRDp7SqigqsePxxNP2wHsvOXYjjSkrg3bEe/p1fQwn64Zc0cPoVlHdL+KJdYSR/erIFrV4FHzgEpJ52HpZeuwwlxcW9MdqcZIZejiH8ybHl1RdewHev/Q2nGB2YkmBEuSPIUgmXRAPJZi1To5pMehhnnAXD9FMgtdZi+9qP8eSXZYhe+HMW0lhQmKfa1rnz49DgR9hizYcf4o1n/oJpzgbMETzw+70IahSYNJRrXM9s2LSZMimnp08idIH8UxTKPa6BJNDGHaQ8RpAUEzplLdq9MtxBNfRUMuiwQ3Qjcd6JeHTFixGObGSa/fG/7kTlV18gu8uHeEmBFFSg1yiIM2mQqCc/EFLbipAUHQRZy8wMECTIgsJimek/Vsqa/pCpkGyzElWqDLBwsVitDi3GGKy2izjp1/+Ba2+6eWQGfoz34uzqws7yCtQ3NyN5wgQUFRQw6TcoSuxPKBNeX1PaUK56/ZF8X3LvhY4OabLEstNJEGCzRbGc+ZR8Jvy5PV4+vbeFkzz9kA4otPp3V+7F+s3fYl8Lqe41MFPFO2sUI3uyv9Ohgp09BsjaR0RPh07yV0iJj4OJiu4IAvJSUpCRmnxEPerDl9e4IPkftv7I8pjH71qH6+bkIjkpEf7GaogdTdBDhltU0ObTYK8T+LrVgxSbHovSzOjyi1jT4IW/dAF+c/tyzJ83mzl/DebhfYx/myM6/NCHVF61F3978s9o+PRNnBMXRLHVhBqXgia/hBwbkGExIcYowGTwQBefClPOdDaOzvJtePLbGpSlzGGx8qeeOl/NTC9QJXp+jQQCFy+5FNn1VZin7UAsc1bUMDKL9GL+MooAmYT8noMA2zRZkiHaLsmGCjSIRrzskfDhll2Rdj0i7abPKMIlZgPmGgPsW6cBKUTc7G/VHEjvK7AXoEqVQ9HM/mGpTRXAIGGrx4gfUwrx8ttrRmTc46ETqgVfVbMPFdXV0Gh1mFhQiIzUVKYmpzjx8ExvofcdDP0QwfegfqDzfk8O+b640QpkCa8EDQu1CznGHaCm7znE0r19CT7UHxE99dHY3Ix/l23HzppqdLq7mbrearXCZrHBYrGy8EsKi2N9UbGdPsn7ieTpvUmqj7PZYNBqEW00YnJuDiP6oyHRjwuSp2I3Kx57hBW7uTxdLSkLrR8KxSkqenhEIhwtdtoV7Gz3IC9Kh+MTLXAHJXzU7EFH3gn41a334uSFJ4MKKg2UcW08fJgj+Q6hD4lVFHzwQXjWr8HF2RrkRJuxq0vC5k4Pcq06zInXI9akhVkbhJbsoKFYeDmIV6tFfGaZgmV3LceF553Ls9SN5AQBmHrCFFyh0WC60QmNomeMp5CYPgIXI0xFgE5Q0C0J+Dy5CH9+U61LfqSuyy//BU5qLkde0Kk6RZHWYTinmEEGSv1QoWSt1gNnwIbnRS0+2LT9SL3aMfEcSvVKYXZl5RVobmtjUn1Bbp7q3c5ItyelbM/b9Efy4eR+EMEPQO4DEXa4lM2S9vTY4QdqT74FFPNOleGsUdGwWaxwuV2oqt2H7Xv3Ym9DPVxeN/RaHZPmLWYzs9lTXXsKu+u12bNDpfp2TDukkNOgRpXeZRkp0dGYnp/HiP7/RAjdSK3eEMmQJP/snx5G0d5/YXGa6jUp6FSJPCjrmare4QN2uEVUdYuYHG3GxGjAFZDwSXMA7fnHM5I/8aSF0JNYwtXFEU1ROMlTsSEi+fMzLciM1qLWJWJtoxfROhGLUg3IiDLCqqcTtwzKjECiFin1Vu/z4wvzFFZemEg+dHFzSURTMGSj+SfNw6lyAPMNXYgSZQQFQOpRk7DQpSF7GLoBeSzbZQHfZk/DQ6+8NfQNI9jimmuXYkbNNuR57aDj/eG+TzgmdIbRSwI0BhnlASs+gAXvfrVpBEc/frqi8DSS6nfurWRlnwtyclGQmw2TwcCk+lA99qFIPtwW37MR9wvSQBL5QCQ/UHsiebfPB6+7m0no0VExLE6f9p9OpwPltbUoq6pEQ3MTfAE/I20idyJ5UufT30T+oSQ64c8nqZ7eh9T8FpMJ2QlxKMnKRDLVue8np8dorYZxIclX11Tj2ZVPwbz5bSxO8oEFz8mktBPgh6ySvFuDbU4FTknBzBg9ki06NPh8+Lg5CGHWmVh66x2gzF0hKYCTzNBLLkTypK4jdX3Lx6/jnDgZBbF6+EQZa1sUNPlkLJwgYHKCABvlOdKQ8wyLcmLXy9V+bJkwi0nylGZY7ZM7Pg6NfmQtVr30Ij5e/QqKO6pwgsWGBCZ9ByEJEiQNuRqTV9Mw9Pf9PNYgKNgeMMJ3xs9wy/+7L7KBjVCrJ5/5K/yfvIfJ9kpYKLTpMPtVNGpaLJ1MGcv0CAh6VPg9WOOScNzPf4U//P4/D/MJ4/d2kuo7Ou0oq6jA3n21MBpNmJhfgKy0dFhMBrUSmxTynN+fA39ANf0wpXhCNkSyTIqPQE0f8kQJBAPwBwJQKCmbVg9LVBQ7oLCcEg479tTUYGd1FZraW9XEbVodI2pWRptJ+AdL96GxMGfEHqJPj49HQVoKMpMSj1jM/LggeZfLjeeeew573lmFxdEdKDCLagY7OqVJGnT5gHafxEierqkxesTqFfxo9+JzKRFTL7wSV/zmyp7ytlySj3QbCpF8u92OV199DRtfehrz5RbMpHzCAL5sDTDNyfwkC2bGA4kmdQuWNBJzjuoKGLCyIoiuWWfinuW/x6QiNW0mXfyQFeksDN3ui6/X482XX0Dr1h8QL7lRYNYjlYpmyIBVBxj63UyZO3NY533/rZ4PaCM1CDI+cymYcfPvcOEvrxh6QCPYYuOWzfjksfsxtXE34jUCxD6bu/qood+F3pRCeN0iQMmvHRoBVf4Aav0CxKRULLzoYlz8818gcULiCI5+fHZF+0KH3Y7tu/egpq6elXfNychg+dpj4+Iohy0rdkMEymzoPXZt5kUfmi51E+gXoOFK8dTJYJI887wnB1JZYclygn4fey6p7ylrHVPp+wNo6WzHruoq7KquRLvDwdYVVTYlWz7Z2o0GIwu7s1rUFM9UrY6wCE+qo9dqWXrcoswMlGRnwdpbmGv01sIxS/IHem3KWLvuSzz7yAM4ofVbXJJtgKjVQSMpsIsiHLIObp8Ge+xBlsu+JE4HUQOsaRZRnzkTl193M5MiDQZKwqOWEeTX0AiE5oBKUG746ms8v+JPiNqxAWdOEBBj1mGTXcLOLhHT4jSYHa9HikmBUdtjo9Mp2NIp4eXmGMxbeguuW3YNdHojc+ZS8yTwORh6BiJvQclBtm7dgnXrPkdtVRYv5n0AABBDSURBVBVqqivR5fMgThBgVTQgoX7/CUu1L4a0WuxX/di6/cz/SAOtIGBCRhauv+seTJ56ZOPkqTrYqhVPYvMXa+H1eCALMgyicsD7hHwHQpTB7PZ0gOmjO6aogzZmRway0zORlJaB2XPnYMGCU5CclHJUnKYin+Gx15LW3L66emavb+noZPtralIi8nJyMWFCEttnNYQ3qNKbxDLUHXT1Q/T9Efah2OJZqhZBwwieVPVEuCRctLa2YntZGbo9HhQWFCItJRVGnZ79zuP3ormtFeU1NdhbV4sOpwNBlrSHcuIT2euYzZ2yJVKyIJPR1Gu3ZyGGpL4XBMRbLZick42i7KxRl+iPeZKn8Bi6HHYHHvvTn1Cx+gUsyxRRPEEDnwx0BrRwBAV0ukVUe0QkagVMsRrxY7cf74sJmPbzpfjt0l8hMzUlPOEalyQj2DPCPVjr6htYYZof3ngBp6AJJyTHoKxLxg6HFxOjBZTEaZFoFGA1yDAC6AjKeLbCh46i03HT7/6A6bNm9Jb8VQ9ZnOQjmALehCMwphGgPYKKhzW1trFseY0tLUx6T05JZVnhKIEMZRMkSdjvDyIYoLrtaqKbA7R5PWFrpD0Kl/DDhb2BwuZIQlcL6qjmQrooPp6kbZLSyTGOVPC1jY3YuWc3mpqbQdrJ5MQEzJ0+A4lJSdAbzTDoDGycWo3A2re0taGiphoVDfVoddhBKn+KOiGSZ+20WphNFla/PrzKHUn2NIpoixWTc7JQkkMSvWXU5vGYJfkQIiF1CC2IL776Givu/y8U1n2Dqwp1sAlAu98Ie0BCo1tEjQdIi9YjQdDgnRoX2otn49q7l+O0BadSLYSetLacYIaz2kIfFqnePvtyHf766GOI2bMRl+cY0BXU4YdOEXlRAoqjRcSZtLAYTVAkYH29Bx9JyTjrhruxZMkvoaN8wgotfl1vacfhjIO35QhwBMYuArRPUMa8ru5utLS3o76pGXZnF1PZG/V6JE5IQGJiChITEhBlVasEBmUFoihB7MlhT4d/Iuu+oXmh9LOhvYgqy5EzKJkBqD0Vt6Fyr2yHJ7LXakAJvNpamtHa2oy6xibsra1jNvmEmChkp6ejZOJEZKalwWjQw9HVjW6Xm2kajWaLmh6XSe0all+/ubMDe/btQ3VdLZrb2+D2+1jOfCJ5Ghs9myokUsw92e/pIBDCI8qgx/T8XJTk548a0R/zJM/iYHsSqPgCPrz22mtY89fHcY6uEaelaOEgSd4voNGrSvJpJh0quyV85DHhzMt+jeuvvR7pKWkQKdRDK0HHYi4jz50/dj+rIz+y+sY6rFy1CutefgHnm+zIiNWj1gvkWnTINGgwwahDjFXGdocPqx3RSD1rMa76j2uQlamW+yWeV92eNFyOP/LTx5/IEThiCISc9Grq61FVW4emtjbmoR4bHY3Y2FhV3W02ISY6lv2MyJES3hDpM0lcr4WR0ttSSt2ecrREvOxnkgyfP8AOFZT21i+KoOQ9XW437F1ONDc1Mc1CkLzlISAuOhr5OVnIycxAWnIyqygXMtkSt/j9fnTYHejsdrExUDY8k0FVw7OcERqBRXQ5HHY0NNajvL6e5cKnAjWUcInGQOYAE9nszRaYrVamxidnPBqjWa9DYXo6puTlITEuZsTNxcc8yffahUltLwD11XUsxe3ef/4dF0Y5URhtgisooNYVRFmXAlkMYrszCFfhbNx+79046/TTGaUwOx1L8ME9u4f7patzoKa0/OzLL/DIA/cD2zdjToIWJr1K8vQnySygI+DD660mdE89A7+69lrMOW4mtBrV3kVqM7rYxzOIZ+1wx8fbcwQ4AmMPgZAWlsLv2js60OnsYg55TW2tqG9tg9fng9lggI2FtJHtXANrlA1RNhsrYkMErycHNwoL7dk7PN1dzDxA//Z4vOj2eOEhr3lZgqHHbk4kThqDhNhYZKansdj+oWLXSeNAB4VOhxMufwCCVtdL9nS4IKInJzzaCl1uNxrbWlBdX4eahga02jvhDfjZ+CniwGQ09trsjQYTi6knB9b8lCTMnlTExjOS1zFP8kwFwyZYZt6+sijjx21bserpp9C0/lP8JE7GtDgDGn0iPmnwoKzdByVqAs779dW46rprkJqSwtJe0iUIaiYjTjDDXWIqwZMETokxVj7zLP7+zEoke9sxP9mEE+KMyIpW4Az48G4D4CheiCXX3siKAhmNRlYUiPKjsmIzPY/mczDcOeDtOQLHPgK0j5AzZZfLjW63Gz6fF0FRRqfTiY7Ojt4XdLk9kBQwVT+p86l+O4WzMQc4ABaLmdncKT6dbOJErBPiYliMOu05h7rPU9VDZ1c3nN3dcPuDUDQamI0mlhqXnO6I8FmyZAEswQ4RfDnZ7aur0NjWBp8YZIcBOlRQxTvmjW+1sX8T+xSkpeH4kmIkxsWOGA+NC5KnCQt3uiB7y+ZN32DVU09g3zfrcF6SgJwoDT6s8+GzVhmFs+firnvvxVlnnNED5P4Sp4c6+cf+53X4bxCag282fouH7rsPW9b9E+dnGHFRjg31riDer/fAOmsRfrPsNsybdzzMzPZGtC7zLIOHDz/vgSMwLhEISfwsoY4kMVs32eXJhs4SzsgyI3EiWWpDAgIlrCFv/tGIlArZ090eD7PX04GELoPJxBz0SDUf8rYn+31QktDZ0YGGliZUNTejrrmZqfY9fj9T5ZP6n1LnMjOA0YSClBTMmVSEtOQkZts/3OuYJ/kDQ+n2w0FE//W3m/DEY4+iesNnOCPZAIckYL3XhPOvuBK33ngj0lMz+sWPS5HDXVb7JXm60+3uxnPPv4znn3wck4ItSDML2NIhI//Un+La22/G9BlToNebDrK8c9yHiztvzxHgCBxNBMgs4PZ4mUNhIBhkNntyGKSLJcwh6V6nZX+Tw50sBWF32FHT3MKy6FEq4HZXN/zkP6DVsJwCJr0B+anpWDBzOvIzMw47dHPckjyBTE4NlPL2ySdX4PuP34dJ9CLzuLm47u7lOJPZ4vdfIQ/N0E844RzapxPSifyw5XuWz/6zjz+GJdqK8352CZZetwylkwoPUs1z7cmhYc3v4ghwBMYGAqwwjSgy7QKZGcicwMheo2W2eCJ8UsnrDXq1vK0C5phHjoCNba2oqK1FbUMDnN1dTEtBGoiC9HScccJcTC4qYhkDD/U65kk+/MX7k+qJ6Cnt6qv/+3d88c9/4rSTTsTV116DrLw8dmt/93CCH95y6g9DR7eTZcF7+633MG/+fPz6N1cgJzcXrHq5TH4P9AHQc3g8/PDQ5q05AhyBsYoA7YUUOUBk7/H6mPOgNygyCZ/xDcXIh5E+2fJJyne6u9HS1orm5mbsa2xEfUcbnG43rEYTZhUXYf706ciikD7j8Ml+3JB8iGhCKQRDthi1VrSIxsY67C6vQHzsBJQUlTDHjIFU/Zzkh/cJ9YcjzQPVFGhubEFOZiZSMtLUDFfkIEkZh5mynofKDQ9p3pojwBE4VhDo5aSeMDy3x4dun5+F7jFfAq3q6E0Xc9wT1DS45IlvdzrQ1NEOCjGk5DxUtvaEKZMxvbQECXFxw/I1GHck33cBiJSgU6SCkVSQQ4Ii6KATdIPKj5zkh/8Z9Uf0zGFGCaoLUtD35jMI9c5xHj7O/A6OAEfg2ESAiJ2kfPqbNPmklidvfXLgo7/JyY5J/IIWeq2Gqf/tbheq6+pRU10NORhgAtPx06chPzsrYhDGDcn3/8YHes1HjApvOMoI8HkZZYB59xwBjsAxgAAJQopCjstqKDgRezBIEQJk0tSwg4AkS6BcAp12B0sGlJ6agqQJCRG/3Tgn+Yhx4A05AhwBjgBHgCMw7hDgJD/uppS/EEeAI8AR4AhwBFQEOMnzlcAR4AhwBDgCHIFxigAn+VGcWKpLfOmll6K2tharVq3CokWLDulpdO/DDz886L0XXXQRHn300d424c8Ov7Fvu0MaEL+JI8AR4AgcAgKHuieuXbsWV1999QFPvOuuuw762SEMadzfwkn+UKb4nXeAiy4a9M6+JDskyQ/S53BJPpL2Q47nUHDh93AEOAIcgQEQGPae2NPPYPsZF1qGXm6c5IfG6MAWGzYAt9wCUKWge+8FTj75oB76W5QDkur69cADDwDt7cDjjwMnnRRRf30bhRZ7JARP98bExOCVV17B5MmTh4sAb88R4AhwBIaFwLD2xLCeww8Gc+fOZRpRKkMb6o/vY0NPAyf5oTHqv8WqVSo5EykT2U+axNrdcccdeIek8j7XQSS/a5d6Px0a6P4+qqjw2yNd0H1Pyn1PuVTdiVReGzduZN2HfzSHCgO/jyPAEeAIDIZAxHtiP52Eq+nD99AdO3bgiiuugNPpxGBq+4GeHf6o8b4PcpI/3O/z/vtVsiaSvvde3PHII4zkiWDPPPPMXptR7wJta1Pb0yGByP13vxtyBJGSfPgHMZAaK5zo+Sl4SOh5A44AR+AwEQgR7YB74iH0z0k+ctA4yUeO1cAtw4j7k5kzof/P/2ROdgedQjdtOuBAgMTEiJ4eKclH2m6g03FEg+GNOAIcAY7AMBAgkieBp9898RCdkcMl9MH8i7gkz0PohrFUI2jaRwW/Nj+fSfKLu7qwXKuF6fTTD1DtR9AjaxIpeYcWdFZWFlavXo2kpKR+HxHpKTjS8fF2HAGOAEcgEgRGQsAIt+8PtddFMqbx3oZL8qMxwz3OdP4tW+BwOrFHr4f1gQcw6+abD+lpnOQPCTZ+E0eAIzDGEDhcku/rwDfaUULhAlEIymPtYMFJfjQ+ghDJf/89HA7HESf5oWzth/uhjQZkvE+OAEdg/CNwOHtPX4KPJE7+cNX1nOTH/5oc3hseZXU9d7wb3nTx1hwBjsCRReBQSb5vMpxICJ7ejJM8t8mPzAofwGP+SDve9Q2h6xsaMtTvRwYM3gtHgCPAEegfgUMh+b7SdKQEPxIkPx7mkavrD3cW+4TQhXvM97ugRzGEjl6FJ8M53Anl93MEOAKjhcBgJN/f7/rm9uAZ7oY/M5zkh4+ZescAyXDCuxv01DoKyXBCz46E6EfbYeVQYeX3cQQ4AuMXgeGSfH856/uiMxzJfvwiO/CbcZIf7qxHkNY21GVEqqlhpLUdyqEu/FX6noBDv+Mn4eFOOG/PEeAIjBQCwyX5SGzqnOQHnx1O8oeyeiMoUDPsbkejz2EPgt/AEeAIcASOHgJkf7/++uuxcuVKXldjhKaBk/wIAcm74QhwBDgCHIHDQ4Ak96ampt5CNIfXG7+bEOAkz9cBR4AjwBHgCBx1BEiV/+KLL3KCH+GZ4CQ/woDy7jgCHAGOAEeAIzBWEOAkP1Zmgo+DI8AR4AhwBDgCI4wAJ/kRBpR3xxHgCHAEOAIcgbGCACf5sTITfBwcAY4AR4AjwBEYYQQ4yY8woLw7jgBHgCPAEeAIjBUEOMmPlZng4+AIcAQ4AhwBjsAII8BJfoQB5d1xBDgCHAGOAEdgrCDASX6szAQfB0eAI8AR4AhwBEYYAU7yIwwo744jwBHgCHAEOAJjBQFO8mNlJvg4OAIcAY4AR4AjMMII/H8zRNqSSswnP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1" name="Picture 3" descr="C:\Users\Музей\Desktop\Без назван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00300"/>
            <a:ext cx="10863263" cy="408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658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24578" name="Picture 2" descr="C:\Users\Музей\Desktop\Без названия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09699"/>
            <a:ext cx="14554200" cy="601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019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4"/>
          <p:cNvSpPr/>
          <p:nvPr/>
        </p:nvSpPr>
        <p:spPr>
          <a:xfrm>
            <a:off x="2514600" y="1638300"/>
            <a:ext cx="12902334" cy="5486401"/>
          </a:xfrm>
          <a:custGeom>
            <a:avLst/>
            <a:gdLst/>
            <a:ahLst/>
            <a:cxnLst/>
            <a:rect l="l" t="t" r="r" b="b"/>
            <a:pathLst>
              <a:path w="3398146" h="1146701">
                <a:moveTo>
                  <a:pt x="0" y="0"/>
                </a:moveTo>
                <a:lnTo>
                  <a:pt x="3398146" y="0"/>
                </a:lnTo>
                <a:lnTo>
                  <a:pt x="3398146" y="1146701"/>
                </a:lnTo>
                <a:lnTo>
                  <a:pt x="0" y="1146701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</p:spPr>
      </p:sp>
      <p:sp>
        <p:nvSpPr>
          <p:cNvPr id="4" name="TextBox 6"/>
          <p:cNvSpPr txBox="1"/>
          <p:nvPr/>
        </p:nvSpPr>
        <p:spPr>
          <a:xfrm>
            <a:off x="2719548" y="1638300"/>
            <a:ext cx="12492437" cy="6488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Правильные ответы:</a:t>
            </a:r>
          </a:p>
          <a:p>
            <a:pPr marL="713098" lvl="1" indent="-356549">
              <a:lnSpc>
                <a:spcPts val="4624"/>
              </a:lnSpc>
              <a:buFont typeface="Arial"/>
              <a:buChar char="•"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Пещера </a:t>
            </a: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Сарбадуй</a:t>
            </a:r>
            <a:endParaRPr lang="en-US" sz="3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13098" lvl="1" indent="-356549">
              <a:lnSpc>
                <a:spcPts val="4624"/>
              </a:lnSpc>
              <a:buFont typeface="Arial"/>
              <a:buChar char="•"/>
            </a:pP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Енхорские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щеки</a:t>
            </a:r>
            <a:endParaRPr lang="en-US" sz="3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13098" lvl="1" indent="-356549">
              <a:lnSpc>
                <a:spcPts val="4624"/>
              </a:lnSpc>
              <a:buFont typeface="Arial"/>
              <a:buChar char="•"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Озеро </a:t>
            </a: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Таглей</a:t>
            </a:r>
            <a:endParaRPr lang="en-US" sz="3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13098" lvl="1" indent="-356549">
              <a:lnSpc>
                <a:spcPts val="4624"/>
              </a:lnSpc>
              <a:buFont typeface="Arial"/>
              <a:buChar char="•"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Контур Байкала</a:t>
            </a:r>
            <a:endParaRPr lang="en-US" sz="3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13098" lvl="1" indent="-356549">
              <a:lnSpc>
                <a:spcPts val="4624"/>
              </a:lnSpc>
              <a:spcBef>
                <a:spcPct val="0"/>
              </a:spcBef>
              <a:buFont typeface="Arial"/>
              <a:buChar char="•"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Белые скалы </a:t>
            </a:r>
          </a:p>
          <a:p>
            <a:pPr marL="713098" lvl="1" indent="-356549">
              <a:lnSpc>
                <a:spcPts val="4624"/>
              </a:lnSpc>
              <a:spcBef>
                <a:spcPct val="0"/>
              </a:spcBef>
              <a:buFont typeface="Arial"/>
              <a:buChar char="•"/>
            </a:pP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Гора </a:t>
            </a: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Барун-Ула</a:t>
            </a:r>
            <a:endParaRPr lang="ru-RU" sz="3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713098" lvl="1" indent="-356549">
              <a:lnSpc>
                <a:spcPts val="4624"/>
              </a:lnSpc>
              <a:spcBef>
                <a:spcPct val="0"/>
              </a:spcBef>
              <a:buFont typeface="Arial"/>
              <a:buChar char="•"/>
            </a:pPr>
            <a:r>
              <a:rPr lang="ru-RU" sz="3600" b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Боргойский</a:t>
            </a:r>
            <a:r>
              <a:rPr lang="ru-RU" sz="3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заказник</a:t>
            </a:r>
          </a:p>
          <a:p>
            <a:pPr marL="356549" lvl="1">
              <a:lnSpc>
                <a:spcPts val="4624"/>
              </a:lnSpc>
              <a:spcBef>
                <a:spcPct val="0"/>
              </a:spcBef>
            </a:pPr>
            <a:endParaRPr lang="ru-RU" sz="3302" dirty="0" smtClean="0">
              <a:solidFill>
                <a:srgbClr val="FFFFFF"/>
              </a:solidFill>
              <a:latin typeface="Cooper Hewitt"/>
            </a:endParaRPr>
          </a:p>
          <a:p>
            <a:pPr marL="713098" lvl="1" indent="-356549">
              <a:lnSpc>
                <a:spcPts val="4624"/>
              </a:lnSpc>
              <a:spcBef>
                <a:spcPct val="0"/>
              </a:spcBef>
              <a:buFont typeface="Arial"/>
              <a:buChar char="•"/>
            </a:pPr>
            <a:endParaRPr lang="ru-RU" sz="3302" dirty="0" smtClean="0">
              <a:solidFill>
                <a:srgbClr val="FFFFFF"/>
              </a:solidFill>
              <a:latin typeface="Cooper Hewitt"/>
            </a:endParaRPr>
          </a:p>
          <a:p>
            <a:pPr marL="713098" lvl="1" indent="-356549">
              <a:lnSpc>
                <a:spcPts val="4624"/>
              </a:lnSpc>
              <a:spcBef>
                <a:spcPct val="0"/>
              </a:spcBef>
              <a:buFont typeface="Arial"/>
              <a:buChar char="•"/>
            </a:pPr>
            <a:endParaRPr lang="en-US" sz="3302" dirty="0">
              <a:solidFill>
                <a:srgbClr val="FFFFFF"/>
              </a:solidFill>
              <a:latin typeface="Cooper Hewitt"/>
            </a:endParaRPr>
          </a:p>
        </p:txBody>
      </p:sp>
    </p:spTree>
    <p:extLst>
      <p:ext uri="{BB962C8B-B14F-4D97-AF65-F5344CB8AC3E}">
        <p14:creationId xmlns:p14="http://schemas.microsoft.com/office/powerpoint/2010/main" val="18796044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" y="14288"/>
            <a:ext cx="18280063" cy="1025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261161" y="2411625"/>
            <a:ext cx="15782005" cy="5246473"/>
            <a:chOff x="0" y="-241101"/>
            <a:chExt cx="21042673" cy="6995298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0" y="-241101"/>
              <a:ext cx="21042673" cy="6995298"/>
              <a:chOff x="0" y="-47625"/>
              <a:chExt cx="4156577" cy="1381788"/>
            </a:xfrm>
          </p:grpSpPr>
          <p:sp>
            <p:nvSpPr>
              <p:cNvPr id="9" name="Freeform 7"/>
              <p:cNvSpPr/>
              <p:nvPr/>
            </p:nvSpPr>
            <p:spPr>
              <a:xfrm>
                <a:off x="0" y="0"/>
                <a:ext cx="4156577" cy="1334163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chemeClr val="bg1">
                  <a:lumMod val="75000"/>
                  <a:alpha val="29804"/>
                </a:schemeClr>
              </a:solidFill>
            </p:spPr>
          </p:sp>
          <p:sp>
            <p:nvSpPr>
              <p:cNvPr id="10" name="TextBox 8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9"/>
            <p:cNvSpPr txBox="1"/>
            <p:nvPr/>
          </p:nvSpPr>
          <p:spPr>
            <a:xfrm>
              <a:off x="1738008" y="1805817"/>
              <a:ext cx="17590804" cy="45140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91"/>
                </a:lnSpc>
              </a:pPr>
              <a:r>
                <a:rPr lang="en-US" sz="7992" dirty="0" smtClean="0">
                  <a:solidFill>
                    <a:srgbClr val="3366FF"/>
                  </a:solidFill>
                  <a:latin typeface="Ubuntu Bold"/>
                </a:rPr>
                <a:t>«</a:t>
              </a:r>
              <a:r>
                <a:rPr lang="ru-RU" sz="7992" dirty="0" smtClean="0">
                  <a:solidFill>
                    <a:srgbClr val="3366FF"/>
                  </a:solidFill>
                  <a:latin typeface="Ubuntu Bold"/>
                </a:rPr>
                <a:t>Внимание на экран»</a:t>
              </a:r>
            </a:p>
            <a:p>
              <a:pPr algn="ctr">
                <a:lnSpc>
                  <a:spcPts val="8791"/>
                </a:lnSpc>
              </a:pPr>
              <a:endParaRPr lang="ru-RU" sz="4400" dirty="0" smtClean="0">
                <a:solidFill>
                  <a:srgbClr val="3366FF"/>
                </a:solidFill>
                <a:latin typeface="Ubuntu Bold"/>
              </a:endParaRPr>
            </a:p>
            <a:p>
              <a:pPr algn="ctr">
                <a:lnSpc>
                  <a:spcPts val="8791"/>
                </a:lnSpc>
              </a:pPr>
              <a:r>
                <a:rPr lang="ru-RU" sz="4400" dirty="0" smtClean="0">
                  <a:solidFill>
                    <a:srgbClr val="3366FF"/>
                  </a:solidFill>
                  <a:latin typeface="Ubuntu Bold"/>
                </a:rPr>
                <a:t>достопримечательности Джидинского района </a:t>
              </a:r>
              <a:endParaRPr lang="en-US" sz="4400" dirty="0">
                <a:solidFill>
                  <a:srgbClr val="3366FF"/>
                </a:solidFill>
                <a:latin typeface="Ubuntu Bold"/>
              </a:endParaRPr>
            </a:p>
          </p:txBody>
        </p:sp>
        <p:sp>
          <p:nvSpPr>
            <p:cNvPr id="8" name="TextBox 10"/>
            <p:cNvSpPr txBox="1"/>
            <p:nvPr/>
          </p:nvSpPr>
          <p:spPr>
            <a:xfrm>
              <a:off x="1738008" y="576643"/>
              <a:ext cx="17590804" cy="764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3496" b="1" spc="524" dirty="0" smtClean="0">
                  <a:solidFill>
                    <a:srgbClr val="3366FF"/>
                  </a:solidFill>
                  <a:latin typeface="Cooper Hewitt"/>
                </a:rPr>
                <a:t>ЧЕТВЕРТЫЙ </a:t>
              </a:r>
              <a:r>
                <a:rPr lang="en-US" sz="3496" b="1" spc="524" dirty="0" smtClean="0">
                  <a:solidFill>
                    <a:srgbClr val="3366FF"/>
                  </a:solidFill>
                  <a:latin typeface="Cooper Hewitt"/>
                </a:rPr>
                <a:t>ТУР</a:t>
              </a:r>
              <a:endParaRPr lang="en-US" sz="3496" b="1" spc="524" dirty="0">
                <a:solidFill>
                  <a:srgbClr val="3366FF"/>
                </a:solidFill>
                <a:latin typeface="Cooper Hewit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821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61" y="419100"/>
            <a:ext cx="6169025" cy="9484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5400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5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2" t="10563" r="4762" b="21262"/>
          <a:stretch/>
        </p:blipFill>
        <p:spPr bwMode="auto">
          <a:xfrm>
            <a:off x="6629401" y="3771900"/>
            <a:ext cx="10404604" cy="6131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3"/>
          <p:cNvGrpSpPr/>
          <p:nvPr/>
        </p:nvGrpSpPr>
        <p:grpSpPr>
          <a:xfrm>
            <a:off x="6629400" y="484259"/>
            <a:ext cx="10404605" cy="3052414"/>
            <a:chOff x="2406372" y="-855628"/>
            <a:chExt cx="25789292" cy="4108476"/>
          </a:xfrm>
        </p:grpSpPr>
        <p:sp>
          <p:nvSpPr>
            <p:cNvPr id="12" name="Freeform 7"/>
            <p:cNvSpPr/>
            <p:nvPr/>
          </p:nvSpPr>
          <p:spPr>
            <a:xfrm>
              <a:off x="2406372" y="-855628"/>
              <a:ext cx="25789292" cy="4108476"/>
            </a:xfrm>
            <a:custGeom>
              <a:avLst/>
              <a:gdLst/>
              <a:ahLst/>
              <a:cxnLst/>
              <a:rect l="l" t="t" r="r" b="b"/>
              <a:pathLst>
                <a:path w="4156577" h="811551">
                  <a:moveTo>
                    <a:pt x="0" y="0"/>
                  </a:moveTo>
                  <a:lnTo>
                    <a:pt x="4156577" y="0"/>
                  </a:lnTo>
                  <a:lnTo>
                    <a:pt x="4156577" y="811551"/>
                  </a:lnTo>
                  <a:lnTo>
                    <a:pt x="0" y="811551"/>
                  </a:lnTo>
                  <a:close/>
                </a:path>
              </a:pathLst>
            </a:custGeom>
            <a:solidFill>
              <a:schemeClr val="bg1">
                <a:lumMod val="75000"/>
                <a:alpha val="29804"/>
              </a:schemeClr>
            </a:solidFill>
          </p:spPr>
        </p:sp>
        <p:sp>
          <p:nvSpPr>
            <p:cNvPr id="11" name="TextBox 10"/>
            <p:cNvSpPr txBox="1"/>
            <p:nvPr/>
          </p:nvSpPr>
          <p:spPr>
            <a:xfrm>
              <a:off x="4069680" y="-733524"/>
              <a:ext cx="23471127" cy="36247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Статуя Будды Шакьямуни, </a:t>
              </a:r>
            </a:p>
            <a:p>
              <a:pPr algn="ctr"/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скульптура «Бегущие лани» находятся в …</a:t>
              </a:r>
            </a:p>
            <a:p>
              <a:pPr algn="ctr"/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А. селе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Боргой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                     </a:t>
              </a:r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селе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Инзагатуй</a:t>
              </a:r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                       </a:t>
              </a:r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селе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Дырестуй</a:t>
              </a:r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9388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6" r="43651"/>
          <a:stretch/>
        </p:blipFill>
        <p:spPr bwMode="auto">
          <a:xfrm>
            <a:off x="152400" y="117248"/>
            <a:ext cx="5808238" cy="10016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1" y="5448300"/>
            <a:ext cx="61722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3"/>
          <p:cNvGrpSpPr/>
          <p:nvPr/>
        </p:nvGrpSpPr>
        <p:grpSpPr>
          <a:xfrm>
            <a:off x="5617383" y="2030297"/>
            <a:ext cx="11627197" cy="5837353"/>
            <a:chOff x="0" y="-597030"/>
            <a:chExt cx="28048273" cy="4711829"/>
          </a:xfrm>
        </p:grpSpPr>
        <p:grpSp>
          <p:nvGrpSpPr>
            <p:cNvPr id="13" name="Group 6"/>
            <p:cNvGrpSpPr/>
            <p:nvPr/>
          </p:nvGrpSpPr>
          <p:grpSpPr>
            <a:xfrm>
              <a:off x="0" y="-597030"/>
              <a:ext cx="28048270" cy="4711829"/>
              <a:chOff x="0" y="-117932"/>
              <a:chExt cx="5540399" cy="930732"/>
            </a:xfrm>
          </p:grpSpPr>
          <p:sp>
            <p:nvSpPr>
              <p:cNvPr id="15" name="Freeform 7"/>
              <p:cNvSpPr/>
              <p:nvPr/>
            </p:nvSpPr>
            <p:spPr>
              <a:xfrm>
                <a:off x="249149" y="-117932"/>
                <a:ext cx="5291250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chemeClr val="bg1">
                  <a:lumMod val="75000"/>
                  <a:alpha val="29804"/>
                </a:schemeClr>
              </a:solidFill>
            </p:spPr>
          </p:sp>
          <p:sp>
            <p:nvSpPr>
              <p:cNvPr id="16" name="TextBox 15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0"/>
            <p:cNvSpPr txBox="1"/>
            <p:nvPr/>
          </p:nvSpPr>
          <p:spPr>
            <a:xfrm>
              <a:off x="2573440" y="-520982"/>
              <a:ext cx="25474833" cy="326068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Где находится священная гора </a:t>
              </a:r>
            </a:p>
            <a:p>
              <a:pPr algn="ctr">
                <a:lnSpc>
                  <a:spcPts val="4895"/>
                </a:lnSpc>
              </a:pPr>
              <a:r>
                <a:rPr lang="ru-RU" sz="3500" b="1" spc="524" dirty="0" err="1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Бурин</a:t>
              </a: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-Хан и статуя «Хозяина горы»?</a:t>
              </a:r>
            </a:p>
            <a:p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 </a:t>
              </a:r>
              <a:endParaRPr lang="ru-RU" sz="10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0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               </a:t>
              </a:r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село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Ичётуй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    </a:t>
              </a:r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                  Б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село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Дырестуй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     </a:t>
              </a:r>
            </a:p>
            <a:p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                                В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село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Инзагатуй</a:t>
              </a:r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3500" b="1" spc="524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23566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1" y="5448300"/>
            <a:ext cx="61722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Picture background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12"/>
          <a:stretch/>
        </p:blipFill>
        <p:spPr bwMode="auto">
          <a:xfrm>
            <a:off x="1" y="0"/>
            <a:ext cx="8077199" cy="10238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s://avatars.mds.yandex.net/get-entity_search/2394172/952424844/S600xU_2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17947" cy="50128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3"/>
          <p:cNvGrpSpPr/>
          <p:nvPr/>
        </p:nvGrpSpPr>
        <p:grpSpPr>
          <a:xfrm>
            <a:off x="8915400" y="858538"/>
            <a:ext cx="8918629" cy="6189962"/>
            <a:chOff x="0" y="-241101"/>
            <a:chExt cx="21042673" cy="4388036"/>
          </a:xfrm>
        </p:grpSpPr>
        <p:sp>
          <p:nvSpPr>
            <p:cNvPr id="7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8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grpSp>
          <p:nvGrpSpPr>
            <p:cNvPr id="9" name="Group 6"/>
            <p:cNvGrpSpPr/>
            <p:nvPr/>
          </p:nvGrpSpPr>
          <p:grpSpPr>
            <a:xfrm>
              <a:off x="0" y="-241101"/>
              <a:ext cx="21042673" cy="4388036"/>
              <a:chOff x="0" y="-47625"/>
              <a:chExt cx="4156577" cy="866773"/>
            </a:xfrm>
          </p:grpSpPr>
          <p:sp>
            <p:nvSpPr>
              <p:cNvPr id="11" name="Freeform 7"/>
              <p:cNvSpPr/>
              <p:nvPr/>
            </p:nvSpPr>
            <p:spPr>
              <a:xfrm>
                <a:off x="0" y="7597"/>
                <a:ext cx="4156577" cy="811551"/>
              </a:xfrm>
              <a:custGeom>
                <a:avLst/>
                <a:gdLst/>
                <a:ahLst/>
                <a:cxnLst/>
                <a:rect l="l" t="t" r="r" b="b"/>
                <a:pathLst>
                  <a:path w="4156577" h="811551">
                    <a:moveTo>
                      <a:pt x="0" y="0"/>
                    </a:moveTo>
                    <a:lnTo>
                      <a:pt x="4156577" y="0"/>
                    </a:lnTo>
                    <a:lnTo>
                      <a:pt x="4156577" y="811551"/>
                    </a:lnTo>
                    <a:lnTo>
                      <a:pt x="0" y="811551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29804"/>
                </a:schemeClr>
              </a:solidFill>
            </p:spPr>
          </p:sp>
          <p:sp>
            <p:nvSpPr>
              <p:cNvPr id="12" name="TextBox 11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8135" tIns="38135" rIns="38135" bIns="3813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51842" y="285508"/>
              <a:ext cx="20061393" cy="36981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3496" b="1" spc="524" dirty="0" smtClean="0">
                  <a:solidFill>
                    <a:srgbClr val="FFFF00"/>
                  </a:solidFill>
                  <a:latin typeface="Cooper Hewitt"/>
                </a:rPr>
                <a:t> </a:t>
              </a: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Где расположен музей имени маршала СССР </a:t>
              </a:r>
            </a:p>
            <a:p>
              <a:pPr algn="ctr"/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Константина Константиновича Рокоссовского? </a:t>
              </a:r>
            </a:p>
            <a:p>
              <a:pPr algn="ctr"/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endParaRPr lang="ru-RU" sz="3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село  Нижний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Бургалтай</a:t>
              </a:r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3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3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3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село  Петропавловка</a:t>
              </a:r>
            </a:p>
            <a:p>
              <a:endParaRPr lang="ru-RU" sz="3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3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3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3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sz="3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село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Желтура</a:t>
              </a:r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en-US" sz="3500" b="1" spc="524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66869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1" y="5448300"/>
            <a:ext cx="61722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20"/>
          <a:stretch/>
        </p:blipFill>
        <p:spPr bwMode="auto">
          <a:xfrm>
            <a:off x="304800" y="2628900"/>
            <a:ext cx="12192000" cy="7456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3"/>
          <p:cNvGrpSpPr/>
          <p:nvPr/>
        </p:nvGrpSpPr>
        <p:grpSpPr>
          <a:xfrm>
            <a:off x="1428399" y="293600"/>
            <a:ext cx="15232414" cy="2751966"/>
            <a:chOff x="373434" y="-117389"/>
            <a:chExt cx="21042674" cy="4108475"/>
          </a:xfrm>
        </p:grpSpPr>
        <p:sp>
          <p:nvSpPr>
            <p:cNvPr id="6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7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8" name="Freeform 7"/>
            <p:cNvSpPr/>
            <p:nvPr/>
          </p:nvSpPr>
          <p:spPr>
            <a:xfrm>
              <a:off x="373434" y="-117389"/>
              <a:ext cx="21042674" cy="4108475"/>
            </a:xfrm>
            <a:custGeom>
              <a:avLst/>
              <a:gdLst/>
              <a:ahLst/>
              <a:cxnLst/>
              <a:rect l="l" t="t" r="r" b="b"/>
              <a:pathLst>
                <a:path w="4156577" h="811551">
                  <a:moveTo>
                    <a:pt x="0" y="0"/>
                  </a:moveTo>
                  <a:lnTo>
                    <a:pt x="4156577" y="0"/>
                  </a:lnTo>
                  <a:lnTo>
                    <a:pt x="4156577" y="811551"/>
                  </a:lnTo>
                  <a:lnTo>
                    <a:pt x="0" y="811551"/>
                  </a:lnTo>
                  <a:close/>
                </a:path>
              </a:pathLst>
            </a:custGeom>
            <a:solidFill>
              <a:schemeClr val="bg1">
                <a:lumMod val="85000"/>
                <a:alpha val="29804"/>
              </a:schemeClr>
            </a:solidFill>
          </p:spPr>
        </p:sp>
        <p:sp>
          <p:nvSpPr>
            <p:cNvPr id="9" name="TextBox 10"/>
            <p:cNvSpPr txBox="1"/>
            <p:nvPr/>
          </p:nvSpPr>
          <p:spPr>
            <a:xfrm>
              <a:off x="1985007" y="285508"/>
              <a:ext cx="18228227" cy="8470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4400" spc="524" dirty="0" smtClean="0">
                  <a:solidFill>
                    <a:srgbClr val="FFFFFF"/>
                  </a:solidFill>
                  <a:latin typeface="Cooper Hewitt"/>
                </a:rPr>
                <a:t> </a:t>
              </a: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Джидинский краеведческий музей находится? </a:t>
              </a:r>
              <a:endParaRPr lang="en-US" sz="3500" b="1" spc="524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029200" y="1529443"/>
            <a:ext cx="9463809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А. с.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Петропавловка  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Булык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В. с. Джида</a:t>
            </a:r>
            <a:endParaRPr lang="ru-RU" sz="35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709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162302"/>
            <a:ext cx="15777941" cy="6934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3"/>
          <p:cNvGrpSpPr/>
          <p:nvPr/>
        </p:nvGrpSpPr>
        <p:grpSpPr>
          <a:xfrm>
            <a:off x="1062468" y="419102"/>
            <a:ext cx="16010873" cy="2743200"/>
            <a:chOff x="373433" y="-117388"/>
            <a:chExt cx="21042675" cy="1450050"/>
          </a:xfrm>
        </p:grpSpPr>
        <p:sp>
          <p:nvSpPr>
            <p:cNvPr id="8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9" name="Freeform 7"/>
            <p:cNvSpPr/>
            <p:nvPr/>
          </p:nvSpPr>
          <p:spPr>
            <a:xfrm>
              <a:off x="373433" y="-117388"/>
              <a:ext cx="21042675" cy="1450050"/>
            </a:xfrm>
            <a:custGeom>
              <a:avLst/>
              <a:gdLst/>
              <a:ahLst/>
              <a:cxnLst/>
              <a:rect l="l" t="t" r="r" b="b"/>
              <a:pathLst>
                <a:path w="4156577" h="811551">
                  <a:moveTo>
                    <a:pt x="0" y="0"/>
                  </a:moveTo>
                  <a:lnTo>
                    <a:pt x="4156577" y="0"/>
                  </a:lnTo>
                  <a:lnTo>
                    <a:pt x="4156577" y="811551"/>
                  </a:lnTo>
                  <a:lnTo>
                    <a:pt x="0" y="811551"/>
                  </a:lnTo>
                  <a:close/>
                </a:path>
              </a:pathLst>
            </a:custGeom>
            <a:solidFill>
              <a:schemeClr val="bg1">
                <a:lumMod val="85000"/>
                <a:alpha val="29804"/>
              </a:scheme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864075" y="-76166"/>
              <a:ext cx="20061392" cy="3044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3496" spc="524" dirty="0" smtClean="0">
                  <a:solidFill>
                    <a:srgbClr val="FFFFFF"/>
                  </a:solidFill>
                  <a:latin typeface="Cooper Hewitt"/>
                </a:rPr>
                <a:t> </a:t>
              </a: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Самый большой дацан в Джидинском районе? </a:t>
              </a:r>
              <a:endParaRPr lang="en-US" sz="3500" b="1" spc="524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671078" y="1333500"/>
            <a:ext cx="1417852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Атаган-Дырестуйский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Дацан</a:t>
            </a:r>
            <a:r>
              <a:rPr lang="ru-RU" sz="3500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3500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Б.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Сартул-Гэгэтуйский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 Дацан</a:t>
            </a:r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В.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Сартуул-Булагский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 Д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ацан</a:t>
            </a:r>
            <a:endParaRPr lang="ru-RU" sz="35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47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/>
          <p:nvPr/>
        </p:nvGrpSpPr>
        <p:grpSpPr>
          <a:xfrm>
            <a:off x="1406628" y="478160"/>
            <a:ext cx="15232414" cy="3276600"/>
            <a:chOff x="373433" y="-117389"/>
            <a:chExt cx="21042675" cy="3844006"/>
          </a:xfrm>
        </p:grpSpPr>
        <p:sp>
          <p:nvSpPr>
            <p:cNvPr id="4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5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6" name="Freeform 7"/>
            <p:cNvSpPr/>
            <p:nvPr/>
          </p:nvSpPr>
          <p:spPr>
            <a:xfrm>
              <a:off x="373433" y="-117389"/>
              <a:ext cx="21042675" cy="3844006"/>
            </a:xfrm>
            <a:custGeom>
              <a:avLst/>
              <a:gdLst/>
              <a:ahLst/>
              <a:cxnLst/>
              <a:rect l="l" t="t" r="r" b="b"/>
              <a:pathLst>
                <a:path w="4156577" h="811551">
                  <a:moveTo>
                    <a:pt x="0" y="0"/>
                  </a:moveTo>
                  <a:lnTo>
                    <a:pt x="4156577" y="0"/>
                  </a:lnTo>
                  <a:lnTo>
                    <a:pt x="4156577" y="811551"/>
                  </a:lnTo>
                  <a:lnTo>
                    <a:pt x="0" y="811551"/>
                  </a:lnTo>
                  <a:close/>
                </a:path>
              </a:pathLst>
            </a:custGeom>
            <a:solidFill>
              <a:schemeClr val="bg1">
                <a:lumMod val="85000"/>
                <a:alpha val="29804"/>
              </a:schemeClr>
            </a:solidFill>
          </p:spPr>
        </p:sp>
        <p:sp>
          <p:nvSpPr>
            <p:cNvPr id="7" name="TextBox 10"/>
            <p:cNvSpPr txBox="1"/>
            <p:nvPr/>
          </p:nvSpPr>
          <p:spPr>
            <a:xfrm>
              <a:off x="418551" y="-48103"/>
              <a:ext cx="20997557" cy="28434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Главный гастрономический бренд </a:t>
              </a:r>
            </a:p>
            <a:p>
              <a:pPr algn="ctr">
                <a:lnSpc>
                  <a:spcPts val="4895"/>
                </a:lnSpc>
              </a:pP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Джидинского района?</a:t>
              </a:r>
            </a:p>
            <a:p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А.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Харатский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пряник</a:t>
              </a:r>
              <a:r>
                <a:rPr lang="ru-RU" sz="3500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r>
                <a:rPr lang="ru-RU" sz="3500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Боргойская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баранина   В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Боргойские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500" b="1" dirty="0" err="1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буузы</a:t>
              </a:r>
              <a:endPara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4895"/>
                </a:lnSpc>
              </a:pP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3500" b="1" spc="524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28900"/>
            <a:ext cx="16483806" cy="74866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0996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3"/>
          <p:cNvGrpSpPr/>
          <p:nvPr/>
        </p:nvGrpSpPr>
        <p:grpSpPr>
          <a:xfrm>
            <a:off x="1506820" y="419100"/>
            <a:ext cx="15232414" cy="3623204"/>
            <a:chOff x="12073" y="-117389"/>
            <a:chExt cx="21042675" cy="4108475"/>
          </a:xfrm>
        </p:grpSpPr>
        <p:sp>
          <p:nvSpPr>
            <p:cNvPr id="11" name="AutoShape 4"/>
            <p:cNvSpPr/>
            <p:nvPr/>
          </p:nvSpPr>
          <p:spPr>
            <a:xfrm>
              <a:off x="373437" y="3726617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12" name="AutoShape 5"/>
            <p:cNvSpPr/>
            <p:nvPr/>
          </p:nvSpPr>
          <p:spPr>
            <a:xfrm>
              <a:off x="373437" y="241470"/>
              <a:ext cx="20319947" cy="0"/>
            </a:xfrm>
            <a:prstGeom prst="line">
              <a:avLst/>
            </a:prstGeom>
            <a:ln w="84588" cap="flat">
              <a:solidFill>
                <a:srgbClr val="FFFFFF"/>
              </a:solidFill>
              <a:prstDash val="sysDot"/>
              <a:headEnd type="none" w="sm" len="sm"/>
              <a:tailEnd type="none" w="sm" len="sm"/>
            </a:ln>
          </p:spPr>
        </p:sp>
        <p:sp>
          <p:nvSpPr>
            <p:cNvPr id="13" name="Freeform 7"/>
            <p:cNvSpPr/>
            <p:nvPr/>
          </p:nvSpPr>
          <p:spPr>
            <a:xfrm>
              <a:off x="12073" y="-117389"/>
              <a:ext cx="21042675" cy="4108475"/>
            </a:xfrm>
            <a:custGeom>
              <a:avLst/>
              <a:gdLst/>
              <a:ahLst/>
              <a:cxnLst/>
              <a:rect l="l" t="t" r="r" b="b"/>
              <a:pathLst>
                <a:path w="4156577" h="811551">
                  <a:moveTo>
                    <a:pt x="0" y="0"/>
                  </a:moveTo>
                  <a:lnTo>
                    <a:pt x="4156577" y="0"/>
                  </a:lnTo>
                  <a:lnTo>
                    <a:pt x="4156577" y="811551"/>
                  </a:lnTo>
                  <a:lnTo>
                    <a:pt x="0" y="811551"/>
                  </a:lnTo>
                  <a:close/>
                </a:path>
              </a:pathLst>
            </a:custGeom>
            <a:solidFill>
              <a:schemeClr val="bg1">
                <a:lumMod val="85000"/>
                <a:alpha val="29804"/>
              </a:schemeClr>
            </a:solidFill>
          </p:spPr>
        </p:sp>
        <p:sp>
          <p:nvSpPr>
            <p:cNvPr id="14" name="TextBox 10"/>
            <p:cNvSpPr txBox="1"/>
            <p:nvPr/>
          </p:nvSpPr>
          <p:spPr>
            <a:xfrm>
              <a:off x="151842" y="-27377"/>
              <a:ext cx="20061392" cy="17255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95"/>
                </a:lnSpc>
              </a:pPr>
              <a:r>
                <a:rPr lang="ru-RU" sz="3500" b="1" spc="524" dirty="0" err="1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Боргойской</a:t>
              </a: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заказник это…?</a:t>
              </a:r>
            </a:p>
            <a:p>
              <a:pPr algn="ctr">
                <a:lnSpc>
                  <a:spcPct val="150000"/>
                </a:lnSpc>
              </a:pP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А. природный памятник</a:t>
              </a:r>
              <a:r>
                <a:rPr lang="ru-RU" sz="3500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  <a:r>
                <a:rPr lang="ru-RU" sz="3500" b="1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Б</a:t>
              </a:r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. просто очень красивое место</a:t>
              </a:r>
            </a:p>
            <a:p>
              <a:pPr algn="ctr"/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В. место массового перелета, отдыха,</a:t>
              </a:r>
            </a:p>
            <a:p>
              <a:pPr algn="ctr"/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 кормления и гнездования многих видов    </a:t>
              </a:r>
            </a:p>
            <a:p>
              <a:pPr algn="ctr"/>
              <a:r>
                <a:rPr lang="ru-RU" sz="35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   перелетных птиц </a:t>
              </a:r>
            </a:p>
            <a:p>
              <a:pPr algn="ctr">
                <a:lnSpc>
                  <a:spcPts val="4895"/>
                </a:lnSpc>
              </a:pPr>
              <a:r>
                <a:rPr lang="ru-RU" sz="3500" b="1" spc="524" dirty="0" smtClean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3500" b="1" spc="524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27" y="3701142"/>
            <a:ext cx="16840200" cy="6553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93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63" t="16175"/>
          <a:stretch/>
        </p:blipFill>
        <p:spPr bwMode="auto">
          <a:xfrm>
            <a:off x="381000" y="114300"/>
            <a:ext cx="17449800" cy="998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81200" y="1790700"/>
            <a:ext cx="1203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6" name="Freeform 7"/>
          <p:cNvSpPr/>
          <p:nvPr/>
        </p:nvSpPr>
        <p:spPr>
          <a:xfrm>
            <a:off x="1652253" y="742264"/>
            <a:ext cx="14883147" cy="8963737"/>
          </a:xfrm>
          <a:custGeom>
            <a:avLst/>
            <a:gdLst/>
            <a:ahLst/>
            <a:cxnLst/>
            <a:rect l="l" t="t" r="r" b="b"/>
            <a:pathLst>
              <a:path w="4156577" h="811551">
                <a:moveTo>
                  <a:pt x="0" y="0"/>
                </a:moveTo>
                <a:lnTo>
                  <a:pt x="4156577" y="0"/>
                </a:lnTo>
                <a:lnTo>
                  <a:pt x="4156577" y="811551"/>
                </a:lnTo>
                <a:lnTo>
                  <a:pt x="0" y="811551"/>
                </a:lnTo>
                <a:close/>
              </a:path>
            </a:pathLst>
          </a:custGeom>
          <a:solidFill>
            <a:schemeClr val="bg1">
              <a:lumMod val="85000"/>
              <a:alpha val="29804"/>
            </a:schemeClr>
          </a:solidFill>
        </p:spPr>
      </p:sp>
      <p:sp>
        <p:nvSpPr>
          <p:cNvPr id="5" name="TextBox 4"/>
          <p:cNvSpPr txBox="1"/>
          <p:nvPr/>
        </p:nvSpPr>
        <p:spPr>
          <a:xfrm>
            <a:off x="1981200" y="722662"/>
            <a:ext cx="14706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какими районами Республики Бурятия </a:t>
            </a:r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граничит 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Джидинский район? </a:t>
            </a:r>
          </a:p>
          <a:p>
            <a:pPr algn="ctr"/>
            <a:endParaRPr lang="ru-RU" sz="3500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3929" y="2165475"/>
            <a:ext cx="103632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500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Баргузинский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Б. 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Закаменский;  </a:t>
            </a:r>
          </a:p>
          <a:p>
            <a:pPr lvl="0"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Иволгинский;  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0"/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                         Г.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Кабанский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;  </a:t>
            </a:r>
          </a:p>
          <a:p>
            <a:pPr lvl="0"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Д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Кижингинский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;  </a:t>
            </a:r>
          </a:p>
          <a:p>
            <a:pPr lvl="0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                         Е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Кяхтинский;  </a:t>
            </a:r>
          </a:p>
          <a:p>
            <a:pPr lvl="0"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            Ж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Северо-Байкальский;  </a:t>
            </a:r>
          </a:p>
          <a:p>
            <a:pPr lvl="0" algn="ctr"/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З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Селенгинский;  </a:t>
            </a:r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                         И.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Тарбагатайский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                         К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5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Хоринский</a:t>
            </a:r>
            <a:r>
              <a:rPr lang="ru-RU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.  </a:t>
            </a:r>
          </a:p>
          <a:p>
            <a:endParaRPr lang="ru-RU" sz="4400" dirty="0">
              <a:latin typeface="Cooper Hewitt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1125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0813" y="32657"/>
            <a:ext cx="1627187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1" y="5448300"/>
            <a:ext cx="61722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657" y="0"/>
            <a:ext cx="61722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724400" y="1779367"/>
            <a:ext cx="11277600" cy="658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624"/>
              </a:lnSpc>
            </a:pPr>
            <a:r>
              <a:rPr lang="en-US" sz="35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Правильные ответы</a:t>
            </a:r>
            <a:r>
              <a:rPr lang="en-US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5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r>
              <a:rPr lang="ru-RU" sz="32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Закаменский, </a:t>
            </a:r>
            <a:r>
              <a:rPr lang="ru-RU" sz="3200" b="1" dirty="0" err="1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Кабанский</a:t>
            </a:r>
            <a:r>
              <a:rPr lang="ru-RU" sz="32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, Кяхтинский, Селенгинский</a:t>
            </a:r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endParaRPr lang="ru-RU" sz="3500" b="1" dirty="0" smtClean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ts val="4624"/>
              </a:lnSpc>
              <a:buFont typeface="Arial" pitchFamily="34" charset="0"/>
              <a:buChar char="•"/>
            </a:pPr>
            <a:endParaRPr lang="ru-RU" sz="35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2702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38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7699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2132</TotalTime>
  <Words>569</Words>
  <Application>Microsoft Office PowerPoint</Application>
  <PresentationFormat>Произвольный</PresentationFormat>
  <Paragraphs>181</Paragraphs>
  <Slides>44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Times New Roman</vt:lpstr>
      <vt:lpstr>Arial Black</vt:lpstr>
      <vt:lpstr>Ubuntu Bold</vt:lpstr>
      <vt:lpstr>Calibri</vt:lpstr>
      <vt:lpstr>Cooper Hewitt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Интеллектуально-развлекательная игра</dc:title>
  <dc:creator>Музей</dc:creator>
  <cp:lastModifiedBy>Музей</cp:lastModifiedBy>
  <cp:revision>87</cp:revision>
  <dcterms:created xsi:type="dcterms:W3CDTF">2006-08-16T00:00:00Z</dcterms:created>
  <dcterms:modified xsi:type="dcterms:W3CDTF">2025-02-19T03:37:59Z</dcterms:modified>
  <dc:identifier>DAFokqIKHh4</dc:identifier>
</cp:coreProperties>
</file>