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98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300" r:id="rId33"/>
    <p:sldId id="290" r:id="rId34"/>
    <p:sldId id="291" r:id="rId35"/>
    <p:sldId id="292" r:id="rId36"/>
    <p:sldId id="293" r:id="rId37"/>
    <p:sldId id="294" r:id="rId38"/>
    <p:sldId id="295" r:id="rId39"/>
    <p:sldId id="301" r:id="rId40"/>
    <p:sldId id="297" r:id="rId41"/>
  </p:sldIdLst>
  <p:sldSz cx="18288000" cy="10287000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Monotype Corsiva" panose="03010101010201010101" pitchFamily="66" charset="0"/>
      <p:italic r:id="rId46"/>
    </p:embeddedFont>
    <p:embeddedFont>
      <p:font typeface="Montserrat" panose="00000500000000000000" pitchFamily="2" charset="0"/>
      <p:regular r:id="rId47"/>
      <p:bold r:id="rId48"/>
      <p:italic r:id="rId49"/>
      <p:boldItalic r:id="rId50"/>
    </p:embeddedFont>
    <p:embeddedFont>
      <p:font typeface="Montserrat Bold" panose="00000800000000000000" charset="0"/>
      <p:regular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22" autoAdjust="0"/>
  </p:normalViewPr>
  <p:slideViewPr>
    <p:cSldViewPr>
      <p:cViewPr varScale="1">
        <p:scale>
          <a:sx n="46" d="100"/>
          <a:sy n="46" d="100"/>
        </p:scale>
        <p:origin x="69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235388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956700"/>
            <a:ext cx="13159390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каком году был образован Курумканский аймак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972851" y="4929224"/>
            <a:ext cx="5395583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1917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968840" y="6094448"/>
            <a:ext cx="3908822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1944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601200" y="4929224"/>
            <a:ext cx="438197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1951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673173" y="6094448"/>
            <a:ext cx="423803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1966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78238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40750" cy="1569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Между какими горными хребтами расположен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Курумканский район?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395076" y="5008177"/>
            <a:ext cx="6019800" cy="1576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Малханский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Муяканский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хребет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9363" y="6302631"/>
            <a:ext cx="6796780" cy="1585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Большой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Хаптон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и           Байкальский хребет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728037" y="6418196"/>
            <a:ext cx="7172908" cy="1576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Хангарульский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Холинский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хребет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627695" y="5008177"/>
            <a:ext cx="6096000" cy="1037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Баргузинский и Икатский хребет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444926"/>
            <a:chOff x="0" y="0"/>
            <a:chExt cx="3740750" cy="1434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434055"/>
            </a:xfrm>
            <a:custGeom>
              <a:avLst/>
              <a:gdLst/>
              <a:ahLst/>
              <a:cxnLst/>
              <a:rect l="l" t="t" r="r" b="b"/>
              <a:pathLst>
                <a:path w="3740750" h="1434055">
                  <a:moveTo>
                    <a:pt x="0" y="0"/>
                  </a:moveTo>
                  <a:lnTo>
                    <a:pt x="3740750" y="0"/>
                  </a:lnTo>
                  <a:lnTo>
                    <a:pt x="3740750" y="1434055"/>
                  </a:lnTo>
                  <a:lnTo>
                    <a:pt x="0" y="143405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007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Пик Байкал – самая высокая вершина в Баргузинском хребте. Какова её высота? 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389076" y="5008177"/>
            <a:ext cx="1871662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2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684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м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50261" y="6358976"/>
            <a:ext cx="1910477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4290 м</a:t>
            </a:r>
            <a:r>
              <a:rPr lang="en-US" sz="2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33172" y="4998652"/>
            <a:ext cx="1877827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2841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м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55438" y="6349451"/>
            <a:ext cx="1855561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5680 м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2171700"/>
            <a:ext cx="14203160" cy="5248357"/>
            <a:chOff x="0" y="0"/>
            <a:chExt cx="3740750" cy="13822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382283"/>
            </a:xfrm>
            <a:custGeom>
              <a:avLst/>
              <a:gdLst/>
              <a:ahLst/>
              <a:cxnLst/>
              <a:rect l="l" t="t" r="r" b="b"/>
              <a:pathLst>
                <a:path w="3740750" h="1382283">
                  <a:moveTo>
                    <a:pt x="0" y="0"/>
                  </a:moveTo>
                  <a:lnTo>
                    <a:pt x="3740750" y="0"/>
                  </a:lnTo>
                  <a:lnTo>
                    <a:pt x="3740750" y="1382283"/>
                  </a:lnTo>
                  <a:lnTo>
                    <a:pt x="0" y="1382283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448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 какими районами Республики Бурятия граничит Курумканский район?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971800" y="5038516"/>
            <a:ext cx="5131122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Северобайкальский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71800" y="6143417"/>
            <a:ext cx="5334000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 Баунтовский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145342" y="4998652"/>
            <a:ext cx="494225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Еравнинский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360171" y="6105202"/>
            <a:ext cx="4691334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Баргузинский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Какой заповедник находится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Курумканском районе?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743200" y="5003934"/>
            <a:ext cx="6845455" cy="1576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Байкальский государственный заповедник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55232" y="6605379"/>
            <a:ext cx="6388768" cy="1037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Баргузинский заповедник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45342" y="5086350"/>
            <a:ext cx="4866058" cy="1576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Джергинский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заповедник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44000" y="6481770"/>
            <a:ext cx="5499021" cy="157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Забайкальский национальный парк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1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Кто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из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нижеперечисленных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деятелей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культуры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является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выходцем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из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Курумканского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района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21518" y="4701377"/>
            <a:ext cx="6281689" cy="1037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Михаил 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Елбонов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19249" y="4727449"/>
            <a:ext cx="6522482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Жорж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Абзаев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621518" y="6140637"/>
            <a:ext cx="6888406" cy="1037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Солбон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Ангабаев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16553A67-5826-4F1B-B6D3-495EE669DCF1}"/>
              </a:ext>
            </a:extLst>
          </p:cNvPr>
          <p:cNvSpPr txBox="1"/>
          <p:nvPr/>
        </p:nvSpPr>
        <p:spPr>
          <a:xfrm>
            <a:off x="9115926" y="6094035"/>
            <a:ext cx="6522482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Чингиз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Раднаев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723844"/>
            <a:ext cx="14203160" cy="7978419"/>
            <a:chOff x="0" y="0"/>
            <a:chExt cx="3740750" cy="21013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2101312"/>
            </a:xfrm>
            <a:custGeom>
              <a:avLst/>
              <a:gdLst/>
              <a:ahLst/>
              <a:cxnLst/>
              <a:rect l="l" t="t" r="r" b="b"/>
              <a:pathLst>
                <a:path w="3740750" h="2101312">
                  <a:moveTo>
                    <a:pt x="0" y="0"/>
                  </a:moveTo>
                  <a:lnTo>
                    <a:pt x="3740750" y="0"/>
                  </a:lnTo>
                  <a:lnTo>
                    <a:pt x="3740750" y="2101312"/>
                  </a:lnTo>
                  <a:lnTo>
                    <a:pt x="0" y="2101312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2167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945381"/>
            <a:ext cx="13159390" cy="4733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Автор «Курумканского вальса»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народный поэт Бурятской АССР, Председатель Верховного Совета Бурятской АССР,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выходец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из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Курумканского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района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</a:t>
            </a:r>
          </a:p>
          <a:p>
            <a:pPr algn="ctr">
              <a:lnSpc>
                <a:spcPts val="2904"/>
              </a:lnSpc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600" dirty="0">
                <a:solidFill>
                  <a:schemeClr val="bg1"/>
                </a:solidFill>
                <a:latin typeface="Montserrat Bold" panose="00000800000000000000" charset="0"/>
              </a:rPr>
              <a:t>«</a:t>
            </a:r>
            <a:r>
              <a:rPr lang="ru-RU" sz="3600" b="0" i="0" dirty="0">
                <a:solidFill>
                  <a:schemeClr val="bg1"/>
                </a:solidFill>
                <a:effectLst/>
                <a:latin typeface="Montserrat Bold" panose="00000800000000000000" charset="0"/>
              </a:rPr>
              <a:t>Пусть ветры, снега и туман,</a:t>
            </a:r>
            <a:br>
              <a:rPr lang="ru-RU" sz="3600" dirty="0">
                <a:solidFill>
                  <a:schemeClr val="bg1"/>
                </a:solidFill>
                <a:latin typeface="Montserrat Bold" panose="00000800000000000000" charset="0"/>
              </a:rPr>
            </a:br>
            <a:r>
              <a:rPr lang="ru-RU" sz="3600" b="0" i="0" dirty="0">
                <a:solidFill>
                  <a:schemeClr val="bg1"/>
                </a:solidFill>
                <a:effectLst/>
                <a:latin typeface="Montserrat Bold" panose="00000800000000000000" charset="0"/>
              </a:rPr>
              <a:t>Нам дорог всегда Курумкан,</a:t>
            </a:r>
            <a:br>
              <a:rPr lang="ru-RU" sz="3600" dirty="0">
                <a:solidFill>
                  <a:schemeClr val="bg1"/>
                </a:solidFill>
                <a:latin typeface="Montserrat Bold" panose="00000800000000000000" charset="0"/>
              </a:rPr>
            </a:br>
            <a:r>
              <a:rPr lang="ru-RU" sz="3600" b="0" i="0" dirty="0">
                <a:solidFill>
                  <a:schemeClr val="bg1"/>
                </a:solidFill>
                <a:effectLst/>
                <a:latin typeface="Montserrat Bold" panose="00000800000000000000" charset="0"/>
              </a:rPr>
              <a:t>Мы знаем, милее всего</a:t>
            </a:r>
            <a:br>
              <a:rPr lang="ru-RU" sz="3600" dirty="0">
                <a:solidFill>
                  <a:schemeClr val="bg1"/>
                </a:solidFill>
                <a:latin typeface="Montserrat Bold" panose="00000800000000000000" charset="0"/>
              </a:rPr>
            </a:br>
            <a:r>
              <a:rPr lang="ru-RU" sz="3600" b="0" i="0" dirty="0">
                <a:solidFill>
                  <a:schemeClr val="bg1"/>
                </a:solidFill>
                <a:effectLst/>
                <a:latin typeface="Montserrat Bold" panose="00000800000000000000" charset="0"/>
              </a:rPr>
              <a:t>На свете родное село...»</a:t>
            </a:r>
            <a:endParaRPr lang="en-US" sz="3499" b="1" dirty="0">
              <a:solidFill>
                <a:schemeClr val="bg1"/>
              </a:solidFill>
              <a:latin typeface="Montserrat Bold" panose="00000800000000000000" charset="0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05878" y="6696510"/>
            <a:ext cx="4196927" cy="1037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Солбон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Ангабаев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05878" y="7907389"/>
            <a:ext cx="4928521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Владимир Анищенко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465875" y="6696074"/>
            <a:ext cx="5774125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Николай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Дамдинов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097857" y="7892022"/>
            <a:ext cx="688840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Владимир </a:t>
            </a:r>
            <a:r>
              <a:rPr lang="ru-RU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Лоргоктоев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3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Этот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художественный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фильм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детектив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 повести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Исая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Калашникова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был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снят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в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Аллинском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ущелье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59044" y="5095875"/>
            <a:ext cx="460408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Старший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сын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1975 г.</a:t>
            </a: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59044" y="6067426"/>
            <a:ext cx="4565928" cy="49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Крик тишины, 1981 г.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02406" y="5067301"/>
            <a:ext cx="455179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Хозяин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тайги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1968 г.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024672" y="6057901"/>
            <a:ext cx="578489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Пропажа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свидетеля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 1971 г.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2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269339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1761821"/>
            <a:ext cx="13159390" cy="246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Какие достопримечательности Курумканского района вошли в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«Семь чудес природы Бурятии»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республиканского конкурса от Министерства природных ресурсов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733800" y="4706672"/>
            <a:ext cx="460408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Гора Бархан-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Уула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33800" y="5678223"/>
            <a:ext cx="5484956" cy="1037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Гаргинские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термальные источники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077162" y="4678098"/>
            <a:ext cx="455179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Ущелье реки Алла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85250" y="5684460"/>
            <a:ext cx="4551793" cy="1047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Гора Пик Байкала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205724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213601"/>
            <a:ext cx="14203160" cy="6961966"/>
            <a:chOff x="0" y="0"/>
            <a:chExt cx="3740750" cy="18336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833604"/>
            </a:xfrm>
            <a:custGeom>
              <a:avLst/>
              <a:gdLst/>
              <a:ahLst/>
              <a:cxnLst/>
              <a:rect l="l" t="t" r="r" b="b"/>
              <a:pathLst>
                <a:path w="3740750" h="1833604">
                  <a:moveTo>
                    <a:pt x="0" y="0"/>
                  </a:moveTo>
                  <a:lnTo>
                    <a:pt x="3740750" y="0"/>
                  </a:lnTo>
                  <a:lnTo>
                    <a:pt x="3740750" y="1833604"/>
                  </a:lnTo>
                  <a:lnTo>
                    <a:pt x="0" y="1833604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  <p:txBody>
            <a:bodyPr/>
            <a:lstStyle/>
            <a:p>
              <a:endParaRPr lang="ru-RU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900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743200" y="1436198"/>
            <a:ext cx="13106400" cy="8751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Ответы:</a:t>
            </a:r>
          </a:p>
          <a:p>
            <a:pPr>
              <a:lnSpc>
                <a:spcPts val="4899"/>
              </a:lnSpc>
            </a:pPr>
            <a:r>
              <a:rPr lang="ru-RU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 – 1944 г</a:t>
            </a:r>
          </a:p>
          <a:p>
            <a:pPr>
              <a:lnSpc>
                <a:spcPts val="4899"/>
              </a:lnSpc>
            </a:pPr>
            <a:r>
              <a:rPr lang="ru-RU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 – </a:t>
            </a:r>
            <a:r>
              <a:rPr lang="ru-RU" sz="24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Баргузинский и Икатский хребет</a:t>
            </a:r>
            <a:endParaRPr lang="ru-RU" sz="24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>
              <a:lnSpc>
                <a:spcPts val="4899"/>
              </a:lnSpc>
            </a:pPr>
            <a:r>
              <a:rPr lang="ru-RU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 – 2841 м</a:t>
            </a:r>
          </a:p>
          <a:p>
            <a:pPr marL="814388" indent="-814388">
              <a:lnSpc>
                <a:spcPts val="4899"/>
              </a:lnSpc>
            </a:pPr>
            <a:r>
              <a:rPr lang="ru-RU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 – Северобайкальский, Баунтовский,           Баргузинский</a:t>
            </a:r>
          </a:p>
          <a:p>
            <a:pPr>
              <a:lnSpc>
                <a:spcPts val="4899"/>
              </a:lnSpc>
            </a:pPr>
            <a:r>
              <a:rPr lang="ru-RU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 – </a:t>
            </a:r>
            <a:r>
              <a:rPr lang="ru-RU" sz="2400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Джергинский</a:t>
            </a:r>
            <a:r>
              <a:rPr lang="ru-RU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заповедник</a:t>
            </a:r>
          </a:p>
          <a:p>
            <a:pPr>
              <a:lnSpc>
                <a:spcPts val="4899"/>
              </a:lnSpc>
            </a:pPr>
            <a:r>
              <a:rPr lang="ru-RU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 – Все</a:t>
            </a:r>
          </a:p>
          <a:p>
            <a:pPr>
              <a:lnSpc>
                <a:spcPts val="4899"/>
              </a:lnSpc>
            </a:pPr>
            <a:r>
              <a:rPr lang="ru-RU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 – Николай </a:t>
            </a:r>
            <a:r>
              <a:rPr lang="ru-RU" sz="2400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Дамдинов</a:t>
            </a:r>
            <a:endParaRPr lang="ru-RU" sz="24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>
              <a:lnSpc>
                <a:spcPts val="4899"/>
              </a:lnSpc>
            </a:pPr>
            <a:r>
              <a:rPr lang="ru-RU" sz="24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 – Крик тишины. </a:t>
            </a:r>
            <a:r>
              <a:rPr lang="ru-RU" sz="240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1981 г</a:t>
            </a:r>
          </a:p>
          <a:p>
            <a:pPr>
              <a:lnSpc>
                <a:spcPts val="4899"/>
              </a:lnSpc>
            </a:pPr>
            <a:r>
              <a:rPr lang="ru-RU" sz="240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 – Гора Бархан-</a:t>
            </a:r>
            <a:r>
              <a:rPr lang="ru-RU" sz="2400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Уула</a:t>
            </a:r>
            <a:r>
              <a:rPr lang="ru-RU" sz="240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2400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Гаргинские</a:t>
            </a:r>
            <a:r>
              <a:rPr lang="ru-RU" sz="240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термальные источники, </a:t>
            </a:r>
            <a:r>
              <a:rPr lang="ru-RU" sz="2400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Аллинское</a:t>
            </a:r>
            <a:r>
              <a:rPr lang="ru-RU" sz="240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ущелье</a:t>
            </a:r>
          </a:p>
          <a:p>
            <a:pPr>
              <a:lnSpc>
                <a:spcPts val="4899"/>
              </a:lnSpc>
            </a:pPr>
            <a:endParaRPr lang="ru-RU" sz="24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endParaRPr lang="ru-RU" sz="24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endParaRPr lang="en-US" sz="24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49923" y="167342"/>
            <a:ext cx="13788153" cy="2467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Продолжите строки из песни: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Здесь горы стеною встают,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… уютно шумят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3C6BD30-8C6A-4199-8254-4E73D569B0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"/>
          <a:stretch/>
        </p:blipFill>
        <p:spPr>
          <a:xfrm>
            <a:off x="381000" y="2222757"/>
            <a:ext cx="17526000" cy="600882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636" y="5611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764328" y="179236"/>
            <a:ext cx="14759344" cy="1816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</a:t>
            </a:r>
            <a:r>
              <a:rPr lang="en-US" sz="28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азвание</a:t>
            </a:r>
            <a:r>
              <a:rPr lang="en-US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8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команды</a:t>
            </a:r>
            <a:r>
              <a:rPr lang="en-US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8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из</a:t>
            </a:r>
            <a:r>
              <a:rPr lang="en-US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Курумканского</a:t>
            </a:r>
            <a:r>
              <a:rPr lang="en-US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8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района</a:t>
            </a:r>
            <a:r>
              <a:rPr lang="en-US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призеры республиканского фестиваля школьной лиги КВН Движения первых 2023</a:t>
            </a:r>
          </a:p>
          <a:p>
            <a:pPr algn="ctr">
              <a:lnSpc>
                <a:spcPts val="4899"/>
              </a:lnSpc>
            </a:pPr>
            <a:r>
              <a:rPr lang="ru-RU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…-</a:t>
            </a:r>
            <a:r>
              <a:rPr lang="ru-RU" sz="28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Барагхята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4CCFF64-2805-415D-AE1C-EF28DC3CB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753" y="1943100"/>
            <a:ext cx="9360494" cy="702037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572155"/>
            <a:ext cx="16286916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Проверим внимательность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Wingdings" panose="05000000000000000000" pitchFamily="2" charset="2"/>
              </a:rPr>
              <a:t>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5D16AF-0D17-4F48-AB9F-83044DFAFB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"/>
          <a:stretch/>
        </p:blipFill>
        <p:spPr>
          <a:xfrm>
            <a:off x="4046295" y="1842623"/>
            <a:ext cx="10251725" cy="68822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1AF53E-5B85-4D23-9B52-C69FD8D226B1}"/>
              </a:ext>
            </a:extLst>
          </p:cNvPr>
          <p:cNvSpPr txBox="1"/>
          <p:nvPr/>
        </p:nvSpPr>
        <p:spPr>
          <a:xfrm>
            <a:off x="609600" y="1478621"/>
            <a:ext cx="3467100" cy="1804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Три из семи чудес Республики Бурятия</a:t>
            </a:r>
            <a:endParaRPr lang="en-US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C463A4-9C62-488D-A632-CAE84C86B679}"/>
              </a:ext>
            </a:extLst>
          </p:cNvPr>
          <p:cNvSpPr txBox="1"/>
          <p:nvPr/>
        </p:nvSpPr>
        <p:spPr>
          <a:xfrm>
            <a:off x="14556689" y="6743700"/>
            <a:ext cx="3467100" cy="560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ru-RU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 место</a:t>
            </a:r>
            <a:endParaRPr lang="en-US" sz="28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D3575-9F72-4607-A2A6-890F39263A59}"/>
              </a:ext>
            </a:extLst>
          </p:cNvPr>
          <p:cNvSpPr txBox="1"/>
          <p:nvPr/>
        </p:nvSpPr>
        <p:spPr>
          <a:xfrm>
            <a:off x="1028700" y="572155"/>
            <a:ext cx="16286916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Проверим внимательность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Wingdings" panose="05000000000000000000" pitchFamily="2" charset="2"/>
              </a:rPr>
              <a:t>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8C3560-7B8B-4D57-B9EA-FC996CD95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117" y="1790700"/>
            <a:ext cx="10436283" cy="69575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C0C195-BBA0-4D37-ABC1-B01EF866A027}"/>
              </a:ext>
            </a:extLst>
          </p:cNvPr>
          <p:cNvSpPr txBox="1"/>
          <p:nvPr/>
        </p:nvSpPr>
        <p:spPr>
          <a:xfrm>
            <a:off x="321079" y="1726457"/>
            <a:ext cx="3467100" cy="1804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Три из семи чудес Республики Бурятия</a:t>
            </a:r>
            <a:endParaRPr lang="en-US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385EEB-AC38-4317-871A-6EE324C431FF}"/>
              </a:ext>
            </a:extLst>
          </p:cNvPr>
          <p:cNvSpPr txBox="1"/>
          <p:nvPr/>
        </p:nvSpPr>
        <p:spPr>
          <a:xfrm>
            <a:off x="14326340" y="6743700"/>
            <a:ext cx="3467100" cy="560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ru-RU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 место</a:t>
            </a:r>
            <a:endParaRPr lang="en-US" sz="28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D4C245-D78A-4B69-81D1-4FBDEB5B59BD}"/>
              </a:ext>
            </a:extLst>
          </p:cNvPr>
          <p:cNvSpPr txBox="1"/>
          <p:nvPr/>
        </p:nvSpPr>
        <p:spPr>
          <a:xfrm>
            <a:off x="1028700" y="572155"/>
            <a:ext cx="16286916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Проверим внимательность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Wingdings" panose="05000000000000000000" pitchFamily="2" charset="2"/>
              </a:rPr>
              <a:t>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F964F1-03DA-4F3B-BE9D-8F5F77D8313C}"/>
              </a:ext>
            </a:extLst>
          </p:cNvPr>
          <p:cNvSpPr txBox="1"/>
          <p:nvPr/>
        </p:nvSpPr>
        <p:spPr>
          <a:xfrm>
            <a:off x="609600" y="1478621"/>
            <a:ext cx="3467100" cy="1804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Три из семи чудес Республики Бурятия</a:t>
            </a:r>
            <a:endParaRPr lang="en-US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D766DB-4CC2-4FDF-A374-69B6309EE27E}"/>
              </a:ext>
            </a:extLst>
          </p:cNvPr>
          <p:cNvSpPr txBox="1"/>
          <p:nvPr/>
        </p:nvSpPr>
        <p:spPr>
          <a:xfrm>
            <a:off x="14326340" y="6743700"/>
            <a:ext cx="3467100" cy="560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ru-RU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 место</a:t>
            </a:r>
            <a:endParaRPr lang="en-US" sz="28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DD7572-C40E-47CC-B3AE-ADD1E5EDAC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1"/>
          <a:stretch/>
        </p:blipFill>
        <p:spPr>
          <a:xfrm>
            <a:off x="4343400" y="1826022"/>
            <a:ext cx="9546570" cy="694048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38200" y="1790700"/>
            <a:ext cx="9172575" cy="3724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Первый и единственный президент Республики Бурятия, который управлял республикой с 1994 по 2007 годы</a:t>
            </a:r>
          </a:p>
          <a:p>
            <a:pPr algn="ctr">
              <a:lnSpc>
                <a:spcPts val="4899"/>
              </a:lnSpc>
            </a:pPr>
            <a:endParaRPr lang="ru-RU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 фамилию, имя и отчество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977D92-EAB6-461C-B068-922B4D268B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3"/>
          <a:stretch/>
        </p:blipFill>
        <p:spPr>
          <a:xfrm>
            <a:off x="10210800" y="876301"/>
            <a:ext cx="6229350" cy="74834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2" y="523615"/>
            <a:ext cx="17283315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это живописное место?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1B2F38-5BDA-4B22-8806-60048E1DE1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485900"/>
            <a:ext cx="10966077" cy="726324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13242" y="985519"/>
            <a:ext cx="17261516" cy="582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en-US" sz="3495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5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 храмы в с. Курумкан</a:t>
            </a:r>
            <a:endParaRPr lang="en-US" sz="3495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6A6EF81-8527-4AC6-BF94-B5BCB3388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553059"/>
            <a:ext cx="7423355" cy="495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E0C1852-0AAE-46D6-93D9-231848D900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981" y="2553058"/>
            <a:ext cx="7429499" cy="4952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62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09600" y="434606"/>
            <a:ext cx="15956857" cy="1216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200" b="1" i="0" dirty="0">
                <a:solidFill>
                  <a:srgbClr val="0000CC"/>
                </a:solidFill>
                <a:effectLst/>
                <a:latin typeface="Montserrat" panose="00000500000000000000" pitchFamily="2" charset="0"/>
              </a:rPr>
              <a:t>Курумканский район называют здравницей Бурятии, так как на его территории находится более 50 минеральных источников</a:t>
            </a:r>
            <a:endParaRPr lang="en-US" sz="3499" b="1" dirty="0">
              <a:solidFill>
                <a:srgbClr val="0000CC"/>
              </a:solidFill>
              <a:latin typeface="Montserrat" panose="00000500000000000000" pitchFamily="2" charset="0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5BBBAF-FFF0-40A5-9E65-049A90432AC1}"/>
              </a:ext>
            </a:extLst>
          </p:cNvPr>
          <p:cNvSpPr txBox="1"/>
          <p:nvPr/>
        </p:nvSpPr>
        <p:spPr>
          <a:xfrm>
            <a:off x="838200" y="2093680"/>
            <a:ext cx="4681451" cy="18294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Какие курорты Курумканского района вы знаете?</a:t>
            </a:r>
            <a:endParaRPr lang="en-US" sz="3200" b="1" dirty="0">
              <a:solidFill>
                <a:srgbClr val="0000CC"/>
              </a:solidFill>
              <a:latin typeface="Montserrat" panose="00000500000000000000" pitchFamily="2" charset="0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408421-0DCD-4A4F-A07C-DA7B02EEA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636" y="4381123"/>
            <a:ext cx="6553765" cy="436917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3B41C6-766B-4ABD-9232-CF680A2000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650633"/>
            <a:ext cx="6278380" cy="418368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CEB9519-421E-483F-8778-8D55478A36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00" y="4300652"/>
            <a:ext cx="6705600" cy="447389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4800" y="495300"/>
            <a:ext cx="17283315" cy="9379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ru-RU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 algn="ctr">
              <a:lnSpc>
                <a:spcPts val="4899"/>
              </a:lnSpc>
              <a:spcBef>
                <a:spcPct val="0"/>
              </a:spcBef>
              <a:buAutoNum type="arabicPeriod"/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Деревья</a:t>
            </a:r>
          </a:p>
          <a:p>
            <a:pPr marL="514350" indent="-514350" algn="ctr">
              <a:lnSpc>
                <a:spcPts val="4899"/>
              </a:lnSpc>
              <a:spcBef>
                <a:spcPct val="0"/>
              </a:spcBef>
              <a:buAutoNum type="arabicPeriod"/>
            </a:pP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Нерпята-Барагхята</a:t>
            </a:r>
            <a:endParaRPr lang="ru-RU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 algn="ctr">
              <a:lnSpc>
                <a:spcPts val="4899"/>
              </a:lnSpc>
              <a:spcBef>
                <a:spcPct val="0"/>
              </a:spcBef>
              <a:buAutoNum type="arabicPeriod"/>
            </a:pP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Аллинское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ущелье</a:t>
            </a:r>
          </a:p>
          <a:p>
            <a:pPr marL="514350" indent="-514350" algn="ctr">
              <a:lnSpc>
                <a:spcPts val="4899"/>
              </a:lnSpc>
              <a:spcBef>
                <a:spcPct val="0"/>
              </a:spcBef>
              <a:buAutoNum type="arabicPeriod"/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Бархан </a:t>
            </a: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Уула</a:t>
            </a:r>
            <a:endParaRPr lang="ru-RU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 algn="ctr">
              <a:lnSpc>
                <a:spcPts val="4899"/>
              </a:lnSpc>
              <a:spcBef>
                <a:spcPct val="0"/>
              </a:spcBef>
              <a:buAutoNum type="arabicPeriod"/>
            </a:pP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Гаргинский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термальный источник</a:t>
            </a:r>
          </a:p>
          <a:p>
            <a:pPr marL="514350" indent="-514350" algn="ctr">
              <a:lnSpc>
                <a:spcPts val="4899"/>
              </a:lnSpc>
              <a:spcBef>
                <a:spcPct val="0"/>
              </a:spcBef>
              <a:buAutoNum type="arabicPeriod"/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Леонид Васильевич Потапов</a:t>
            </a:r>
          </a:p>
          <a:p>
            <a:pPr marL="514350" indent="-514350" algn="ctr">
              <a:lnSpc>
                <a:spcPts val="4899"/>
              </a:lnSpc>
              <a:spcBef>
                <a:spcPct val="0"/>
              </a:spcBef>
              <a:buAutoNum type="arabicPeriod"/>
            </a:pP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Аргадинская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подкова</a:t>
            </a:r>
          </a:p>
          <a:p>
            <a:pPr marL="514350" indent="-514350" algn="ctr">
              <a:lnSpc>
                <a:spcPts val="4899"/>
              </a:lnSpc>
              <a:spcBef>
                <a:spcPct val="0"/>
              </a:spcBef>
              <a:buAutoNum type="arabicPeriod"/>
            </a:pP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Гандан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Ше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Дувлин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Церковь Троицы Живоначальной</a:t>
            </a:r>
          </a:p>
          <a:p>
            <a:pPr marL="514350" indent="-514350" algn="ctr">
              <a:lnSpc>
                <a:spcPts val="4899"/>
              </a:lnSpc>
              <a:spcBef>
                <a:spcPct val="0"/>
              </a:spcBef>
              <a:buFontTx/>
              <a:buAutoNum type="arabicPeriod"/>
            </a:pP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Аллинский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аршан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Барагханский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аршан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Буксыкен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Гаргинский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термальный источник, </a:t>
            </a: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Иликчин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Кучигер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Суя, </a:t>
            </a: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Умхей</a:t>
            </a:r>
            <a:endParaRPr lang="ru-RU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 algn="ctr">
              <a:lnSpc>
                <a:spcPts val="4899"/>
              </a:lnSpc>
              <a:spcBef>
                <a:spcPct val="0"/>
              </a:spcBef>
              <a:buAutoNum type="arabicPeriod"/>
            </a:pPr>
            <a:endParaRPr lang="ru-RU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 algn="ctr">
              <a:lnSpc>
                <a:spcPts val="4899"/>
              </a:lnSpc>
              <a:spcBef>
                <a:spcPct val="0"/>
              </a:spcBef>
              <a:buAutoNum type="arabicPeriod"/>
            </a:pPr>
            <a:endParaRPr lang="ru-RU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514350" indent="-514350" algn="ctr">
              <a:lnSpc>
                <a:spcPts val="4899"/>
              </a:lnSpc>
              <a:spcBef>
                <a:spcPct val="0"/>
              </a:spcBef>
              <a:buAutoNum type="arabicPeriod"/>
            </a:pP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1C340B-58BF-4718-A9C3-025790AF74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660" y="1714500"/>
            <a:ext cx="1209294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28816B-0B82-4BA6-8BA7-5996F253C1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095500"/>
            <a:ext cx="11383878" cy="461180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DA2724-8AC7-42E6-ABA5-D740A2D61A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744" y="2400300"/>
            <a:ext cx="13606512" cy="446500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97E894-42EF-4551-9BE0-5E30FDC5F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781300"/>
            <a:ext cx="13375105" cy="416601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1DF001-70DD-412F-BD01-73A992395C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10" y="2247900"/>
            <a:ext cx="12641580" cy="435916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24C9E7-A9D9-40CF-ABCE-0438C4C33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260" y="1790700"/>
            <a:ext cx="13365479" cy="52685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9897A3-848B-4655-AD02-848A9F189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027" y="1104900"/>
            <a:ext cx="11713945" cy="687990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D957C980-5A42-4062-ADEF-FEBB4C62ACE3}"/>
              </a:ext>
            </a:extLst>
          </p:cNvPr>
          <p:cNvSpPr txBox="1"/>
          <p:nvPr/>
        </p:nvSpPr>
        <p:spPr>
          <a:xfrm>
            <a:off x="2304559" y="495300"/>
            <a:ext cx="13678882" cy="71266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Ответы:</a:t>
            </a:r>
          </a:p>
          <a:p>
            <a:pPr algn="ctr">
              <a:lnSpc>
                <a:spcPts val="5599"/>
              </a:lnSpc>
            </a:pPr>
            <a:endParaRPr lang="ru-RU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5599"/>
              </a:lnSpc>
            </a:pP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Курумкан</a:t>
            </a:r>
          </a:p>
          <a:p>
            <a:pPr algn="ctr">
              <a:lnSpc>
                <a:spcPts val="5599"/>
              </a:lnSpc>
            </a:pP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Здравница</a:t>
            </a:r>
          </a:p>
          <a:p>
            <a:pPr algn="ctr">
              <a:lnSpc>
                <a:spcPts val="5599"/>
              </a:lnSpc>
            </a:pP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Курорт</a:t>
            </a:r>
          </a:p>
          <a:p>
            <a:pPr algn="ctr">
              <a:lnSpc>
                <a:spcPts val="5599"/>
              </a:lnSpc>
            </a:pP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Совет Первых</a:t>
            </a:r>
          </a:p>
          <a:p>
            <a:pPr algn="ctr">
              <a:lnSpc>
                <a:spcPts val="5599"/>
              </a:lnSpc>
            </a:pP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Активист</a:t>
            </a:r>
          </a:p>
          <a:p>
            <a:pPr algn="ctr">
              <a:lnSpc>
                <a:spcPts val="5599"/>
              </a:lnSpc>
            </a:pP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Вы лучшие</a:t>
            </a:r>
          </a:p>
          <a:p>
            <a:pPr algn="ctr">
              <a:lnSpc>
                <a:spcPts val="5599"/>
              </a:lnSpc>
            </a:pP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Крайний ребус</a:t>
            </a:r>
          </a:p>
          <a:p>
            <a:pPr algn="ctr">
              <a:lnSpc>
                <a:spcPts val="5599"/>
              </a:lnSpc>
            </a:pP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Wingdings" panose="05000000000000000000" pitchFamily="2" charset="2"/>
              </a:rPr>
              <a:t>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21095775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" t="-212" r="-106"/>
            </a:stretch>
          </a:blipFill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56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038C4D6-74D3-4DF2-A861-28E021A479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876300"/>
            <a:ext cx="5794221" cy="7105968"/>
          </a:xfrm>
          <a:prstGeom prst="rect">
            <a:avLst/>
          </a:prstGeom>
        </p:spPr>
      </p:pic>
      <p:sp>
        <p:nvSpPr>
          <p:cNvPr id="14" name="TextBox 10">
            <a:extLst>
              <a:ext uri="{FF2B5EF4-FFF2-40B4-BE49-F238E27FC236}">
                <a16:creationId xmlns:a16="http://schemas.microsoft.com/office/drawing/2014/main" id="{A6CC29B9-0DCA-41C3-A21F-766C4153B900}"/>
              </a:ext>
            </a:extLst>
          </p:cNvPr>
          <p:cNvSpPr txBox="1"/>
          <p:nvPr/>
        </p:nvSpPr>
        <p:spPr>
          <a:xfrm>
            <a:off x="8689821" y="1943100"/>
            <a:ext cx="6844923" cy="2101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ru-RU" sz="3999" b="1" dirty="0">
                <a:solidFill>
                  <a:schemeClr val="tx2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Чего не хватает на гербе Курумканского района?</a:t>
            </a:r>
            <a:endParaRPr lang="en-US" sz="3999" b="1" dirty="0">
              <a:solidFill>
                <a:schemeClr val="tx2">
                  <a:lumMod val="75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E81E121-DE49-4F78-9168-8ACCDCC946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0" y="4677149"/>
            <a:ext cx="3127405" cy="3130301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1776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3A30BD-B510-4588-8062-C5A15A105A36}"/>
              </a:ext>
            </a:extLst>
          </p:cNvPr>
          <p:cNvSpPr txBox="1"/>
          <p:nvPr/>
        </p:nvSpPr>
        <p:spPr>
          <a:xfrm>
            <a:off x="2819400" y="647700"/>
            <a:ext cx="13106400" cy="1383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ru-RU" sz="3999" b="1" dirty="0">
                <a:solidFill>
                  <a:schemeClr val="tx2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Какого из этих курортов Курумканского района не существует?</a:t>
            </a:r>
            <a:endParaRPr lang="en-US" sz="3999" b="1" dirty="0">
              <a:solidFill>
                <a:schemeClr val="tx2">
                  <a:lumMod val="75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5CC445-5A19-45AD-BD71-92D833ABEE8A}"/>
              </a:ext>
            </a:extLst>
          </p:cNvPr>
          <p:cNvSpPr txBox="1"/>
          <p:nvPr/>
        </p:nvSpPr>
        <p:spPr>
          <a:xfrm>
            <a:off x="7239000" y="2552700"/>
            <a:ext cx="3810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>
                <a:solidFill>
                  <a:schemeClr val="tx2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Умхей</a:t>
            </a:r>
            <a:endParaRPr lang="ru-RU" sz="4000" b="1" dirty="0">
              <a:solidFill>
                <a:schemeClr val="tx2">
                  <a:lumMod val="75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/>
            <a:endParaRPr lang="ru-RU" sz="4000" b="1" dirty="0">
              <a:solidFill>
                <a:schemeClr val="tx2">
                  <a:lumMod val="75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/>
            <a:r>
              <a:rPr lang="ru-RU" sz="4000" b="1" dirty="0" err="1">
                <a:solidFill>
                  <a:schemeClr val="tx2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Кучигер</a:t>
            </a:r>
            <a:endParaRPr lang="ru-RU" sz="4000" b="1" dirty="0">
              <a:solidFill>
                <a:schemeClr val="tx2">
                  <a:lumMod val="75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/>
            <a:endParaRPr lang="ru-RU" sz="4000" b="1" dirty="0">
              <a:solidFill>
                <a:schemeClr val="tx2">
                  <a:lumMod val="75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/>
            <a:r>
              <a:rPr lang="ru-RU" sz="4000" b="1" dirty="0" err="1">
                <a:solidFill>
                  <a:schemeClr val="tx2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Сэгэтыр</a:t>
            </a:r>
            <a:endParaRPr lang="ru-RU" sz="4000" b="1" dirty="0">
              <a:solidFill>
                <a:schemeClr val="tx2">
                  <a:lumMod val="75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/>
            <a:endParaRPr lang="ru-RU" sz="4000" b="1" dirty="0">
              <a:solidFill>
                <a:schemeClr val="tx2">
                  <a:lumMod val="75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/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Алла</a:t>
            </a:r>
          </a:p>
          <a:p>
            <a:pPr algn="ctr"/>
            <a:endParaRPr lang="ru-RU" sz="4000" b="1" dirty="0">
              <a:solidFill>
                <a:schemeClr val="tx2">
                  <a:lumMod val="75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/>
            <a:r>
              <a:rPr lang="ru-RU" sz="4000" b="1" dirty="0" err="1">
                <a:solidFill>
                  <a:schemeClr val="tx2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Буксыкен</a:t>
            </a:r>
            <a:endParaRPr lang="ru-RU" sz="4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0C2337C-7C16-46E6-90D8-7E1409121D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00300"/>
            <a:ext cx="6959600" cy="5219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F18D284-45A2-4716-8CA7-753D2E3BE2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0"/>
          <a:stretch/>
        </p:blipFill>
        <p:spPr>
          <a:xfrm>
            <a:off x="11050385" y="2400300"/>
            <a:ext cx="6816436" cy="5219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8D5DBC0-C062-4B52-BA5F-A44655D3D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254" y="723900"/>
            <a:ext cx="12117491" cy="6487430"/>
          </a:xfrm>
          <a:prstGeom prst="rect">
            <a:avLst/>
          </a:prstGeom>
        </p:spPr>
      </p:pic>
      <p:sp>
        <p:nvSpPr>
          <p:cNvPr id="13" name="TextBox 10">
            <a:extLst>
              <a:ext uri="{FF2B5EF4-FFF2-40B4-BE49-F238E27FC236}">
                <a16:creationId xmlns:a16="http://schemas.microsoft.com/office/drawing/2014/main" id="{B7B2DC78-0CFF-48FC-AC3E-9D9A998E957F}"/>
              </a:ext>
            </a:extLst>
          </p:cNvPr>
          <p:cNvSpPr txBox="1"/>
          <p:nvPr/>
        </p:nvSpPr>
        <p:spPr>
          <a:xfrm>
            <a:off x="4890996" y="7305249"/>
            <a:ext cx="8506005" cy="665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ru-RU" sz="3999" b="1" dirty="0">
                <a:solidFill>
                  <a:schemeClr val="tx2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Название танца?</a:t>
            </a:r>
            <a:endParaRPr lang="en-US" sz="3999" b="1" dirty="0">
              <a:solidFill>
                <a:schemeClr val="tx2">
                  <a:lumMod val="75000"/>
                </a:schemeClr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04800" y="55376"/>
            <a:ext cx="16230600" cy="2414774"/>
            <a:chOff x="0" y="0"/>
            <a:chExt cx="1940262" cy="13247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24760"/>
            </a:xfrm>
            <a:custGeom>
              <a:avLst/>
              <a:gdLst/>
              <a:ahLst/>
              <a:cxnLst/>
              <a:rect l="l" t="t" r="r" b="b"/>
              <a:pathLst>
                <a:path w="1940262" h="1324760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71164"/>
                  </a:lnTo>
                  <a:cubicBezTo>
                    <a:pt x="1940262" y="1285378"/>
                    <a:pt x="1934615" y="1299011"/>
                    <a:pt x="1924564" y="1309062"/>
                  </a:cubicBezTo>
                  <a:cubicBezTo>
                    <a:pt x="1914513" y="1319113"/>
                    <a:pt x="1900880" y="1324760"/>
                    <a:pt x="1886666" y="1324760"/>
                  </a:cubicBezTo>
                  <a:lnTo>
                    <a:pt x="53596" y="1324760"/>
                  </a:lnTo>
                  <a:cubicBezTo>
                    <a:pt x="23996" y="1324760"/>
                    <a:pt x="0" y="1300764"/>
                    <a:pt x="0" y="1271164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628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9600" y="190590"/>
            <a:ext cx="15621000" cy="20889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ru-RU" sz="36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Перед вами уникальное природное образование Курумканского района «Каменные ворота»</a:t>
            </a:r>
          </a:p>
          <a:p>
            <a:pPr algn="ctr">
              <a:lnSpc>
                <a:spcPts val="5599"/>
              </a:lnSpc>
            </a:pPr>
            <a:r>
              <a:rPr lang="ru-RU" sz="36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 бурятском звучит название достопримечательности?</a:t>
            </a:r>
            <a:endParaRPr lang="en-US" sz="3600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DFED694-71B2-414A-8ABB-B29B38FC54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"/>
          <a:stretch/>
        </p:blipFill>
        <p:spPr>
          <a:xfrm>
            <a:off x="135839" y="2470150"/>
            <a:ext cx="9008161" cy="617855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C6A6AEE-DBEA-4617-B604-ADEFBED6F6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3"/>
          <a:stretch/>
        </p:blipFill>
        <p:spPr>
          <a:xfrm>
            <a:off x="9220200" y="2470150"/>
            <a:ext cx="8957481" cy="61785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252C6FF-7866-4347-8F47-DEEB079DDD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77"/>
          <a:stretch/>
        </p:blipFill>
        <p:spPr>
          <a:xfrm>
            <a:off x="190500" y="266699"/>
            <a:ext cx="17907000" cy="8352383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457200" y="527513"/>
            <a:ext cx="17297400" cy="1415587"/>
            <a:chOff x="0" y="0"/>
            <a:chExt cx="1940262" cy="18654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865481"/>
            </a:xfrm>
            <a:custGeom>
              <a:avLst/>
              <a:gdLst/>
              <a:ahLst/>
              <a:cxnLst/>
              <a:rect l="l" t="t" r="r" b="b"/>
              <a:pathLst>
                <a:path w="1940262" h="1865481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811885"/>
                  </a:lnTo>
                  <a:cubicBezTo>
                    <a:pt x="1940262" y="1826100"/>
                    <a:pt x="1934615" y="1839732"/>
                    <a:pt x="1924564" y="1849783"/>
                  </a:cubicBezTo>
                  <a:cubicBezTo>
                    <a:pt x="1914513" y="1859835"/>
                    <a:pt x="1900880" y="1865481"/>
                    <a:pt x="1886666" y="1865481"/>
                  </a:cubicBezTo>
                  <a:lnTo>
                    <a:pt x="53596" y="1865481"/>
                  </a:lnTo>
                  <a:cubicBezTo>
                    <a:pt x="23996" y="1865481"/>
                    <a:pt x="0" y="1841485"/>
                    <a:pt x="0" y="1811885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903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434862" y="800100"/>
            <a:ext cx="15342075" cy="665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Курумкан – в переводе с эвенкийского означает …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57200" y="527513"/>
            <a:ext cx="17297400" cy="7892587"/>
            <a:chOff x="0" y="0"/>
            <a:chExt cx="1940262" cy="18654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865481"/>
            </a:xfrm>
            <a:custGeom>
              <a:avLst/>
              <a:gdLst/>
              <a:ahLst/>
              <a:cxnLst/>
              <a:rect l="l" t="t" r="r" b="b"/>
              <a:pathLst>
                <a:path w="1940262" h="1865481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811885"/>
                  </a:lnTo>
                  <a:cubicBezTo>
                    <a:pt x="1940262" y="1826100"/>
                    <a:pt x="1934615" y="1839732"/>
                    <a:pt x="1924564" y="1849783"/>
                  </a:cubicBezTo>
                  <a:cubicBezTo>
                    <a:pt x="1914513" y="1859835"/>
                    <a:pt x="1900880" y="1865481"/>
                    <a:pt x="1886666" y="1865481"/>
                  </a:cubicBezTo>
                  <a:lnTo>
                    <a:pt x="53596" y="1865481"/>
                  </a:lnTo>
                  <a:cubicBezTo>
                    <a:pt x="23996" y="1865481"/>
                    <a:pt x="0" y="1841485"/>
                    <a:pt x="0" y="1811885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903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472962" y="1638300"/>
            <a:ext cx="15342075" cy="49741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Ответы: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endParaRPr lang="ru-RU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Бегущий конь и надпись «Курумкан»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ru-RU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Сэгэтыр</a:t>
            </a:r>
            <a:endParaRPr lang="ru-RU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Танец орла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Yy</a:t>
            </a:r>
            <a:r>
              <a:rPr lang="ru-RU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дэн</a:t>
            </a: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шулуун</a:t>
            </a:r>
            <a:endParaRPr lang="ru-RU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Россыпь камушков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4807133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3C4D73-A92C-4E06-B460-0E536FF60E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8" b="6098"/>
          <a:stretch/>
        </p:blipFill>
        <p:spPr>
          <a:xfrm>
            <a:off x="0" y="-1"/>
            <a:ext cx="18288000" cy="102870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46AC12C-3A3C-473C-AA15-02C906D52D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0600" y="873387"/>
            <a:ext cx="8396756" cy="8540225"/>
          </a:xfrm>
          <a:prstGeom prst="rect">
            <a:avLst/>
          </a:prstGeom>
        </p:spPr>
      </p:pic>
      <p:sp>
        <p:nvSpPr>
          <p:cNvPr id="4" name="TextBox 10">
            <a:extLst>
              <a:ext uri="{FF2B5EF4-FFF2-40B4-BE49-F238E27FC236}">
                <a16:creationId xmlns:a16="http://schemas.microsoft.com/office/drawing/2014/main" id="{78F20B5E-61A0-4BB5-AF29-8F8D997C35F0}"/>
              </a:ext>
            </a:extLst>
          </p:cNvPr>
          <p:cNvSpPr txBox="1"/>
          <p:nvPr/>
        </p:nvSpPr>
        <p:spPr>
          <a:xfrm>
            <a:off x="6629400" y="1181100"/>
            <a:ext cx="10185637" cy="907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ru-RU" sz="8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onotype Corsiva" panose="03010101010201010101" pitchFamily="66" charset="0"/>
                <a:ea typeface="Montserrat Bold"/>
                <a:cs typeface="Montserrat Bold"/>
                <a:sym typeface="Montserrat Bold"/>
              </a:rPr>
              <a:t>Спасибо за игру!</a:t>
            </a:r>
            <a:endParaRPr lang="en-US" sz="8800" b="1" dirty="0">
              <a:solidFill>
                <a:schemeClr val="tx2">
                  <a:lumMod val="60000"/>
                  <a:lumOff val="40000"/>
                </a:schemeClr>
              </a:solidFill>
              <a:latin typeface="Monotype Corsiva" panose="03010101010201010101" pitchFamily="66" charset="0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643</Words>
  <Application>Microsoft Office PowerPoint</Application>
  <PresentationFormat>Произвольный</PresentationFormat>
  <Paragraphs>136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6" baseType="lpstr">
      <vt:lpstr>Calibri</vt:lpstr>
      <vt:lpstr>Monotype Corsiva</vt:lpstr>
      <vt:lpstr>Montserrat Bold</vt:lpstr>
      <vt:lpstr>Arial</vt:lpstr>
      <vt:lpstr>Montserrat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Евгений Дарханов</cp:lastModifiedBy>
  <cp:revision>32</cp:revision>
  <dcterms:created xsi:type="dcterms:W3CDTF">2006-08-16T00:00:00Z</dcterms:created>
  <dcterms:modified xsi:type="dcterms:W3CDTF">2025-02-27T04:17:34Z</dcterms:modified>
  <dc:identifier>DAGcI845alw</dc:identifier>
</cp:coreProperties>
</file>