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73" r:id="rId5"/>
    <p:sldId id="258" r:id="rId6"/>
    <p:sldId id="274" r:id="rId7"/>
    <p:sldId id="260" r:id="rId8"/>
    <p:sldId id="259" r:id="rId9"/>
    <p:sldId id="261" r:id="rId10"/>
    <p:sldId id="262" r:id="rId11"/>
    <p:sldId id="263" r:id="rId12"/>
    <p:sldId id="271" r:id="rId13"/>
    <p:sldId id="276" r:id="rId14"/>
    <p:sldId id="264" r:id="rId15"/>
    <p:sldId id="277" r:id="rId16"/>
    <p:sldId id="266" r:id="rId17"/>
    <p:sldId id="278" r:id="rId18"/>
    <p:sldId id="268" r:id="rId19"/>
    <p:sldId id="275" r:id="rId20"/>
    <p:sldId id="26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519C4-01D8-4EB2-9CC1-40A09A900026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6706C4A0-46F6-424D-8EC6-AEE8FA6ECB81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 Black" panose="020B0A04020102020204" pitchFamily="34" charset="0"/>
            </a:rPr>
            <a:t>                                  </a:t>
          </a:r>
        </a:p>
      </dgm:t>
    </dgm:pt>
    <dgm:pt modelId="{905AABBA-AEC2-42CF-B72B-82BAF2B87C41}" type="sibTrans" cxnId="{1A81139E-9A09-41AA-9950-5114636508F6}">
      <dgm:prSet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B684532A-1893-4B5E-A0DE-F478D7C82DE7}" type="parTrans" cxnId="{1A81139E-9A09-41AA-9950-5114636508F6}">
      <dgm:prSet/>
      <dgm:spPr/>
      <dgm:t>
        <a:bodyPr/>
        <a:lstStyle/>
        <a:p>
          <a:endParaRPr lang="ru-RU"/>
        </a:p>
      </dgm:t>
    </dgm:pt>
    <dgm:pt modelId="{81C27EEE-5F4E-4F99-8EE5-C93BDAD282D7}" type="pres">
      <dgm:prSet presAssocID="{11C519C4-01D8-4EB2-9CC1-40A09A900026}" presName="Name0" presStyleCnt="0">
        <dgm:presLayoutVars>
          <dgm:chMax val="7"/>
          <dgm:chPref val="7"/>
          <dgm:dir/>
        </dgm:presLayoutVars>
      </dgm:prSet>
      <dgm:spPr/>
    </dgm:pt>
    <dgm:pt modelId="{0B83095A-438A-4715-9D80-F365257C2AA1}" type="pres">
      <dgm:prSet presAssocID="{11C519C4-01D8-4EB2-9CC1-40A09A900026}" presName="Name1" presStyleCnt="0"/>
      <dgm:spPr/>
    </dgm:pt>
    <dgm:pt modelId="{652F7F1F-A062-4F87-A0C9-ABDB8F1AB28D}" type="pres">
      <dgm:prSet presAssocID="{905AABBA-AEC2-42CF-B72B-82BAF2B87C41}" presName="picture_1" presStyleCnt="0"/>
      <dgm:spPr/>
    </dgm:pt>
    <dgm:pt modelId="{77DB6D6D-2BFA-4598-96C4-165B03E5BBB7}" type="pres">
      <dgm:prSet presAssocID="{905AABBA-AEC2-42CF-B72B-82BAF2B87C41}" presName="pictureRepeatNode" presStyleLbl="alignImgPlace1" presStyleIdx="0" presStyleCnt="1" custScaleX="189610" custScaleY="168693" custLinFactNeighborX="0" custLinFactNeighborY="11019"/>
      <dgm:spPr/>
    </dgm:pt>
    <dgm:pt modelId="{F7135CD8-3765-460F-B4A6-BD2AE716D1C7}" type="pres">
      <dgm:prSet presAssocID="{6706C4A0-46F6-424D-8EC6-AEE8FA6ECB81}" presName="text_1" presStyleLbl="node1" presStyleIdx="0" presStyleCnt="0" custFlipVert="0" custFlipHor="1" custScaleX="312500" custScaleY="249539">
        <dgm:presLayoutVars>
          <dgm:bulletEnabled val="1"/>
        </dgm:presLayoutVars>
      </dgm:prSet>
      <dgm:spPr/>
    </dgm:pt>
  </dgm:ptLst>
  <dgm:cxnLst>
    <dgm:cxn modelId="{6259F44D-E838-4B55-AB8D-0151A268CF14}" type="presOf" srcId="{6706C4A0-46F6-424D-8EC6-AEE8FA6ECB81}" destId="{F7135CD8-3765-460F-B4A6-BD2AE716D1C7}" srcOrd="0" destOrd="0" presId="urn:microsoft.com/office/officeart/2008/layout/CircularPictureCallout"/>
    <dgm:cxn modelId="{1A81139E-9A09-41AA-9950-5114636508F6}" srcId="{11C519C4-01D8-4EB2-9CC1-40A09A900026}" destId="{6706C4A0-46F6-424D-8EC6-AEE8FA6ECB81}" srcOrd="0" destOrd="0" parTransId="{B684532A-1893-4B5E-A0DE-F478D7C82DE7}" sibTransId="{905AABBA-AEC2-42CF-B72B-82BAF2B87C41}"/>
    <dgm:cxn modelId="{540FF5D0-EA1C-4117-940E-FC5B7656C8D2}" type="presOf" srcId="{11C519C4-01D8-4EB2-9CC1-40A09A900026}" destId="{81C27EEE-5F4E-4F99-8EE5-C93BDAD282D7}" srcOrd="0" destOrd="0" presId="urn:microsoft.com/office/officeart/2008/layout/CircularPictureCallout"/>
    <dgm:cxn modelId="{12F295F1-0566-4402-A59E-3E424BDEA121}" type="presOf" srcId="{905AABBA-AEC2-42CF-B72B-82BAF2B87C41}" destId="{77DB6D6D-2BFA-4598-96C4-165B03E5BBB7}" srcOrd="0" destOrd="0" presId="urn:microsoft.com/office/officeart/2008/layout/CircularPictureCallout"/>
    <dgm:cxn modelId="{F9B5D86F-3BE2-417B-848C-7C6C35455831}" type="presParOf" srcId="{81C27EEE-5F4E-4F99-8EE5-C93BDAD282D7}" destId="{0B83095A-438A-4715-9D80-F365257C2AA1}" srcOrd="0" destOrd="0" presId="urn:microsoft.com/office/officeart/2008/layout/CircularPictureCallout"/>
    <dgm:cxn modelId="{363CB5C2-C78F-4177-97FC-3B1D70AF0F65}" type="presParOf" srcId="{0B83095A-438A-4715-9D80-F365257C2AA1}" destId="{652F7F1F-A062-4F87-A0C9-ABDB8F1AB28D}" srcOrd="0" destOrd="0" presId="urn:microsoft.com/office/officeart/2008/layout/CircularPictureCallout"/>
    <dgm:cxn modelId="{2A7030B3-56D8-4D20-B3D8-4895A5160740}" type="presParOf" srcId="{652F7F1F-A062-4F87-A0C9-ABDB8F1AB28D}" destId="{77DB6D6D-2BFA-4598-96C4-165B03E5BBB7}" srcOrd="0" destOrd="0" presId="urn:microsoft.com/office/officeart/2008/layout/CircularPictureCallout"/>
    <dgm:cxn modelId="{394337EA-4294-4270-A130-7D452DBB6DE5}" type="presParOf" srcId="{0B83095A-438A-4715-9D80-F365257C2AA1}" destId="{F7135CD8-3765-460F-B4A6-BD2AE716D1C7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0F0247-824F-445E-8761-634D64932AA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AA1870-931D-48D5-B05F-ABFC05B74BB1}" type="pres">
      <dgm:prSet presAssocID="{D70F0247-824F-445E-8761-634D64932AA6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7EE5AA6C-98AA-4FB3-9CF2-9E97F7851207}" type="presOf" srcId="{D70F0247-824F-445E-8761-634D64932AA6}" destId="{9BAA1870-931D-48D5-B05F-ABFC05B74BB1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B6D6D-2BFA-4598-96C4-165B03E5BBB7}">
      <dsp:nvSpPr>
        <dsp:cNvPr id="0" name=""/>
        <dsp:cNvSpPr/>
      </dsp:nvSpPr>
      <dsp:spPr>
        <a:xfrm>
          <a:off x="94831" y="282381"/>
          <a:ext cx="3461212" cy="307938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35CD8-3765-460F-B4A6-BD2AE716D1C7}">
      <dsp:nvSpPr>
        <dsp:cNvPr id="0" name=""/>
        <dsp:cNvSpPr/>
      </dsp:nvSpPr>
      <dsp:spPr>
        <a:xfrm flipH="1">
          <a:off x="0" y="1287065"/>
          <a:ext cx="3650876" cy="150320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 Black" panose="020B0A04020102020204" pitchFamily="34" charset="0"/>
            </a:rPr>
            <a:t>                                  </a:t>
          </a:r>
        </a:p>
      </dsp:txBody>
      <dsp:txXfrm>
        <a:off x="0" y="1287065"/>
        <a:ext cx="3650876" cy="15032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163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830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62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47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151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78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5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701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13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102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36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2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40E93-19E9-4F5D-9096-81D558D97AA0}" type="datetimeFigureOut">
              <a:rPr lang="ru-RU" smtClean="0"/>
              <a:t>08.10.2025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5A42-DA0C-4386-861B-21F4A02DF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28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3DA8CF0-2EF6-4A25-834A-7651DE5FC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676" y="1583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  <a:t>Комитет по образованию Администрации г.Улан – Удэ</a:t>
            </a:r>
            <a:br>
              <a:rPr lang="ru-RU" sz="18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  <a:t>Муниципальное автономное  учреждение дополнительного образования  </a:t>
            </a:r>
            <a:br>
              <a:rPr lang="ru-RU" sz="18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  <a:t>«Дом творчества  Советского района г. Улан - Удэ»</a:t>
            </a:r>
            <a:br>
              <a:rPr lang="ru-RU" sz="18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ru-RU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pic>
        <p:nvPicPr>
          <p:cNvPr id="7" name="Объект 13">
            <a:extLst>
              <a:ext uri="{FF2B5EF4-FFF2-40B4-BE49-F238E27FC236}">
                <a16:creationId xmlns:a16="http://schemas.microsoft.com/office/drawing/2014/main" id="{FAB81C33-26D3-4FDD-B04D-6A53D61EDE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5" b="89959" l="8141" r="89959">
                        <a14:foregroundMark x1="58752" y1="44505" x2="58752" y2="44505"/>
                        <a14:foregroundMark x1="8141" y1="59837" x2="8141" y2="59837"/>
                        <a14:foregroundMark x1="14111" y1="59837" x2="14111" y2="59837"/>
                        <a14:foregroundMark x1="17775" y1="62822" x2="17775" y2="62822"/>
                        <a14:foregroundMark x1="22252" y1="59837" x2="22252" y2="59837"/>
                        <a14:foregroundMark x1="26187" y1="58887" x2="26187" y2="58887"/>
                        <a14:foregroundMark x1="29172" y1="58209" x2="29172" y2="58209"/>
                        <a14:foregroundMark x1="33650" y1="58209" x2="33650" y2="58209"/>
                        <a14:foregroundMark x1="37585" y1="58345" x2="37585" y2="58345"/>
                        <a14:foregroundMark x1="42062" y1="59159" x2="42062" y2="59159"/>
                        <a14:foregroundMark x1="47490" y1="58616" x2="47490" y2="58616"/>
                        <a14:foregroundMark x1="51560" y1="58616" x2="51560" y2="58616"/>
                        <a14:foregroundMark x1="55767" y1="58616" x2="55767" y2="58616"/>
                        <a14:foregroundMark x1="59701" y1="58887" x2="59701" y2="58887"/>
                        <a14:foregroundMark x1="64179" y1="56852" x2="64179" y2="56852"/>
                        <a14:foregroundMark x1="66621" y1="59159" x2="66621" y2="59159"/>
                        <a14:foregroundMark x1="71099" y1="59430" x2="71099" y2="59430"/>
                        <a14:foregroundMark x1="76526" y1="61330" x2="76526" y2="61330"/>
                        <a14:foregroundMark x1="79783" y1="59837" x2="79783" y2="59837"/>
                        <a14:foregroundMark x1="84668" y1="59837" x2="84668" y2="59837"/>
                        <a14:foregroundMark x1="87653" y1="59837" x2="87653" y2="59837"/>
                        <a14:foregroundMark x1="75848" y1="69607" x2="75848" y2="69607"/>
                        <a14:foregroundMark x1="72320" y1="70014" x2="72320" y2="70014"/>
                        <a14:foregroundMark x1="68114" y1="70285" x2="68114" y2="70285"/>
                        <a14:foregroundMark x1="63094" y1="70828" x2="63094" y2="70828"/>
                        <a14:foregroundMark x1="60109" y1="70828" x2="60109" y2="70828"/>
                        <a14:foregroundMark x1="55495" y1="70014" x2="55495" y2="70014"/>
                        <a14:foregroundMark x1="51696" y1="69878" x2="51696" y2="69878"/>
                        <a14:foregroundMark x1="47761" y1="70285" x2="47761" y2="70285"/>
                        <a14:foregroundMark x1="44505" y1="70556" x2="44505" y2="70556"/>
                        <a14:foregroundMark x1="39620" y1="70828" x2="39620" y2="70828"/>
                        <a14:foregroundMark x1="34871" y1="71099" x2="34871" y2="71099"/>
                        <a14:foregroundMark x1="30122" y1="71777" x2="30122" y2="71777"/>
                        <a14:foregroundMark x1="30665" y1="82497" x2="30665" y2="82497"/>
                        <a14:foregroundMark x1="36364" y1="82225" x2="36364" y2="82225"/>
                        <a14:foregroundMark x1="34328" y1="85889" x2="34328" y2="85889"/>
                        <a14:foregroundMark x1="41384" y1="82768" x2="41384" y2="82768"/>
                        <a14:foregroundMark x1="47083" y1="80733" x2="47083" y2="80733"/>
                        <a14:foregroundMark x1="49796" y1="81004" x2="49796" y2="81004"/>
                        <a14:foregroundMark x1="54274" y1="83446" x2="54274" y2="83446"/>
                        <a14:foregroundMark x1="56716" y1="81411" x2="56716" y2="81411"/>
                        <a14:foregroundMark x1="62144" y1="80733" x2="62144" y2="80733"/>
                        <a14:foregroundMark x1="67164" y1="81275" x2="67164" y2="81275"/>
                        <a14:foregroundMark x1="24423" y1="70692" x2="24423" y2="70692"/>
                        <a14:foregroundMark x1="49796" y1="70963" x2="49796" y2="70963"/>
                        <a14:foregroundMark x1="33650" y1="74355" x2="33650" y2="74355"/>
                        <a14:foregroundMark x1="23202" y1="71642" x2="23202" y2="71642"/>
                        <a14:foregroundMark x1="85075" y1="57802" x2="85075" y2="57802"/>
                        <a14:foregroundMark x1="84396" y1="59701" x2="84396" y2="59701"/>
                        <a14:foregroundMark x1="85889" y1="60244" x2="85889" y2="60244"/>
                        <a14:foregroundMark x1="84803" y1="59023" x2="84803" y2="59023"/>
                        <a14:foregroundMark x1="84396" y1="59430" x2="84396" y2="59430"/>
                        <a14:foregroundMark x1="84803" y1="59294" x2="84803" y2="59294"/>
                        <a14:foregroundMark x1="85889" y1="60516" x2="85889" y2="60516"/>
                        <a14:backgroundMark x1="13297" y1="59023" x2="13297" y2="59023"/>
                        <a14:backgroundMark x1="43555" y1="58752" x2="43555" y2="58752"/>
                        <a14:backgroundMark x1="49254" y1="59023" x2="49254" y2="59023"/>
                        <a14:backgroundMark x1="52782" y1="61058" x2="52782" y2="61058"/>
                        <a14:backgroundMark x1="56445" y1="58752" x2="56445" y2="58752"/>
                        <a14:backgroundMark x1="60651" y1="59837" x2="60651" y2="59837"/>
                        <a14:backgroundMark x1="68657" y1="59973" x2="68657" y2="59973"/>
                        <a14:backgroundMark x1="66350" y1="59294" x2="66350" y2="59294"/>
                        <a14:backgroundMark x1="72592" y1="58752" x2="72592" y2="58752"/>
                        <a14:backgroundMark x1="72592" y1="60787" x2="72592" y2="60787"/>
                        <a14:backgroundMark x1="76526" y1="60787" x2="76526" y2="60787"/>
                        <a14:backgroundMark x1="84261" y1="59023" x2="84261" y2="59023"/>
                        <a14:backgroundMark x1="89959" y1="60244" x2="89959" y2="60244"/>
                        <a14:backgroundMark x1="85482" y1="59837" x2="85482" y2="59837"/>
                        <a14:backgroundMark x1="84668" y1="59294" x2="84668" y2="59294"/>
                        <a14:backgroundMark x1="62144" y1="72727" x2="62144" y2="72727"/>
                        <a14:backgroundMark x1="58887" y1="70421" x2="58887" y2="70421"/>
                        <a14:backgroundMark x1="51289" y1="70014" x2="51289" y2="70014"/>
                        <a14:backgroundMark x1="29172" y1="71235" x2="29172" y2="71235"/>
                        <a14:backgroundMark x1="24695" y1="72185" x2="24695" y2="72185"/>
                        <a14:backgroundMark x1="24152" y1="72456" x2="24152" y2="72456"/>
                        <a14:backgroundMark x1="47083" y1="83853" x2="47083" y2="83853"/>
                        <a14:backgroundMark x1="62687" y1="83311" x2="62687" y2="83311"/>
                        <a14:backgroundMark x1="51289" y1="70014" x2="51289" y2="70014"/>
                        <a14:backgroundMark x1="51560" y1="70149" x2="51560" y2="70149"/>
                        <a14:backgroundMark x1="51696" y1="69742" x2="51696" y2="69742"/>
                        <a14:backgroundMark x1="23745" y1="70692" x2="23745" y2="70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46" y="0"/>
            <a:ext cx="1452001" cy="145200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4246" y="2197898"/>
            <a:ext cx="9318811" cy="2251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8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патриотическом воспитании детей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системе дополнительного образования города Улан-Удэ </a:t>
            </a:r>
            <a:endParaRPr lang="en-US" sz="28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(на примере МАУ ДО «ДТСР г.Улан-Удэ»)</a:t>
            </a:r>
            <a:endParaRPr lang="ru-RU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68328" y="5780570"/>
            <a:ext cx="7073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Басхаева Ирина Иннокентьевна,</a:t>
            </a:r>
          </a:p>
          <a:p>
            <a:pPr algn="r"/>
            <a:r>
              <a:rPr lang="ru-RU" sz="1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директор МАУ ДО «Дом творчества </a:t>
            </a:r>
          </a:p>
          <a:p>
            <a:pPr algn="r"/>
            <a:r>
              <a:rPr lang="ru-RU" sz="1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Советского района г. Улан-Удэ»,</a:t>
            </a:r>
          </a:p>
          <a:p>
            <a:pPr algn="r"/>
            <a:r>
              <a:rPr lang="ru-RU" sz="1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кандидат психологических наук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7A8330-53E3-4125-9CF2-A0FA7C8A76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5771" y="1357233"/>
            <a:ext cx="2511609" cy="448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8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EA18F3E7-EF92-4C2F-9A8F-F276BFB81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5" y="450146"/>
            <a:ext cx="8341658" cy="6153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9F46E3-4DF4-42E7-B943-904506384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2964" y="595235"/>
            <a:ext cx="2917418" cy="330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2FF42F-EEB5-4DF1-98D6-1B3B414D6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210" y="4225420"/>
            <a:ext cx="3427725" cy="1929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184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509450" y="1192307"/>
            <a:ext cx="46303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400" dirty="0">
              <a:latin typeface="Arial Black" panose="020B0A04020102020204" pitchFamily="34" charset="0"/>
            </a:endParaRPr>
          </a:p>
          <a:p>
            <a:pPr algn="ctr"/>
            <a:endParaRPr lang="ru-RU" sz="1400" b="0" i="0" dirty="0">
              <a:effectLst/>
              <a:latin typeface="Arial Black" panose="020B0A04020102020204" pitchFamily="34" charset="0"/>
            </a:endParaRPr>
          </a:p>
          <a:p>
            <a:pPr algn="ctr"/>
            <a:r>
              <a:rPr lang="ru-RU" sz="1600" b="0" i="0" dirty="0">
                <a:effectLst/>
                <a:latin typeface="Arial Black" panose="020B0A04020102020204" pitchFamily="34" charset="0"/>
              </a:rPr>
              <a:t>Федеральный закон</a:t>
            </a:r>
          </a:p>
          <a:p>
            <a:pPr algn="ctr"/>
            <a:r>
              <a:rPr lang="ru-RU" sz="1600" b="0" i="0" dirty="0">
                <a:effectLst/>
                <a:latin typeface="Arial Black" panose="020B0A04020102020204" pitchFamily="34" charset="0"/>
              </a:rPr>
              <a:t>РФ «Об образовании в</a:t>
            </a:r>
          </a:p>
          <a:p>
            <a:pPr algn="ctr"/>
            <a:r>
              <a:rPr lang="ru-RU" sz="1600" b="0" i="0" dirty="0">
                <a:effectLst/>
                <a:latin typeface="Arial Black" panose="020B0A04020102020204" pitchFamily="34" charset="0"/>
              </a:rPr>
              <a:t>Российской Федерации</a:t>
            </a:r>
          </a:p>
          <a:p>
            <a:pPr algn="ctr"/>
            <a:r>
              <a:rPr lang="ru-RU" sz="1600" b="0" i="0" dirty="0">
                <a:effectLst/>
                <a:latin typeface="Arial Black" panose="020B0A04020102020204" pitchFamily="34" charset="0"/>
              </a:rPr>
              <a:t>от29 декабря 2012 г.№</a:t>
            </a:r>
          </a:p>
          <a:p>
            <a:pPr algn="ctr"/>
            <a:r>
              <a:rPr lang="ru-RU" sz="1600" b="0" i="0" dirty="0">
                <a:effectLst/>
                <a:latin typeface="Arial Black" panose="020B0A04020102020204" pitchFamily="34" charset="0"/>
              </a:rPr>
              <a:t>273- ФЗ</a:t>
            </a:r>
          </a:p>
          <a:p>
            <a:pPr algn="ctr"/>
            <a:endParaRPr lang="ru-RU" sz="14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400" b="0" i="0" dirty="0">
              <a:effectLst/>
              <a:latin typeface="Arial Black" panose="020B0A04020102020204" pitchFamily="34" charset="0"/>
            </a:endParaRP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«О национальных целях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развития Российской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Федерации на период до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2030 года»</a:t>
            </a:r>
          </a:p>
          <a:p>
            <a:pPr algn="ctr"/>
            <a:endParaRPr lang="ru-RU" sz="1400" b="0" i="0" dirty="0">
              <a:effectLst/>
              <a:latin typeface="Arial Black" panose="020B0A04020102020204" pitchFamily="34" charset="0"/>
            </a:endParaRP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Указ Президента РФ от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21.07.202​ 0 г. №474 «Об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утверждении основ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государственной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политики по сохранению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и укреплению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традиционных духовно-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нравственных</a:t>
            </a:r>
          </a:p>
          <a:p>
            <a:pPr algn="ctr"/>
            <a:r>
              <a:rPr lang="ru-RU" sz="1400" b="0" i="0" dirty="0">
                <a:effectLst/>
                <a:latin typeface="Arial Black" panose="020B0A04020102020204" pitchFamily="34" charset="0"/>
              </a:rPr>
              <a:t>ценностей»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>
            <a:off x="1210966" y="3324964"/>
            <a:ext cx="3227294" cy="1344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 flipH="1">
            <a:off x="448235" y="349621"/>
            <a:ext cx="50359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Воспитание –</a:t>
            </a:r>
          </a:p>
          <a:p>
            <a:r>
              <a:rPr lang="ru-RU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государственный приоритет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096000" y="3811012"/>
            <a:ext cx="52428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«Формирование гармоничной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личности, воспитание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гражданина России - зрелого,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ответственного человека,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в котором сочетается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любовь к большой и малой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родине, общенациональная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и этническая идентичность,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уважение к культуре,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традициям людей, которые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живут рядом…»</a:t>
            </a:r>
          </a:p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                                                  В.В.Путин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D35B2CAD-1161-41C5-B6A9-C283625FF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253084"/>
              </p:ext>
            </p:extLst>
          </p:nvPr>
        </p:nvGraphicFramePr>
        <p:xfrm>
          <a:off x="6891978" y="93206"/>
          <a:ext cx="3650876" cy="336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3" name="Прямая соединительная линия 72"/>
          <p:cNvCxnSpPr/>
          <p:nvPr/>
        </p:nvCxnSpPr>
        <p:spPr>
          <a:xfrm flipH="1">
            <a:off x="5573806" y="887045"/>
            <a:ext cx="26894" cy="560547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041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15DC4D0-9CE6-4996-BAAD-02E9CC032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2" y="362342"/>
            <a:ext cx="4572000" cy="2066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771F5C-CCC3-428E-B68F-4E807EE75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033" y="839563"/>
            <a:ext cx="6397438" cy="5924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9A6382-9907-4A45-9F1D-0C20691D6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29" y="2698224"/>
            <a:ext cx="3900486" cy="3675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8350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4283" y="1882380"/>
            <a:ext cx="1126641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200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Сформировать патриотическое мировоззрение</a:t>
            </a:r>
            <a:r>
              <a:rPr lang="ru-RU" sz="2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через овладение системой знаний в процессе учёбы, развивать познавательную активность обучающихся.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Сформировать и развивать</a:t>
            </a:r>
            <a:r>
              <a:rPr lang="ru-RU" sz="2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в разных педагогических ситуациях патриотическую направленность личности обучающихся, осуществляемую в разных сферах жизни, видах деятельности и во всём спектре отношений.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Поддерживать</a:t>
            </a:r>
            <a:r>
              <a:rPr lang="ru-RU" sz="2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единство и целостность, преемственность и непрерывность воспитания и образования.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Сформировать</a:t>
            </a:r>
            <a:r>
              <a:rPr lang="ru-RU" sz="2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у обучающихся высокий уровень духовно-нравственного развития, чувства причастности к историко-культурной общности российского народа и судьбе России.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200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Разработать</a:t>
            </a:r>
            <a:r>
              <a:rPr lang="ru-RU" sz="2200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 и внедрить эффективные формы и методы работы, способствующие развитию патриотизма через активную практическую деятельность, осуществляемую в разных сферах жизни и отношений.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6482" y="697604"/>
            <a:ext cx="90409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Задачи патриотического воспитания</a:t>
            </a:r>
          </a:p>
          <a:p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МАУ ДО «ДТСР г.Улан-Удэ»:</a:t>
            </a:r>
          </a:p>
        </p:txBody>
      </p:sp>
    </p:spTree>
    <p:extLst>
      <p:ext uri="{BB962C8B-B14F-4D97-AF65-F5344CB8AC3E}">
        <p14:creationId xmlns:p14="http://schemas.microsoft.com/office/powerpoint/2010/main" val="379978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5D4135-6621-4C6D-8727-8B3DAC7C9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17" y="1925605"/>
            <a:ext cx="7027590" cy="4232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654793-F5A8-446E-907B-AFCAF12C4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309" y="2704209"/>
            <a:ext cx="4785248" cy="3381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0C57CA-7229-42C4-AD6C-94DC4E204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244" y="137047"/>
            <a:ext cx="3991276" cy="2096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7B2B3ED-4B8B-41AF-A774-4FDFAC16F5E4}"/>
              </a:ext>
            </a:extLst>
          </p:cNvPr>
          <p:cNvSpPr/>
          <p:nvPr/>
        </p:nvSpPr>
        <p:spPr>
          <a:xfrm flipH="1">
            <a:off x="394076" y="662317"/>
            <a:ext cx="61892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Формирование патриотизма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331C34-44FD-473C-9934-B35A7BB9339F}"/>
              </a:ext>
            </a:extLst>
          </p:cNvPr>
          <p:cNvSpPr/>
          <p:nvPr/>
        </p:nvSpPr>
        <p:spPr>
          <a:xfrm flipH="1">
            <a:off x="1492258" y="6113706"/>
            <a:ext cx="50359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Первая ступень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C9545D2-EE0B-43C1-A6DB-34CAF02455FC}"/>
              </a:ext>
            </a:extLst>
          </p:cNvPr>
          <p:cNvSpPr/>
          <p:nvPr/>
        </p:nvSpPr>
        <p:spPr>
          <a:xfrm flipH="1">
            <a:off x="7560342" y="5972960"/>
            <a:ext cx="35131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Вторая ступень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552C00F-DBB0-4858-B7C1-DAE86764BB51}"/>
              </a:ext>
            </a:extLst>
          </p:cNvPr>
          <p:cNvSpPr/>
          <p:nvPr/>
        </p:nvSpPr>
        <p:spPr>
          <a:xfrm flipH="1">
            <a:off x="7560342" y="2212916"/>
            <a:ext cx="3756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Третья  ступень</a:t>
            </a:r>
          </a:p>
        </p:txBody>
      </p:sp>
    </p:spTree>
    <p:extLst>
      <p:ext uri="{BB962C8B-B14F-4D97-AF65-F5344CB8AC3E}">
        <p14:creationId xmlns:p14="http://schemas.microsoft.com/office/powerpoint/2010/main" val="3607446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321058" y="1491554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306" y="336177"/>
            <a:ext cx="517504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</a:t>
            </a:r>
            <a:endParaRPr lang="ru-RU" sz="6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14182" y="4169831"/>
            <a:ext cx="59055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Black" panose="020B0A04020102020204" pitchFamily="34" charset="0"/>
              </a:rPr>
              <a:t>Почетное звание присвоено городу Улан-Удэ </a:t>
            </a:r>
          </a:p>
          <a:p>
            <a:pPr algn="ctr"/>
            <a:r>
              <a:rPr lang="ru-RU" sz="1600" dirty="0">
                <a:latin typeface="Arial Black" panose="020B0A04020102020204" pitchFamily="34" charset="0"/>
              </a:rPr>
              <a:t>«За значительный вклад жителей городов в достижении Победы в Великой Отечественной войне 1941-1945 годов, обеспечение бесперебойного производства военной и гражданской продукции на промышленных предприятиях, проявленные при этом массовый трудовой героизм и самоотверженность».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58905" y="365125"/>
            <a:ext cx="10694895" cy="1325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Улан-Удэ – город трудовой доблести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5414181" y="1944659"/>
            <a:ext cx="5905556" cy="1854314"/>
          </a:xfrm>
          <a:ln w="38100">
            <a:solidFill>
              <a:srgbClr val="C00000"/>
            </a:solidFill>
          </a:ln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latin typeface="Arial Black" panose="020B0A04020102020204" pitchFamily="34" charset="0"/>
              </a:rPr>
              <a:t>Указом Президента Российской Федерации № 668 от 11.09.2023 городу Улан-Удэ присвоено почетное звание Российской Федерации «Город трудовой доблести»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  <a:p>
            <a:pPr marL="0" indent="0" algn="just"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 algn="just"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marL="0" indent="0" algn="just">
              <a:buNone/>
            </a:pP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58E616D-71A2-43DB-9346-11A09639E8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99464" y="1855069"/>
            <a:ext cx="3469341" cy="4670601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  <p:extLst>
      <p:ext uri="{BB962C8B-B14F-4D97-AF65-F5344CB8AC3E}">
        <p14:creationId xmlns:p14="http://schemas.microsoft.com/office/powerpoint/2010/main" val="1584307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242" y="1377725"/>
            <a:ext cx="5981464" cy="5135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Дом творчества Советского района 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г. Улан-Удэ стал победителем республиканского конкурса предоставления субсидий на реализацию социально значимых проектов в области патриотического воспитания граждан в Республике Бурятия</a:t>
            </a: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</a:t>
            </a:r>
            <a:r>
              <a:rPr lang="ru-RU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роект «Улан-Удэ – город трудовой доблести» </a:t>
            </a: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</a:rPr>
              <a:t>Субсидия </a:t>
            </a:r>
            <a:r>
              <a:rPr lang="ru-RU" sz="4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400</a:t>
            </a:r>
            <a:r>
              <a:rPr lang="ru-RU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 тысяч рублей</a:t>
            </a:r>
            <a:endParaRPr lang="ru-RU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20877" y="336177"/>
            <a:ext cx="448447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</a:t>
            </a:r>
            <a:endParaRPr lang="ru-RU" sz="6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88705" y="2326944"/>
            <a:ext cx="559605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Цель проекта: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</a:rPr>
              <a:t>создание и обеспечение условий патриотического воспитания, активной гражданской позиции, социальной ответственности детей и молодежи через приобщение к изучению героической истории города Улан-Удэ – города трудовой доблести.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A1261D-EC6C-4D5A-97C7-1ADD39EBD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855" y="933236"/>
            <a:ext cx="2814246" cy="26149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24B752-E370-4250-BA39-D83D58AAF667}"/>
              </a:ext>
            </a:extLst>
          </p:cNvPr>
          <p:cNvSpPr txBox="1"/>
          <p:nvPr/>
        </p:nvSpPr>
        <p:spPr>
          <a:xfrm>
            <a:off x="2095298" y="-561267"/>
            <a:ext cx="49329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6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2024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37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321058" y="1491554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306" y="336177"/>
            <a:ext cx="517504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</a:t>
            </a:r>
            <a:endParaRPr lang="ru-RU" sz="6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 idx="4294967295"/>
          </p:nvPr>
        </p:nvSpPr>
        <p:spPr>
          <a:xfrm>
            <a:off x="200577" y="250899"/>
            <a:ext cx="7643346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Улан-Удэ – город трудовой доблести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3171" y="1182562"/>
            <a:ext cx="6008529" cy="5028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Оформлено образовательное пространство учреждения по теме «Улан-Удэ – город трудовой доблести»</a:t>
            </a: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Разработаны Уроки трудовой доблести   </a:t>
            </a: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Мобильная передвижная выставка «Улан-Удэ – город трудовой доблести»</a:t>
            </a: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Стендовые экскурсии </a:t>
            </a:r>
            <a:endParaRPr lang="en-US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n-US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Дом творчества </a:t>
            </a:r>
            <a:r>
              <a:rPr lang="en-US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Советского 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района г.Улан-Удэ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518" y="3925210"/>
            <a:ext cx="3236184" cy="288247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564" y="737262"/>
            <a:ext cx="3236184" cy="321316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9B0DDEC-9E12-49CF-B50D-5C6AC2E6F6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51" y="4713549"/>
            <a:ext cx="2070406" cy="19237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C7AF3D-1FD1-40B0-BEFC-1BE386E01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779656" y="3948905"/>
            <a:ext cx="2964931" cy="288572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1357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321058" y="1491554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306" y="336177"/>
            <a:ext cx="517504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</a:t>
            </a:r>
            <a:endParaRPr lang="ru-RU" sz="6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 idx="4294967295"/>
          </p:nvPr>
        </p:nvSpPr>
        <p:spPr>
          <a:xfrm>
            <a:off x="770965" y="365125"/>
            <a:ext cx="9744635" cy="1325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Улан-Удэ – город трудовой доблести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50871" y="2154970"/>
            <a:ext cx="38189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Открытый конкурс творческих и исследовательских работ школьников </a:t>
            </a:r>
          </a:p>
          <a:p>
            <a:pPr lvl="0" algn="ctr"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«Трудовой подвиг в истории моей семьи»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11" y="3810680"/>
            <a:ext cx="2396236" cy="274220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763274" y="4047816"/>
            <a:ext cx="6233406" cy="2168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Культурный дневник школьника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6285" y="2200183"/>
            <a:ext cx="39132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Сборник творческих и исследовательских работ школьников и педагогов </a:t>
            </a:r>
          </a:p>
          <a:p>
            <a:pPr algn="ctr"/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«Труд как подвиг во имя Победы»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100246-8B9E-4227-A7BE-061E9DAA2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2815" y="1334459"/>
            <a:ext cx="2822625" cy="3965634"/>
          </a:xfrm>
          <a:prstGeom prst="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7351" y="3968788"/>
            <a:ext cx="2304972" cy="289757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02436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321058" y="1491554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306" y="336177"/>
            <a:ext cx="517504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</a:t>
            </a:r>
            <a:endParaRPr lang="ru-RU" sz="6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9281" y="470647"/>
            <a:ext cx="62259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8905" y="192929"/>
            <a:ext cx="12774706" cy="2164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22 ноября 2024 года </a:t>
            </a:r>
          </a:p>
          <a:p>
            <a:pPr algn="ctr">
              <a:lnSpc>
                <a:spcPct val="150000"/>
              </a:lnSpc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Открытый патриотический форум «Улан-Удэ – я горжусь!»</a:t>
            </a:r>
          </a:p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170</a:t>
            </a:r>
            <a:r>
              <a:rPr lang="ru-RU" dirty="0">
                <a:latin typeface="Arial Black" panose="020B0A04020102020204" pitchFamily="34" charset="0"/>
              </a:rPr>
              <a:t> представителей из </a:t>
            </a:r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80 </a:t>
            </a:r>
            <a:r>
              <a:rPr lang="ru-RU" dirty="0">
                <a:latin typeface="Arial Black" panose="020B0A04020102020204" pitchFamily="34" charset="0"/>
              </a:rPr>
              <a:t>организаций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849" y="2798390"/>
            <a:ext cx="4913207" cy="372046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309281" y="2943348"/>
            <a:ext cx="645458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600" dirty="0">
                <a:solidFill>
                  <a:srgbClr val="C00000"/>
                </a:solidFill>
                <a:latin typeface="Arial Black" panose="020B0A04020102020204" pitchFamily="34" charset="0"/>
              </a:rPr>
              <a:t>  Резолюция Форума</a:t>
            </a:r>
          </a:p>
          <a:p>
            <a:pPr algn="ctr"/>
            <a:r>
              <a:rPr lang="ru-RU" sz="40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11 сентября </a:t>
            </a:r>
            <a:r>
              <a:rPr lang="ru-RU" sz="2400" dirty="0">
                <a:latin typeface="Arial Black" panose="020B0A04020102020204" pitchFamily="34" charset="0"/>
              </a:rPr>
              <a:t>Единый день проведения Урока трудовой доблести во всех образовательных организациях Улан-Удэ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5E1566-A271-4899-B202-6425E3651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7226"/>
            <a:ext cx="2375646" cy="2431266"/>
          </a:xfrm>
          <a:prstGeom prst="rect">
            <a:avLst/>
          </a:prstGeom>
        </p:spPr>
      </p:pic>
      <p:pic>
        <p:nvPicPr>
          <p:cNvPr id="8" name="Рисунок 7" descr="Контрольный список со сплошной заливкой">
            <a:extLst>
              <a:ext uri="{FF2B5EF4-FFF2-40B4-BE49-F238E27FC236}">
                <a16:creationId xmlns:a16="http://schemas.microsoft.com/office/drawing/2014/main" id="{53EBB358-8EAD-4FBF-A23C-D7AAB61D01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4800" y="33294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89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 2025 год ">
            <a:extLst>
              <a:ext uri="{FF2B5EF4-FFF2-40B4-BE49-F238E27FC236}">
                <a16:creationId xmlns:a16="http://schemas.microsoft.com/office/drawing/2014/main" id="{B27F351B-ABE6-4500-8E39-168C5D674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456" y="-435518"/>
            <a:ext cx="5090601" cy="227400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2DA81FA-D246-4DC6-AA5B-E97D2096FB43}"/>
              </a:ext>
            </a:extLst>
          </p:cNvPr>
          <p:cNvSpPr/>
          <p:nvPr/>
        </p:nvSpPr>
        <p:spPr>
          <a:xfrm>
            <a:off x="262672" y="1584649"/>
            <a:ext cx="7665714" cy="383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Пленэры        </a:t>
            </a:r>
            <a:r>
              <a:rPr lang="ru-RU" sz="2000" dirty="0">
                <a:latin typeface="Arial Black" panose="020B0A04020102020204" pitchFamily="34" charset="0"/>
                <a:ea typeface="Calibri" panose="020F0502020204030204" pitchFamily="34" charset="0"/>
              </a:rPr>
              <a:t>Выставки        Лекции          Беседы          </a:t>
            </a:r>
            <a:r>
              <a:rPr lang="ru-RU" sz="20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Концерты           Смотры-конкурсы</a:t>
            </a:r>
            <a:endParaRPr lang="ru-RU" sz="2000" dirty="0"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>
                <a:latin typeface="Arial Black" panose="020B0A04020102020204" pitchFamily="34" charset="0"/>
                <a:ea typeface="Calibri" panose="020F0502020204030204" pitchFamily="34" charset="0"/>
              </a:rPr>
              <a:t>Турниры        Соревнования         Мастер-классы</a:t>
            </a:r>
          </a:p>
          <a:p>
            <a:pPr algn="ctr">
              <a:lnSpc>
                <a:spcPct val="150000"/>
              </a:lnSpc>
            </a:pPr>
            <a:endParaRPr lang="ru-RU" sz="20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n-cs"/>
              </a:rPr>
              <a:t>«Улан-Удэ – город трудовой доблести»</a:t>
            </a:r>
          </a:p>
          <a:p>
            <a:pPr algn="ctr">
              <a:lnSpc>
                <a:spcPct val="95000"/>
              </a:lnSpc>
            </a:pPr>
            <a:endParaRPr lang="ru-RU" sz="4000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32CFF6-85E3-407F-BA54-37DCD55FA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4730" y="0"/>
            <a:ext cx="1932599" cy="17740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393435-2EE7-4F31-982C-41F13279F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765" y="4804084"/>
            <a:ext cx="2014838" cy="18651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73B4E6-0C44-4273-863F-FDBF93C9F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0591" y="384796"/>
            <a:ext cx="3686738" cy="658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7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169" y="26117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20979" y="1203775"/>
            <a:ext cx="5434531" cy="351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sz="20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ТЮЗ «Золотой ключик» </a:t>
            </a:r>
          </a:p>
          <a:p>
            <a:pPr algn="ctr"/>
            <a:r>
              <a:rPr lang="ru-RU" sz="36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Спектакль </a:t>
            </a:r>
          </a:p>
          <a:p>
            <a:pPr algn="ctr"/>
            <a:r>
              <a:rPr lang="ru-RU" sz="36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«Звезда моя, Улан-Удэ!»</a:t>
            </a:r>
            <a:endParaRPr lang="ru-RU" sz="4000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sz="20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Драматург: Виктория Фролова (г.Москва)</a:t>
            </a:r>
          </a:p>
          <a:p>
            <a:pPr algn="ctr"/>
            <a:r>
              <a:rPr lang="ru-RU" sz="2000" dirty="0">
                <a:latin typeface="Arial Black" panose="020B0A04020102020204" pitchFamily="34" charset="0"/>
                <a:ea typeface="Calibri" panose="020F0502020204030204" pitchFamily="34" charset="0"/>
              </a:rPr>
              <a:t>Режиссер: Алина Будаева</a:t>
            </a:r>
            <a:endParaRPr lang="ru-RU" sz="2000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02465" y="-580976"/>
            <a:ext cx="476445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  </a:t>
            </a:r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2025 год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60781" y="3258385"/>
            <a:ext cx="501324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Цель спектакля: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напомнить молодому поколению о великом вкладе горожан в годы войны, воспитывая чувство гордости и уважения к своим корням.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036140-9274-468E-862A-06E0CB790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642" y="2079556"/>
            <a:ext cx="3110831" cy="40997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2F7E59-61F7-4B01-85B5-7221B7E92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056" y="1640542"/>
            <a:ext cx="2642452" cy="4697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2476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0133" y="1698067"/>
            <a:ext cx="5461661" cy="2548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ru-RU" sz="20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В рамках сотрудничества с Художественным музеем им.Ц.С.Сампилова</a:t>
            </a:r>
          </a:p>
          <a:p>
            <a:pPr algn="ctr">
              <a:lnSpc>
                <a:spcPct val="95000"/>
              </a:lnSpc>
            </a:pPr>
            <a:endParaRPr lang="ru-RU" sz="3600" dirty="0">
              <a:solidFill>
                <a:srgbClr val="C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ru-RU" sz="36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ЧАС ПАМЯТИ</a:t>
            </a: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87949" y="-248300"/>
            <a:ext cx="524127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  </a:t>
            </a:r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2025 год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39897" y="2536724"/>
            <a:ext cx="484486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AE0BB2-3578-461B-B969-89C73C1FC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611" y="1510988"/>
            <a:ext cx="3566709" cy="477623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C4634C4-5375-4FA2-B65F-C0A4396AE7B1}"/>
              </a:ext>
            </a:extLst>
          </p:cNvPr>
          <p:cNvSpPr txBox="1"/>
          <p:nvPr/>
        </p:nvSpPr>
        <p:spPr>
          <a:xfrm>
            <a:off x="122420" y="4613944"/>
            <a:ext cx="509019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Цель: 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Arial Black" panose="020B0A04020102020204" pitchFamily="34" charset="0"/>
              </a:rPr>
              <a:t>формирование бережного отношения к историческим событиям, предкам и культурным традициям</a:t>
            </a:r>
            <a:r>
              <a:rPr lang="ru-RU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endParaRPr lang="ru-RU" sz="2000" b="1" dirty="0">
              <a:latin typeface="Arial Black" panose="020B0A040201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0B6B48-E49F-4247-AFAF-2592EF029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247" y="4351541"/>
            <a:ext cx="3085332" cy="231399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427908-594E-41E3-A397-C51B0F1E4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2537" y="1595381"/>
            <a:ext cx="3288753" cy="24665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91337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4618" y="2657895"/>
            <a:ext cx="6271708" cy="363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ru-RU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Команда Дома творчества Советского района </a:t>
            </a:r>
          </a:p>
          <a:p>
            <a:pPr algn="ctr">
              <a:lnSpc>
                <a:spcPct val="95000"/>
              </a:lnSpc>
            </a:pPr>
            <a:r>
              <a:rPr lang="ru-RU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г. Улан-Удэ стала победителем </a:t>
            </a:r>
          </a:p>
          <a:p>
            <a:pPr algn="ctr">
              <a:lnSpc>
                <a:spcPct val="95000"/>
              </a:lnSpc>
            </a:pPr>
            <a:r>
              <a:rPr lang="ru-RU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Городского конкурса социальных проектов для молодежи «Добрые дела – любимому городу».</a:t>
            </a: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</a:t>
            </a:r>
            <a:r>
              <a:rPr lang="ru-RU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роект «Открытый форум патриотической направленности </a:t>
            </a:r>
          </a:p>
          <a:p>
            <a:pPr algn="ctr">
              <a:lnSpc>
                <a:spcPct val="95000"/>
              </a:lnSpc>
            </a:pPr>
            <a:r>
              <a:rPr lang="ru-RU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«Улан-Удэ – я горжусь!»  </a:t>
            </a: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95000"/>
              </a:lnSpc>
            </a:pP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</a:rPr>
              <a:t>Субсидия </a:t>
            </a:r>
            <a:r>
              <a:rPr lang="ru-RU" sz="4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150</a:t>
            </a:r>
            <a:r>
              <a:rPr lang="ru-RU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 тысяч рублей.</a:t>
            </a:r>
            <a:endParaRPr lang="ru-RU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64" y="-207973"/>
            <a:ext cx="701936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 2025 год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88704" y="2690336"/>
            <a:ext cx="55960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   Цель форума: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Arial Black" panose="020B0A04020102020204" pitchFamily="34" charset="0"/>
              </a:rPr>
              <a:t>объединение усилий представителей образовательных учреждений, общественных организаций и профессиональных сообществ для популяризации ценностей трудового героизма и гражданской ответственности среди молодёжи;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Arial Black" panose="020B0A04020102020204" pitchFamily="34" charset="0"/>
              </a:rPr>
              <a:t>укрепление патриотического сознания жителей Бурятии и страны в целом посредством обмена опытом лучших практик, традиций, истории и культуры регионов России.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EE5D3D-D4CC-4507-BF94-ECAF27C40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428" y="1027497"/>
            <a:ext cx="2377646" cy="24264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995C34-220B-4F2E-AC23-FDFABB03A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21" y="295744"/>
            <a:ext cx="2678525" cy="1674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7381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6B90A598-EE25-4196-9F4C-32E32C2F11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543106"/>
              </p:ext>
            </p:extLst>
          </p:nvPr>
        </p:nvGraphicFramePr>
        <p:xfrm>
          <a:off x="5284694" y="1640542"/>
          <a:ext cx="5661212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30306" y="336177"/>
            <a:ext cx="683573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        </a:t>
            </a:r>
          </a:p>
          <a:p>
            <a:pPr algn="ctr"/>
            <a:endParaRPr lang="ru-RU" sz="2800" dirty="0">
              <a:latin typeface="Arial Black" panose="020B0A04020102020204" pitchFamily="34" charset="0"/>
            </a:endParaRPr>
          </a:p>
          <a:p>
            <a:pPr algn="ctr"/>
            <a:r>
              <a:rPr lang="ru-RU" sz="4800" dirty="0">
                <a:latin typeface="Arial Black" panose="020B0A04020102020204" pitchFamily="34" charset="0"/>
              </a:rPr>
              <a:t>  </a:t>
            </a:r>
            <a:endParaRPr lang="ru-RU" sz="6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6825" y="2132040"/>
            <a:ext cx="674269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dirty="0">
                <a:latin typeface="Arial Black" panose="020B0A04020102020204" pitchFamily="34" charset="0"/>
              </a:rPr>
              <a:t>открытый форум патриотической направленности </a:t>
            </a:r>
          </a:p>
          <a:p>
            <a:pPr algn="just"/>
            <a:r>
              <a:rPr lang="ru-RU" sz="2400" dirty="0">
                <a:latin typeface="Arial Black" panose="020B0A04020102020204" pitchFamily="34" charset="0"/>
              </a:rPr>
              <a:t>Участники г. Улан-Удэ и районы   республики Бурятия, г.Москва, г.Томск, г.Курган, г.Ярославль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dirty="0">
                <a:latin typeface="Arial Black" panose="020B0A04020102020204" pitchFamily="34" charset="0"/>
              </a:rPr>
              <a:t>экскурсионная программа по местам трудовой славы и доблести «Улан-Удэ – путь к Победе»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dirty="0">
                <a:latin typeface="Arial Black" panose="020B0A04020102020204" pitchFamily="34" charset="0"/>
              </a:rPr>
              <a:t>сборник уроков «Улан-Удэ - город трудовой доблести»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6D8340-18C5-4921-9ADB-25D14CD43EAB}"/>
              </a:ext>
            </a:extLst>
          </p:cNvPr>
          <p:cNvSpPr txBox="1"/>
          <p:nvPr/>
        </p:nvSpPr>
        <p:spPr>
          <a:xfrm>
            <a:off x="461236" y="292439"/>
            <a:ext cx="77239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Грантовый проект «Открытый форум патриотической направленности «Улан-Удэ – я горжусь!» 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469DE4C-9549-4A5F-97FB-5992F03D73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7759409" y="1893703"/>
            <a:ext cx="3186497" cy="450929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580FD8-041F-4AE5-AA10-8EE9323C7D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5226" y="255547"/>
            <a:ext cx="2215991" cy="1384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6770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1371" y="1277814"/>
            <a:ext cx="6470342" cy="183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Сборник уроков</a:t>
            </a:r>
          </a:p>
          <a:p>
            <a:pPr algn="ctr"/>
            <a:r>
              <a:rPr lang="ru-RU" sz="3200" dirty="0">
                <a:latin typeface="Arial Black" panose="020B0A04020102020204" pitchFamily="34" charset="0"/>
              </a:rPr>
              <a:t>«Улан-Удэ - город трудовой доблести»</a:t>
            </a: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12" y="-534509"/>
            <a:ext cx="701936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 2025 год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88704" y="2690336"/>
            <a:ext cx="5596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9FD9C0-2C49-4AFE-BDDF-1DDEA04F5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723" y="1851866"/>
            <a:ext cx="3364121" cy="47739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F94A19-B3FC-4E67-A99A-17739A60C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267" y="184175"/>
            <a:ext cx="2439619" cy="1524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B74F10-C249-4D94-AF38-49ADD3C20D90}"/>
              </a:ext>
            </a:extLst>
          </p:cNvPr>
          <p:cNvSpPr txBox="1"/>
          <p:nvPr/>
        </p:nvSpPr>
        <p:spPr>
          <a:xfrm>
            <a:off x="511371" y="3037196"/>
            <a:ext cx="68681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Урок 1. Улан-Удэ в довоенный период: про то, как советская власть развивала город, рост населения, появление предприятий, повседневная жизнь. 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Урок 2. Жители столицы на фронтах Великой Отечественной войны 1941-1945 гг.: боевой путь улан-</a:t>
            </a:r>
            <a:r>
              <a:rPr lang="ru-RU" sz="1200" b="1" dirty="0" err="1">
                <a:latin typeface="Arial Black" panose="020B0A04020102020204" pitchFamily="34" charset="0"/>
              </a:rPr>
              <a:t>удэнцэв</a:t>
            </a:r>
            <a:r>
              <a:rPr lang="ru-RU" sz="1200" b="1" dirty="0"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Урок 3. Трудовой подвиг в годы Великой Отечественной войны 1941-1945 гг. (предприятия, организации).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Урок  4. Дети и подростки  в годы Великой Отечественной войны 1941-1945 гг. (воспоминания детей войны, учеба в школе, волонтерская и трудовая деятельность).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Урок 5. Жители Улан-Удэ и благотворительные взносы в «Фонд обороны».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Урок 6. Повседневная жизнь горожан в годы Великой Отечественной войны 1941-1945 гг. 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Урок 7. День Победы в Улан-Удэ.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 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Интеллектуальная игра «Улан-</a:t>
            </a:r>
            <a:r>
              <a:rPr lang="ru-RU" sz="1200" b="1" dirty="0" err="1">
                <a:latin typeface="Arial Black" panose="020B0A04020102020204" pitchFamily="34" charset="0"/>
              </a:rPr>
              <a:t>Удэнцы</a:t>
            </a:r>
            <a:r>
              <a:rPr lang="ru-RU" sz="1200" b="1" dirty="0">
                <a:latin typeface="Arial Black" panose="020B0A04020102020204" pitchFamily="34" charset="0"/>
              </a:rPr>
              <a:t> на фронтах Великой войны»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Интеллектуальная игра «Улан-Удэ – город трудовой доблести»</a:t>
            </a:r>
          </a:p>
          <a:p>
            <a:pPr algn="just"/>
            <a:r>
              <a:rPr lang="ru-RU" sz="1200" b="1" dirty="0">
                <a:latin typeface="Arial Black" panose="020B0A04020102020204" pitchFamily="34" charset="0"/>
              </a:rPr>
              <a:t>Интеллектуальная игра «Память о Великой Победе»</a:t>
            </a:r>
          </a:p>
        </p:txBody>
      </p:sp>
    </p:spTree>
    <p:extLst>
      <p:ext uri="{BB962C8B-B14F-4D97-AF65-F5344CB8AC3E}">
        <p14:creationId xmlns:p14="http://schemas.microsoft.com/office/powerpoint/2010/main" val="3181832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>
            <a:extLst>
              <a:ext uri="{FF2B5EF4-FFF2-40B4-BE49-F238E27FC236}">
                <a16:creationId xmlns:a16="http://schemas.microsoft.com/office/drawing/2014/main" id="{80B3C28D-8426-4281-9F8A-88087BADB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9401" y="0"/>
            <a:ext cx="1932599" cy="177409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658905" y="1385047"/>
            <a:ext cx="34693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0" i="0" dirty="0">
              <a:effectLst/>
              <a:latin typeface="Arial Black" panose="020B0A04020102020204" pitchFamily="34" charset="0"/>
            </a:endParaRPr>
          </a:p>
          <a:p>
            <a:pPr algn="ctr"/>
            <a:endParaRPr lang="ru-RU" sz="1600" dirty="0">
              <a:latin typeface="Arial Black" panose="020B0A040201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284694" y="1640542"/>
            <a:ext cx="5661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b="1" i="0" dirty="0">
              <a:solidFill>
                <a:srgbClr val="002060"/>
              </a:solidFill>
              <a:effectLst/>
              <a:latin typeface="Arial Black" panose="020B0A04020102020204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2579" y="1938099"/>
            <a:ext cx="6776683" cy="1648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>
                <a:solidFill>
                  <a:prstClr val="black"/>
                </a:solidFill>
                <a:latin typeface="Arial Black" panose="020B0A04020102020204" pitchFamily="34" charset="0"/>
              </a:rPr>
              <a:t>Информационная карта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«Улан-Удэ –город трудовой доблести» </a:t>
            </a:r>
          </a:p>
          <a:p>
            <a:pPr algn="ctr">
              <a:lnSpc>
                <a:spcPct val="95000"/>
              </a:lnSpc>
            </a:pPr>
            <a:endParaRPr lang="ru-RU" dirty="0">
              <a:effectLst/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973" y="-152076"/>
            <a:ext cx="701936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 2025 год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88704" y="2690336"/>
            <a:ext cx="55960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4ECCB8-FA84-4E5E-AEC0-54E716AFA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597" y="4253156"/>
            <a:ext cx="2133145" cy="1977261"/>
          </a:xfrm>
          <a:prstGeom prst="rect">
            <a:avLst/>
          </a:prstGeom>
        </p:spPr>
      </p:pic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E331CC19-0180-4BD1-B667-ED8CA86DD9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60159"/>
              </p:ext>
            </p:extLst>
          </p:nvPr>
        </p:nvGraphicFramePr>
        <p:xfrm>
          <a:off x="7205827" y="1751415"/>
          <a:ext cx="4712367" cy="3326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0" name="Acrobat Document" r:id="rId5" imgW="17421142" imgH="12296440" progId="Acrobat.Document.DC">
                  <p:embed/>
                </p:oleObj>
              </mc:Choice>
              <mc:Fallback>
                <p:oleObj name="Acrobat Document" r:id="rId5" imgW="17421142" imgH="1229644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05827" y="1751415"/>
                        <a:ext cx="4712367" cy="3326433"/>
                      </a:xfrm>
                      <a:prstGeom prst="rect">
                        <a:avLst/>
                      </a:prstGeom>
                      <a:ln w="38100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1E354EE1-1AFD-40FF-988C-987E84990A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55217"/>
              </p:ext>
            </p:extLst>
          </p:nvPr>
        </p:nvGraphicFramePr>
        <p:xfrm>
          <a:off x="3821518" y="3854575"/>
          <a:ext cx="3930362" cy="2774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Acrobat Document" r:id="rId7" imgW="17421142" imgH="12296440" progId="Acrobat.Document.DC">
                  <p:embed/>
                </p:oleObj>
              </mc:Choice>
              <mc:Fallback>
                <p:oleObj name="Acrobat Document" r:id="rId7" imgW="17421142" imgH="1229644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21518" y="3854575"/>
                        <a:ext cx="3930362" cy="2774422"/>
                      </a:xfrm>
                      <a:prstGeom prst="rect">
                        <a:avLst/>
                      </a:prstGeom>
                      <a:ln w="38100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7960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622719-32D7-4D40-8432-BBCC4EBA34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2" y="328004"/>
            <a:ext cx="4621210" cy="6341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BB0EFE-53F2-4BAC-85C2-BD916AE6A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111" y="435142"/>
            <a:ext cx="5150032" cy="3430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F10A78-7121-4A10-B4F9-D391EBA41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843" y="4238731"/>
            <a:ext cx="2208373" cy="204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5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3DA8CF0-2EF6-4A25-834A-7651DE5FC2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ru-RU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94121" y="2466363"/>
            <a:ext cx="5257519" cy="2694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8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4400" b="1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400" b="1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4400" dirty="0">
              <a:solidFill>
                <a:srgbClr val="C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22E55E-3B44-4A6A-B478-3FB93154B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199" y="1659261"/>
            <a:ext cx="1763897" cy="163286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97A8ED-4E2D-4B49-873E-3432B9F31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478" y="0"/>
            <a:ext cx="3688400" cy="65842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7E1784-8DDC-48AB-B25E-D467C9A78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794561" y="5280666"/>
            <a:ext cx="1128319" cy="11283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49360C-0441-44DD-B722-F122B59A2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30321" y="5274837"/>
            <a:ext cx="1174372" cy="112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21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1008</Words>
  <Application>Microsoft Office PowerPoint</Application>
  <PresentationFormat>Широкоэкранный</PresentationFormat>
  <Paragraphs>240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Georgia</vt:lpstr>
      <vt:lpstr>Symbol</vt:lpstr>
      <vt:lpstr>Times New Roman</vt:lpstr>
      <vt:lpstr>Wingdings</vt:lpstr>
      <vt:lpstr>Тема Office</vt:lpstr>
      <vt:lpstr>Acrobat Document</vt:lpstr>
      <vt:lpstr>  Комитет по образованию Администрации г.Улан – Удэ Муниципальное автономное  учреждение дополнительного образования   «Дом творчества  Советского района г. Улан - Удэ»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Улан-Удэ – город трудовой доблести</vt:lpstr>
      <vt:lpstr>Презентация PowerPoint</vt:lpstr>
      <vt:lpstr>Улан-Удэ – город трудовой доблести</vt:lpstr>
      <vt:lpstr>Улан-Удэ – город трудовой доблести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Комитет по образованию Администрации г.Улан – Удэ Муниципальное автономное  учреждение дополнительного образования   «Дом творчества  Советского района г. Улан - Удэ»</dc:title>
  <dc:creator>Александр М</dc:creator>
  <cp:lastModifiedBy>Cab2PC1</cp:lastModifiedBy>
  <cp:revision>132</cp:revision>
  <dcterms:created xsi:type="dcterms:W3CDTF">2025-10-01T11:47:05Z</dcterms:created>
  <dcterms:modified xsi:type="dcterms:W3CDTF">2025-10-08T10:37:16Z</dcterms:modified>
</cp:coreProperties>
</file>