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notesSlides/notesSlide3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notesSlides/notesSlide4.xml" ContentType="application/vnd.openxmlformats-officedocument.presentationml.notesSlide+xml"/>
  <Override PartName="/ppt/charts/chart12.xml" ContentType="application/vnd.openxmlformats-officedocument.drawingml.chart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416" r:id="rId2"/>
    <p:sldId id="418" r:id="rId3"/>
    <p:sldId id="419" r:id="rId4"/>
    <p:sldId id="420" r:id="rId5"/>
    <p:sldId id="422" r:id="rId6"/>
    <p:sldId id="404" r:id="rId7"/>
    <p:sldId id="409" r:id="rId8"/>
    <p:sldId id="413" r:id="rId9"/>
    <p:sldId id="423" r:id="rId10"/>
    <p:sldId id="424" r:id="rId11"/>
    <p:sldId id="407" r:id="rId12"/>
    <p:sldId id="408" r:id="rId13"/>
    <p:sldId id="412" r:id="rId14"/>
    <p:sldId id="410" r:id="rId15"/>
    <p:sldId id="421" r:id="rId16"/>
  </p:sldIdLst>
  <p:sldSz cx="12192000" cy="6858000"/>
  <p:notesSz cx="6808788" cy="9940925"/>
  <p:defaultTextStyle>
    <a:defPPr>
      <a:defRPr lang="ru-RU"/>
    </a:defPPr>
    <a:lvl1pPr marL="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F91FB8F-A299-4D18-B25A-EE42B7FDDD6D}">
          <p14:sldIdLst>
            <p14:sldId id="416"/>
            <p14:sldId id="418"/>
            <p14:sldId id="419"/>
            <p14:sldId id="420"/>
            <p14:sldId id="422"/>
            <p14:sldId id="404"/>
            <p14:sldId id="409"/>
            <p14:sldId id="413"/>
            <p14:sldId id="423"/>
            <p14:sldId id="424"/>
            <p14:sldId id="407"/>
            <p14:sldId id="408"/>
            <p14:sldId id="412"/>
            <p14:sldId id="410"/>
            <p14:sldId id="421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FF7171"/>
    <a:srgbClr val="9DDB9D"/>
    <a:srgbClr val="64C664"/>
    <a:srgbClr val="66FF66"/>
    <a:srgbClr val="FFD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49" autoAdjust="0"/>
    <p:restoredTop sz="94394" autoAdjust="0"/>
  </p:normalViewPr>
  <p:slideViewPr>
    <p:cSldViewPr snapToGrid="0">
      <p:cViewPr varScale="1">
        <p:scale>
          <a:sx n="59" d="100"/>
          <a:sy n="59" d="100"/>
        </p:scale>
        <p:origin x="-72" y="-10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3.xlsx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_____Microsoft_Excel4.xlsx"/><Relationship Id="rId1" Type="http://schemas.openxmlformats.org/officeDocument/2006/relationships/themeOverride" Target="../theme/themeOverride2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1.xlsx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1785187664139531E-2"/>
          <c:y val="0.35868959503845071"/>
          <c:w val="0.9764296246717209"/>
          <c:h val="0.40884311373058069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Рождаемость</c:v>
                </c:pt>
              </c:strCache>
            </c:strRef>
          </c:tx>
          <c:spPr>
            <a:ln>
              <a:solidFill>
                <a:srgbClr val="00B05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1427613934799136E-2"/>
                  <c:y val="-9.0634441087613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496-448C-A15D-6BE955FCFFDF}"/>
                </c:ext>
              </c:extLst>
            </c:dLbl>
            <c:dLbl>
              <c:idx val="1"/>
              <c:layout>
                <c:manualLayout>
                  <c:x val="-2.2498994631539104E-2"/>
                  <c:y val="-0.10876132930513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496-448C-A15D-6BE955FCFFDF}"/>
                </c:ext>
              </c:extLst>
            </c:dLbl>
            <c:dLbl>
              <c:idx val="2"/>
              <c:layout>
                <c:manualLayout>
                  <c:x val="-2.4641756025019015E-2"/>
                  <c:y val="0.114803625377643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496-448C-A15D-6BE955FCFFDF}"/>
                </c:ext>
              </c:extLst>
            </c:dLbl>
            <c:dLbl>
              <c:idx val="3"/>
              <c:layout>
                <c:manualLayout>
                  <c:x val="-1.4999329754359402E-2"/>
                  <c:y val="0.1450151057401812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496-448C-A15D-6BE955FCFFDF}"/>
                </c:ext>
              </c:extLst>
            </c:dLbl>
            <c:dLbl>
              <c:idx val="4"/>
              <c:layout>
                <c:manualLayout>
                  <c:x val="-2.3570375328279061E-2"/>
                  <c:y val="0.102719033232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496-448C-A15D-6BE955FCFF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0.0</c:formatCode>
                <c:ptCount val="6"/>
                <c:pt idx="0">
                  <c:v>12.7</c:v>
                </c:pt>
                <c:pt idx="1">
                  <c:v>12.9</c:v>
                </c:pt>
                <c:pt idx="2">
                  <c:v>12.3</c:v>
                </c:pt>
                <c:pt idx="3">
                  <c:v>11.2</c:v>
                </c:pt>
                <c:pt idx="4">
                  <c:v>10.5</c:v>
                </c:pt>
                <c:pt idx="5">
                  <c:v>9.8000000000000007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E496-448C-A15D-6BE955FCFFDF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Смертность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none"/>
          </c:marker>
          <c:dLbls>
            <c:dLbl>
              <c:idx val="0"/>
              <c:layout>
                <c:manualLayout>
                  <c:x val="-2.5713136721758966E-2"/>
                  <c:y val="0.12084592145015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E496-448C-A15D-6BE955FCFFDF}"/>
                </c:ext>
              </c:extLst>
            </c:dLbl>
            <c:dLbl>
              <c:idx val="1"/>
              <c:layout>
                <c:manualLayout>
                  <c:x val="-1.6070710451099358E-2"/>
                  <c:y val="0.120845921450151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496-448C-A15D-6BE955FCFFDF}"/>
                </c:ext>
              </c:extLst>
            </c:dLbl>
            <c:dLbl>
              <c:idx val="2"/>
              <c:layout>
                <c:manualLayout>
                  <c:x val="-2.4641756025019015E-2"/>
                  <c:y val="-6.85748876199467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E496-448C-A15D-6BE955FCFFDF}"/>
                </c:ext>
              </c:extLst>
            </c:dLbl>
            <c:dLbl>
              <c:idx val="3"/>
              <c:layout>
                <c:manualLayout>
                  <c:x val="-1.6070710451099358E-2"/>
                  <c:y val="-0.108761329305135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496-448C-A15D-6BE955FCFFDF}"/>
                </c:ext>
              </c:extLst>
            </c:dLbl>
            <c:dLbl>
              <c:idx val="4"/>
              <c:layout>
                <c:manualLayout>
                  <c:x val="-2.3570375328279061E-2"/>
                  <c:y val="-0.102719033232628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E496-448C-A15D-6BE955FCFFDF}"/>
                </c:ext>
              </c:extLst>
            </c:dLbl>
            <c:dLbl>
              <c:idx val="5"/>
              <c:layout>
                <c:manualLayout>
                  <c:x val="1.0713806967399572E-3"/>
                  <c:y val="-9.66767371601208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496-448C-A15D-6BE955FCFFD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Лист1!$C$2:$C$7</c:f>
              <c:numCache>
                <c:formatCode>0.0</c:formatCode>
                <c:ptCount val="6"/>
                <c:pt idx="0">
                  <c:v>11.1</c:v>
                </c:pt>
                <c:pt idx="1">
                  <c:v>12</c:v>
                </c:pt>
                <c:pt idx="2">
                  <c:v>13.8</c:v>
                </c:pt>
                <c:pt idx="3">
                  <c:v>12.2</c:v>
                </c:pt>
                <c:pt idx="4">
                  <c:v>11.8</c:v>
                </c:pt>
                <c:pt idx="5">
                  <c:v>12.2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C-E496-448C-A15D-6BE955FCFFD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127998208"/>
        <c:axId val="133564288"/>
      </c:lineChart>
      <c:catAx>
        <c:axId val="127998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33564288"/>
        <c:crosses val="autoZero"/>
        <c:auto val="1"/>
        <c:lblAlgn val="ctr"/>
        <c:lblOffset val="100"/>
        <c:noMultiLvlLbl val="0"/>
      </c:catAx>
      <c:valAx>
        <c:axId val="133564288"/>
        <c:scaling>
          <c:orientation val="minMax"/>
          <c:max val="14"/>
          <c:min val="9"/>
        </c:scaling>
        <c:delete val="1"/>
        <c:axPos val="l"/>
        <c:numFmt formatCode="0.0" sourceLinked="1"/>
        <c:majorTickMark val="out"/>
        <c:minorTickMark val="none"/>
        <c:tickLblPos val="nextTo"/>
        <c:crossAx val="127998208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0.33259461493691972"/>
          <c:y val="1.812688821752266E-2"/>
          <c:w val="0.33481068576547579"/>
          <c:h val="0.14381281427625497"/>
        </c:manualLayout>
      </c:layout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2000" b="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pPr>
            <a:r>
              <a:rPr lang="ru-RU" sz="2000" b="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Естественный прирост населения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7171"/>
            </a:solidFill>
            <a:ln>
              <a:noFill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9DDB9D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BAC-4BE5-83F0-762F95855A96}"/>
              </c:ext>
            </c:extLst>
          </c:dPt>
          <c:dPt>
            <c:idx val="1"/>
            <c:invertIfNegative val="0"/>
            <c:bubble3D val="0"/>
            <c:spPr>
              <a:solidFill>
                <a:srgbClr val="9DDB9D"/>
              </a:solidFill>
              <a:ln>
                <a:noFill/>
              </a:ln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BAC-4BE5-83F0-762F95855A9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1.6</c:v>
                </c:pt>
                <c:pt idx="1">
                  <c:v>0.9</c:v>
                </c:pt>
                <c:pt idx="2">
                  <c:v>-1.5</c:v>
                </c:pt>
                <c:pt idx="3">
                  <c:v>-1</c:v>
                </c:pt>
                <c:pt idx="4">
                  <c:v>-1.3</c:v>
                </c:pt>
                <c:pt idx="5">
                  <c:v>-2.4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3BAC-4BE5-83F0-762F95855A9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139445376"/>
        <c:axId val="139446912"/>
      </c:barChart>
      <c:catAx>
        <c:axId val="139445376"/>
        <c:scaling>
          <c:orientation val="minMax"/>
        </c:scaling>
        <c:delete val="0"/>
        <c:axPos val="b"/>
        <c:majorGridlines/>
        <c:numFmt formatCode="General" sourceLinked="1"/>
        <c:majorTickMark val="none"/>
        <c:minorTickMark val="none"/>
        <c:tickLblPos val="none"/>
        <c:crossAx val="139446912"/>
        <c:crosses val="autoZero"/>
        <c:auto val="1"/>
        <c:lblAlgn val="ctr"/>
        <c:lblOffset val="100"/>
        <c:noMultiLvlLbl val="0"/>
      </c:catAx>
      <c:valAx>
        <c:axId val="1394469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3944537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ЖФВ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3742020117422852E-2"/>
                  <c:y val="-6.5346823764890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14-4938-AB31-3CB737E466AC}"/>
                </c:ext>
              </c:extLst>
            </c:dLbl>
            <c:dLbl>
              <c:idx val="1"/>
              <c:layout>
                <c:manualLayout>
                  <c:x val="-2.148087534433496E-2"/>
                  <c:y val="-8.9851882676724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14-4938-AB31-3CB737E466AC}"/>
                </c:ext>
              </c:extLst>
            </c:dLbl>
            <c:dLbl>
              <c:idx val="2"/>
              <c:layout>
                <c:manualLayout>
                  <c:x val="-4.5222895461757813E-3"/>
                  <c:y val="-0.13069364752978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14-4938-AB31-3CB737E466AC}"/>
                </c:ext>
              </c:extLst>
            </c:dLbl>
            <c:dLbl>
              <c:idx val="3"/>
              <c:layout>
                <c:manualLayout>
                  <c:x val="-1.1305723865439411E-2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14-4938-AB31-3CB737E466AC}"/>
                </c:ext>
              </c:extLst>
            </c:dLbl>
            <c:dLbl>
              <c:idx val="4"/>
              <c:layout>
                <c:manualLayout>
                  <c:x val="-9.0445790923515627E-3"/>
                  <c:y val="-8.1683529706112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14-4938-AB31-3CB737E466AC}"/>
                </c:ext>
              </c:extLst>
            </c:dLbl>
            <c:dLbl>
              <c:idx val="5"/>
              <c:layout>
                <c:manualLayout>
                  <c:x val="-4.5222895461757813E-3"/>
                  <c:y val="-7.3515176735501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14-4938-AB31-3CB737E466AC}"/>
                </c:ext>
              </c:extLst>
            </c:dLbl>
            <c:dLbl>
              <c:idx val="6"/>
              <c:layout>
                <c:manualLayout>
                  <c:x val="0"/>
                  <c:y val="-8.1683529706112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14-4938-AB31-3CB737E466AC}"/>
                </c:ext>
              </c:extLst>
            </c:dLbl>
            <c:dLbl>
              <c:idx val="7"/>
              <c:layout>
                <c:manualLayout>
                  <c:x val="0"/>
                  <c:y val="-6.5346823764890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14-4938-AB31-3CB737E466AC}"/>
                </c:ext>
              </c:extLst>
            </c:dLbl>
            <c:dLbl>
              <c:idx val="8"/>
              <c:layout>
                <c:manualLayout>
                  <c:x val="-1.1305723865439453E-3"/>
                  <c:y val="-9.8020235647335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14-4938-AB31-3CB737E466AC}"/>
                </c:ext>
              </c:extLst>
            </c:dLbl>
            <c:dLbl>
              <c:idx val="9"/>
              <c:layout>
                <c:manualLayout>
                  <c:x val="-5.6528619327197265E-3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14-4938-AB31-3CB737E466AC}"/>
                </c:ext>
              </c:extLst>
            </c:dLbl>
            <c:dLbl>
              <c:idx val="10"/>
              <c:layout>
                <c:manualLayout>
                  <c:x val="-3.3917171596318358E-3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14-4938-AB31-3CB737E466AC}"/>
                </c:ext>
              </c:extLst>
            </c:dLbl>
            <c:dLbl>
              <c:idx val="11"/>
              <c:layout>
                <c:manualLayout>
                  <c:x val="-6.7834343192636716E-3"/>
                  <c:y val="-0.122525294559169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14-4938-AB31-3CB737E466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206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Лист1!$A$2:$A$13</c:f>
              <c:numCache>
                <c:formatCode>General</c:formatCode>
                <c:ptCount val="12"/>
                <c:pt idx="0">
                  <c:v>2000</c:v>
                </c:pt>
                <c:pt idx="1">
                  <c:v>2005</c:v>
                </c:pt>
                <c:pt idx="2">
                  <c:v>2010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  <c:pt idx="9">
                  <c:v>2021</c:v>
                </c:pt>
                <c:pt idx="10">
                  <c:v>2022</c:v>
                </c:pt>
                <c:pt idx="11">
                  <c:v>2023</c:v>
                </c:pt>
              </c:numCache>
            </c:numRef>
          </c:cat>
          <c:val>
            <c:numRef>
              <c:f>Лист1!$B$2:$B$13</c:f>
              <c:numCache>
                <c:formatCode>General</c:formatCode>
                <c:ptCount val="12"/>
                <c:pt idx="0">
                  <c:v>280.8</c:v>
                </c:pt>
                <c:pt idx="1">
                  <c:v>280.2</c:v>
                </c:pt>
                <c:pt idx="2">
                  <c:v>262.7</c:v>
                </c:pt>
                <c:pt idx="3">
                  <c:v>240.5</c:v>
                </c:pt>
                <c:pt idx="4">
                  <c:v>238.4</c:v>
                </c:pt>
                <c:pt idx="5">
                  <c:v>235.9</c:v>
                </c:pt>
                <c:pt idx="6">
                  <c:v>234.5</c:v>
                </c:pt>
                <c:pt idx="7">
                  <c:v>232.9</c:v>
                </c:pt>
                <c:pt idx="8">
                  <c:v>233.2</c:v>
                </c:pt>
                <c:pt idx="9">
                  <c:v>232.6</c:v>
                </c:pt>
                <c:pt idx="10">
                  <c:v>238.8</c:v>
                </c:pt>
                <c:pt idx="11">
                  <c:v>239.1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376-477C-9260-CDC45FDF87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6923136"/>
        <c:axId val="218693632"/>
      </c:lineChart>
      <c:catAx>
        <c:axId val="216923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218693632"/>
        <c:crosses val="autoZero"/>
        <c:auto val="1"/>
        <c:lblAlgn val="ctr"/>
        <c:lblOffset val="100"/>
        <c:noMultiLvlLbl val="0"/>
      </c:catAx>
      <c:valAx>
        <c:axId val="218693632"/>
        <c:scaling>
          <c:orientation val="minMax"/>
          <c:max val="290"/>
          <c:min val="210"/>
        </c:scaling>
        <c:delete val="1"/>
        <c:axPos val="l"/>
        <c:numFmt formatCode="General" sourceLinked="1"/>
        <c:majorTickMark val="none"/>
        <c:minorTickMark val="none"/>
        <c:tickLblPos val="nextTo"/>
        <c:crossAx val="216923136"/>
        <c:crosses val="autoZero"/>
        <c:crossBetween val="between"/>
      </c:valAx>
      <c:spPr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-2.9394882050142578E-2"/>
                  <c:y val="-8.74505159223640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14-4938-AB31-3CB737E466AC}"/>
                </c:ext>
              </c:extLst>
            </c:dLbl>
            <c:dLbl>
              <c:idx val="1"/>
              <c:layout>
                <c:manualLayout>
                  <c:x val="-2.148087534433496E-2"/>
                  <c:y val="-8.98518826767242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14-4938-AB31-3CB737E466AC}"/>
                </c:ext>
              </c:extLst>
            </c:dLbl>
            <c:dLbl>
              <c:idx val="2"/>
              <c:layout>
                <c:manualLayout>
                  <c:x val="-4.5222895461757813E-3"/>
                  <c:y val="-0.130693647529780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14-4938-AB31-3CB737E466AC}"/>
                </c:ext>
              </c:extLst>
            </c:dLbl>
            <c:dLbl>
              <c:idx val="3"/>
              <c:layout>
                <c:manualLayout>
                  <c:x val="-1.1305723865439411E-2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114-4938-AB31-3CB737E466AC}"/>
                </c:ext>
              </c:extLst>
            </c:dLbl>
            <c:dLbl>
              <c:idx val="4"/>
              <c:layout>
                <c:manualLayout>
                  <c:x val="-9.0445790923515627E-3"/>
                  <c:y val="-8.1683529706112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114-4938-AB31-3CB737E466AC}"/>
                </c:ext>
              </c:extLst>
            </c:dLbl>
            <c:dLbl>
              <c:idx val="5"/>
              <c:layout>
                <c:manualLayout>
                  <c:x val="-4.5222895461757813E-3"/>
                  <c:y val="-7.3515176735501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114-4938-AB31-3CB737E466AC}"/>
                </c:ext>
              </c:extLst>
            </c:dLbl>
            <c:dLbl>
              <c:idx val="6"/>
              <c:layout>
                <c:manualLayout>
                  <c:x val="0"/>
                  <c:y val="-8.1683529706112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A114-4938-AB31-3CB737E466AC}"/>
                </c:ext>
              </c:extLst>
            </c:dLbl>
            <c:dLbl>
              <c:idx val="7"/>
              <c:layout>
                <c:manualLayout>
                  <c:x val="0"/>
                  <c:y val="-6.53468237648903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114-4938-AB31-3CB737E466AC}"/>
                </c:ext>
              </c:extLst>
            </c:dLbl>
            <c:dLbl>
              <c:idx val="8"/>
              <c:layout>
                <c:manualLayout>
                  <c:x val="-1.1305723865439453E-3"/>
                  <c:y val="-9.8020235647335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114-4938-AB31-3CB737E466AC}"/>
                </c:ext>
              </c:extLst>
            </c:dLbl>
            <c:dLbl>
              <c:idx val="9"/>
              <c:layout>
                <c:manualLayout>
                  <c:x val="-5.6528619327197265E-3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114-4938-AB31-3CB737E466AC}"/>
                </c:ext>
              </c:extLst>
            </c:dLbl>
            <c:dLbl>
              <c:idx val="10"/>
              <c:layout>
                <c:manualLayout>
                  <c:x val="-3.3917171596318358E-3"/>
                  <c:y val="-0.10618858861794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A114-4938-AB31-3CB737E466AC}"/>
                </c:ext>
              </c:extLst>
            </c:dLbl>
            <c:dLbl>
              <c:idx val="11"/>
              <c:layout>
                <c:manualLayout>
                  <c:x val="-6.7834343192636716E-3"/>
                  <c:y val="-0.1225252945591694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A114-4938-AB31-3CB737E466A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rgbClr val="002060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264.60000000000002</c:v>
                </c:pt>
                <c:pt idx="1">
                  <c:v>266.2</c:v>
                </c:pt>
                <c:pt idx="2">
                  <c:v>265.10000000000002</c:v>
                </c:pt>
                <c:pt idx="3">
                  <c:v>259.8</c:v>
                </c:pt>
                <c:pt idx="4">
                  <c:v>257.89999999999998</c:v>
                </c:pt>
                <c:pt idx="5">
                  <c:v>256.10000000000002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376-477C-9260-CDC45FDF879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22359936"/>
        <c:axId val="222361472"/>
      </c:lineChart>
      <c:catAx>
        <c:axId val="22235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2">
                    <a:lumMod val="75000"/>
                  </a:schemeClr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endParaRPr lang="ru-RU"/>
          </a:p>
        </c:txPr>
        <c:crossAx val="222361472"/>
        <c:crosses val="autoZero"/>
        <c:auto val="1"/>
        <c:lblAlgn val="ctr"/>
        <c:lblOffset val="100"/>
        <c:noMultiLvlLbl val="0"/>
      </c:catAx>
      <c:valAx>
        <c:axId val="222361472"/>
        <c:scaling>
          <c:orientation val="minMax"/>
          <c:max val="270"/>
          <c:min val="250"/>
        </c:scaling>
        <c:delete val="1"/>
        <c:axPos val="l"/>
        <c:numFmt formatCode="General" sourceLinked="1"/>
        <c:majorTickMark val="none"/>
        <c:minorTickMark val="none"/>
        <c:tickLblPos val="nextTo"/>
        <c:crossAx val="222359936"/>
        <c:crosses val="autoZero"/>
        <c:crossBetween val="between"/>
      </c:valAx>
      <c:spPr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Россия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0.0%</c:formatCode>
                <c:ptCount val="6"/>
                <c:pt idx="0">
                  <c:v>0.224</c:v>
                </c:pt>
                <c:pt idx="1">
                  <c:v>0.224</c:v>
                </c:pt>
                <c:pt idx="2">
                  <c:v>0.20799999999999999</c:v>
                </c:pt>
                <c:pt idx="3">
                  <c:v>0.20799999999999999</c:v>
                </c:pt>
                <c:pt idx="4">
                  <c:v>0.20499376161424623</c:v>
                </c:pt>
                <c:pt idx="5">
                  <c:v>0.18341098552963975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DB-4A76-8211-5FABAEFB65D4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Бурятия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>
                    <a:solidFill>
                      <a:srgbClr val="002060"/>
                    </a:solidFill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Лист1!$C$2:$C$7</c:f>
              <c:numCache>
                <c:formatCode>0.0%</c:formatCode>
                <c:ptCount val="6"/>
                <c:pt idx="0">
                  <c:v>0.26909386758873188</c:v>
                </c:pt>
                <c:pt idx="1">
                  <c:v>0.27014410391719096</c:v>
                </c:pt>
                <c:pt idx="2">
                  <c:v>0.27106339468302659</c:v>
                </c:pt>
                <c:pt idx="3">
                  <c:v>0.26657090088241331</c:v>
                </c:pt>
                <c:pt idx="4">
                  <c:v>0.26535651816030453</c:v>
                </c:pt>
                <c:pt idx="5">
                  <c:v>0.26372155287817939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DB-4A76-8211-5FABAEFB65D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235655936"/>
        <c:axId val="235657472"/>
      </c:barChart>
      <c:catAx>
        <c:axId val="23565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>
                <a:solidFill>
                  <a:srgbClr val="002060"/>
                </a:solidFill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235657472"/>
        <c:crosses val="autoZero"/>
        <c:auto val="1"/>
        <c:lblAlgn val="ctr"/>
        <c:lblOffset val="100"/>
        <c:noMultiLvlLbl val="0"/>
      </c:catAx>
      <c:valAx>
        <c:axId val="23565747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23565593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 1 года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12911</c:v>
                </c:pt>
                <c:pt idx="1">
                  <c:v>12433</c:v>
                </c:pt>
                <c:pt idx="2">
                  <c:v>12637</c:v>
                </c:pt>
                <c:pt idx="3">
                  <c:v>11948</c:v>
                </c:pt>
                <c:pt idx="4">
                  <c:v>10847</c:v>
                </c:pt>
                <c:pt idx="5">
                  <c:v>10211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68-4CD3-89B3-E0F6B2CF46B2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192468096"/>
        <c:axId val="192472192"/>
      </c:barChart>
      <c:catAx>
        <c:axId val="192468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2472192"/>
        <c:crosses val="autoZero"/>
        <c:auto val="1"/>
        <c:lblAlgn val="ctr"/>
        <c:lblOffset val="100"/>
        <c:noMultiLvlLbl val="0"/>
      </c:catAx>
      <c:valAx>
        <c:axId val="19247219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24680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1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1-4 года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62455</c:v>
                </c:pt>
                <c:pt idx="1">
                  <c:v>60675</c:v>
                </c:pt>
                <c:pt idx="2">
                  <c:v>56333</c:v>
                </c:pt>
                <c:pt idx="3">
                  <c:v>52908</c:v>
                </c:pt>
                <c:pt idx="4">
                  <c:v>49460</c:v>
                </c:pt>
                <c:pt idx="5">
                  <c:v>46949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CC5-475D-8A84-A55B0CE54EC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218258816"/>
        <c:axId val="191968384"/>
      </c:barChart>
      <c:catAx>
        <c:axId val="21825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1968384"/>
        <c:crosses val="autoZero"/>
        <c:auto val="1"/>
        <c:lblAlgn val="ctr"/>
        <c:lblOffset val="100"/>
        <c:noMultiLvlLbl val="0"/>
      </c:catAx>
      <c:valAx>
        <c:axId val="19196838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218258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4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5-9 лет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82035</c:v>
                </c:pt>
                <c:pt idx="1">
                  <c:v>82417</c:v>
                </c:pt>
                <c:pt idx="2">
                  <c:v>82897</c:v>
                </c:pt>
                <c:pt idx="3">
                  <c:v>82557</c:v>
                </c:pt>
                <c:pt idx="4">
                  <c:v>77574</c:v>
                </c:pt>
                <c:pt idx="5">
                  <c:v>74581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C67-4D94-ABD9-DAE87393E1E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191985152"/>
        <c:axId val="191986688"/>
      </c:barChart>
      <c:catAx>
        <c:axId val="191985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1986688"/>
        <c:crosses val="autoZero"/>
        <c:auto val="1"/>
        <c:lblAlgn val="ctr"/>
        <c:lblOffset val="100"/>
        <c:noMultiLvlLbl val="0"/>
      </c:catAx>
      <c:valAx>
        <c:axId val="19198668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1985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3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0-17 лет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264639</c:v>
                </c:pt>
                <c:pt idx="1">
                  <c:v>266047</c:v>
                </c:pt>
                <c:pt idx="2">
                  <c:v>266282</c:v>
                </c:pt>
                <c:pt idx="3">
                  <c:v>265111</c:v>
                </c:pt>
                <c:pt idx="4">
                  <c:v>259897</c:v>
                </c:pt>
                <c:pt idx="5">
                  <c:v>256090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0859-4051-8445-8E1F144F44C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192417152"/>
        <c:axId val="192427136"/>
      </c:barChart>
      <c:catAx>
        <c:axId val="192417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2427136"/>
        <c:crosses val="autoZero"/>
        <c:auto val="1"/>
        <c:lblAlgn val="ctr"/>
        <c:lblOffset val="100"/>
        <c:noMultiLvlLbl val="0"/>
      </c:catAx>
      <c:valAx>
        <c:axId val="1924271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2417152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2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10-14 лет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70172</c:v>
                </c:pt>
                <c:pt idx="1">
                  <c:v>73797</c:v>
                </c:pt>
                <c:pt idx="2">
                  <c:v>76835</c:v>
                </c:pt>
                <c:pt idx="3">
                  <c:v>79130</c:v>
                </c:pt>
                <c:pt idx="4">
                  <c:v>79953</c:v>
                </c:pt>
                <c:pt idx="5">
                  <c:v>80278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73E-4ACF-B621-96BB142A833C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192448000"/>
        <c:axId val="192449536"/>
      </c:barChart>
      <c:catAx>
        <c:axId val="192448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2449536"/>
        <c:crosses val="autoZero"/>
        <c:auto val="1"/>
        <c:lblAlgn val="ctr"/>
        <c:lblOffset val="100"/>
        <c:noMultiLvlLbl val="0"/>
      </c:catAx>
      <c:valAx>
        <c:axId val="1924495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244800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6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txPr>
        <a:bodyPr/>
        <a:lstStyle/>
        <a:p>
          <a:pPr>
            <a:defRPr sz="1600">
              <a:latin typeface="Arial" pitchFamily="34" charset="0"/>
              <a:cs typeface="Arial" pitchFamily="34" charset="0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15-17 лет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Лист1!$A$2:$A$7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</c:numRef>
          </c:cat>
          <c:val>
            <c:numRef>
              <c:f>Лист1!$B$2:$B$7</c:f>
              <c:numCache>
                <c:formatCode>#,##0</c:formatCode>
                <c:ptCount val="6"/>
                <c:pt idx="0">
                  <c:v>34864</c:v>
                </c:pt>
                <c:pt idx="1">
                  <c:v>36725</c:v>
                </c:pt>
                <c:pt idx="2">
                  <c:v>37580</c:v>
                </c:pt>
                <c:pt idx="3">
                  <c:v>38568</c:v>
                </c:pt>
                <c:pt idx="4">
                  <c:v>42063</c:v>
                </c:pt>
                <c:pt idx="5">
                  <c:v>44071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568-447E-945E-7832CA89D8FE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34"/>
        <c:overlap val="-25"/>
        <c:axId val="193752448"/>
        <c:axId val="193778816"/>
      </c:barChart>
      <c:catAx>
        <c:axId val="193752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193778816"/>
        <c:crosses val="autoZero"/>
        <c:auto val="1"/>
        <c:lblAlgn val="ctr"/>
        <c:lblOffset val="100"/>
        <c:noMultiLvlLbl val="0"/>
      </c:catAx>
      <c:valAx>
        <c:axId val="19377881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9375244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5422693125355312E-2"/>
          <c:y val="9.0951129590167379E-2"/>
          <c:w val="0.8192847076859695"/>
          <c:h val="0.74189810329468053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E6F-45D8-B6A4-824A58438470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E6F-45D8-B6A4-824A58438470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E6F-45D8-B6A4-824A584384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E6F-45D8-B6A4-824A58438470}"/>
              </c:ext>
            </c:extLst>
          </c:dPt>
          <c:dLbls>
            <c:dLbl>
              <c:idx val="0"/>
              <c:delete val="1"/>
            </c:dLbl>
            <c:dLbl>
              <c:idx val="1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2"/>
                <c:pt idx="0">
                  <c:v>Дети 12-17 лет всего</c:v>
                </c:pt>
                <c:pt idx="1">
                  <c:v>Охвачено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35041</c:v>
                </c:pt>
                <c:pt idx="1">
                  <c:v>56094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46B-499E-A24D-D177D29D7E7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  <a:sp3d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rial" pitchFamily="34" charset="0"/>
          <a:cs typeface="Arial" pitchFamily="34" charset="0"/>
        </a:defRPr>
      </a:pPr>
      <a:endParaRPr lang="ru-RU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475" cy="498773"/>
          </a:xfrm>
          <a:prstGeom prst="rect">
            <a:avLst/>
          </a:prstGeom>
        </p:spPr>
        <p:txBody>
          <a:bodyPr vert="horz" lIns="91573" tIns="45786" rIns="91573" bIns="45786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739" y="0"/>
            <a:ext cx="2950475" cy="498773"/>
          </a:xfrm>
          <a:prstGeom prst="rect">
            <a:avLst/>
          </a:prstGeom>
        </p:spPr>
        <p:txBody>
          <a:bodyPr vert="horz" lIns="91573" tIns="45786" rIns="91573" bIns="45786" rtlCol="0"/>
          <a:lstStyle>
            <a:lvl1pPr algn="r">
              <a:defRPr sz="1200"/>
            </a:lvl1pPr>
          </a:lstStyle>
          <a:p>
            <a:fld id="{C733E918-7537-48F5-9261-A7F58BACC6A3}" type="datetimeFigureOut">
              <a:rPr lang="ru-RU" smtClean="0"/>
              <a:t>08.07.2025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1243013"/>
            <a:ext cx="5961062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73" tIns="45786" rIns="91573" bIns="45786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84070"/>
            <a:ext cx="5447030" cy="3914239"/>
          </a:xfrm>
          <a:prstGeom prst="rect">
            <a:avLst/>
          </a:prstGeom>
        </p:spPr>
        <p:txBody>
          <a:bodyPr vert="horz" lIns="91573" tIns="45786" rIns="91573" bIns="4578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155"/>
            <a:ext cx="2950475" cy="498772"/>
          </a:xfrm>
          <a:prstGeom prst="rect">
            <a:avLst/>
          </a:prstGeom>
        </p:spPr>
        <p:txBody>
          <a:bodyPr vert="horz" lIns="91573" tIns="45786" rIns="91573" bIns="45786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739" y="9442155"/>
            <a:ext cx="2950475" cy="498772"/>
          </a:xfrm>
          <a:prstGeom prst="rect">
            <a:avLst/>
          </a:prstGeom>
        </p:spPr>
        <p:txBody>
          <a:bodyPr vert="horz" lIns="91573" tIns="45786" rIns="91573" bIns="45786" rtlCol="0" anchor="b"/>
          <a:lstStyle>
            <a:lvl1pPr algn="r">
              <a:defRPr sz="1200"/>
            </a:lvl1pPr>
          </a:lstStyle>
          <a:p>
            <a:fld id="{1F400BB6-36C8-4E75-8B88-0B8BA5DC8989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16877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8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377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566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754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943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131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320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509" algn="l" defTabSz="914377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0BB6-36C8-4E75-8B88-0B8BA5DC8989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61468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0BB6-36C8-4E75-8B88-0B8BA5DC8989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23750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0BB6-36C8-4E75-8B88-0B8BA5DC8989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004039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3863" y="1243013"/>
            <a:ext cx="5961062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0BB6-36C8-4E75-8B88-0B8BA5DC8989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7290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400BB6-36C8-4E75-8B88-0B8BA5DC8989}" type="slidenum">
              <a:rPr lang="ru-RU" smtClean="0"/>
              <a:pPr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4711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708927"/>
            <a:ext cx="10363200" cy="1470025"/>
          </a:xfrm>
        </p:spPr>
        <p:txBody>
          <a:bodyPr/>
          <a:lstStyle>
            <a:lvl1pPr>
              <a:defRPr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4653136"/>
            <a:ext cx="8534400" cy="98566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5486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87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7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3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0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071534-F151-4F1F-B527-F1F57B27AB30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1960" y="710545"/>
            <a:ext cx="768085" cy="85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 userDrawn="1"/>
        </p:nvSpPr>
        <p:spPr>
          <a:xfrm>
            <a:off x="2447597" y="1700815"/>
            <a:ext cx="7296811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ctr"/>
            <a:r>
              <a:rPr lang="ru-RU" sz="19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МИНИСТЕРСТВО </a:t>
            </a:r>
            <a:r>
              <a:rPr lang="ru-RU" sz="19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ЗДРАВООХРАНЕНИЯ </a:t>
            </a:r>
            <a:br>
              <a:rPr lang="ru-RU" sz="19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</a:br>
            <a:r>
              <a:rPr lang="ru-RU" sz="19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itchFamily="18" charset="0"/>
                <a:ea typeface="Tahoma" pitchFamily="34" charset="0"/>
                <a:cs typeface="Times New Roman" pitchFamily="18" charset="0"/>
              </a:rPr>
              <a:t>РЕСПУБЛИКИ БУРЯТИЯ</a:t>
            </a:r>
            <a:endParaRPr lang="ru-RU" sz="1900" b="1" dirty="0">
              <a:solidFill>
                <a:schemeClr val="tx1">
                  <a:lumMod val="50000"/>
                  <a:lumOff val="50000"/>
                </a:schemeClr>
              </a:solidFill>
              <a:latin typeface="Times New Roman" pitchFamily="18" charset="0"/>
              <a:ea typeface="Tahoma" pitchFamily="34" charset="0"/>
              <a:cs typeface="Times New Roman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0" y="454122"/>
            <a:ext cx="12192000" cy="9695"/>
          </a:xfrm>
          <a:prstGeom prst="line">
            <a:avLst/>
          </a:prstGeom>
          <a:ln w="127000">
            <a:solidFill>
              <a:srgbClr val="FFD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Прямоугольник 13"/>
          <p:cNvSpPr/>
          <p:nvPr userDrawn="1"/>
        </p:nvSpPr>
        <p:spPr>
          <a:xfrm>
            <a:off x="0" y="1"/>
            <a:ext cx="12192000" cy="260648"/>
          </a:xfrm>
          <a:prstGeom prst="rect">
            <a:avLst/>
          </a:prstGeom>
          <a:solidFill>
            <a:srgbClr val="0039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8" tIns="45719" rIns="91438" bIns="45719" rtlCol="0" anchor="ctr"/>
          <a:lstStyle/>
          <a:p>
            <a:pPr algn="ctr"/>
            <a:endParaRPr lang="ru-RU" sz="2100" dirty="0"/>
          </a:p>
        </p:txBody>
      </p:sp>
      <p:cxnSp>
        <p:nvCxnSpPr>
          <p:cNvPr id="17" name="Прямая соединительная линия 16"/>
          <p:cNvCxnSpPr/>
          <p:nvPr userDrawn="1"/>
        </p:nvCxnSpPr>
        <p:spPr>
          <a:xfrm>
            <a:off x="0" y="6021288"/>
            <a:ext cx="12192000" cy="0"/>
          </a:xfrm>
          <a:prstGeom prst="line">
            <a:avLst/>
          </a:prstGeom>
          <a:ln w="762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712677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C4D7A3-CF74-4C3E-B56B-9458F00E3F8B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6589" y="116632"/>
            <a:ext cx="61978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 userDrawn="1"/>
        </p:nvSpPr>
        <p:spPr>
          <a:xfrm>
            <a:off x="9360363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b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cxnSp>
        <p:nvCxnSpPr>
          <p:cNvPr id="9" name="Прямая соединительная линия 8"/>
          <p:cNvCxnSpPr/>
          <p:nvPr userDrawn="1"/>
        </p:nvCxnSpPr>
        <p:spPr>
          <a:xfrm>
            <a:off x="0" y="842636"/>
            <a:ext cx="6096000" cy="1069"/>
          </a:xfrm>
          <a:prstGeom prst="line">
            <a:avLst/>
          </a:prstGeom>
          <a:ln w="76200">
            <a:solidFill>
              <a:srgbClr val="0039A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8928000" y="829025"/>
            <a:ext cx="3264000" cy="9695"/>
          </a:xfrm>
          <a:prstGeom prst="line">
            <a:avLst/>
          </a:prstGeom>
          <a:ln w="76200">
            <a:solidFill>
              <a:srgbClr val="FFD9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87929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1625866"/>
      </p:ext>
    </p:extLst>
  </p:cSld>
  <p:clrMapOvr>
    <a:masterClrMapping/>
  </p:clrMapOvr>
  <p:extLst mod="1">
    <p:ext uri="{DCECCB84-F9BA-43D5-87BE-67443E8EF086}">
      <p15:sldGuideLst xmlns=""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6"/>
          </a:xfrm>
        </p:spPr>
        <p:txBody>
          <a:bodyPr anchor="t"/>
          <a:lstStyle>
            <a:lvl1pPr algn="l">
              <a:defRPr sz="48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548626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97253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645879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4pPr>
            <a:lvl5pPr marL="2194505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5pPr>
            <a:lvl6pPr marL="2743131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6pPr>
            <a:lvl7pPr marL="3291758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7pPr>
            <a:lvl8pPr marL="3840384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8pPr>
            <a:lvl9pPr marL="438901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07C57-D1AD-4F13-9AA8-C002100E723F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37970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43340" y="908728"/>
            <a:ext cx="5851061" cy="521744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908728"/>
            <a:ext cx="5851061" cy="5217443"/>
          </a:xfrm>
        </p:spPr>
        <p:txBody>
          <a:bodyPr/>
          <a:lstStyle>
            <a:lvl1pPr>
              <a:defRPr sz="3300"/>
            </a:lvl1pPr>
            <a:lvl2pPr>
              <a:defRPr sz="29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4FB68-047E-4571-80D5-0265375A7801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15294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3341" y="908726"/>
            <a:ext cx="5856651" cy="6397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26" indent="0">
              <a:buNone/>
              <a:defRPr sz="2400" b="1"/>
            </a:lvl2pPr>
            <a:lvl3pPr marL="1097253" indent="0">
              <a:buNone/>
              <a:defRPr sz="2100" b="1"/>
            </a:lvl3pPr>
            <a:lvl4pPr marL="1645879" indent="0">
              <a:buNone/>
              <a:defRPr sz="1900" b="1"/>
            </a:lvl4pPr>
            <a:lvl5pPr marL="2194505" indent="0">
              <a:buNone/>
              <a:defRPr sz="1900" b="1"/>
            </a:lvl5pPr>
            <a:lvl6pPr marL="2743131" indent="0">
              <a:buNone/>
              <a:defRPr sz="1900" b="1"/>
            </a:lvl6pPr>
            <a:lvl7pPr marL="3291758" indent="0">
              <a:buNone/>
              <a:defRPr sz="1900" b="1"/>
            </a:lvl7pPr>
            <a:lvl8pPr marL="3840384" indent="0">
              <a:buNone/>
              <a:defRPr sz="1900" b="1"/>
            </a:lvl8pPr>
            <a:lvl9pPr marL="4389010" indent="0">
              <a:buNone/>
              <a:defRPr sz="1900" b="1"/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43341" y="1556796"/>
            <a:ext cx="5853179" cy="456937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2013" y="908726"/>
            <a:ext cx="5856651" cy="639763"/>
          </a:xfrm>
        </p:spPr>
        <p:txBody>
          <a:bodyPr anchor="b"/>
          <a:lstStyle>
            <a:lvl1pPr marL="0" indent="0">
              <a:buNone/>
              <a:defRPr sz="2900" b="1"/>
            </a:lvl1pPr>
            <a:lvl2pPr marL="548626" indent="0">
              <a:buNone/>
              <a:defRPr sz="2400" b="1"/>
            </a:lvl2pPr>
            <a:lvl3pPr marL="1097253" indent="0">
              <a:buNone/>
              <a:defRPr sz="2100" b="1"/>
            </a:lvl3pPr>
            <a:lvl4pPr marL="1645879" indent="0">
              <a:buNone/>
              <a:defRPr sz="1900" b="1"/>
            </a:lvl4pPr>
            <a:lvl5pPr marL="2194505" indent="0">
              <a:buNone/>
              <a:defRPr sz="1900" b="1"/>
            </a:lvl5pPr>
            <a:lvl6pPr marL="2743131" indent="0">
              <a:buNone/>
              <a:defRPr sz="1900" b="1"/>
            </a:lvl6pPr>
            <a:lvl7pPr marL="3291758" indent="0">
              <a:buNone/>
              <a:defRPr sz="1900" b="1"/>
            </a:lvl7pPr>
            <a:lvl8pPr marL="3840384" indent="0">
              <a:buNone/>
              <a:defRPr sz="1900" b="1"/>
            </a:lvl8pPr>
            <a:lvl9pPr marL="4389010" indent="0">
              <a:buNone/>
              <a:defRPr sz="19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71" y="1556796"/>
            <a:ext cx="5855295" cy="4569371"/>
          </a:xfrm>
        </p:spPr>
        <p:txBody>
          <a:bodyPr/>
          <a:lstStyle>
            <a:lvl1pPr>
              <a:defRPr sz="2900"/>
            </a:lvl1pPr>
            <a:lvl2pPr>
              <a:defRPr sz="2400"/>
            </a:lvl2pPr>
            <a:lvl3pPr>
              <a:defRPr sz="21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38BCC-02B6-4228-AAFF-34997BE2E4F2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10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2" name="Прямая соединительная линия 11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6841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DC7FC-F295-4B5E-A8DD-9310A3217C66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6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Прямая соединительная линия 7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50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5186C4-8D35-471A-B562-86F943DA9465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5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Прямая соединительная линия 6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7422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3" y="273056"/>
            <a:ext cx="4011084" cy="1162051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7"/>
            <a:ext cx="6815667" cy="5853113"/>
          </a:xfrm>
        </p:spPr>
        <p:txBody>
          <a:bodyPr/>
          <a:lstStyle>
            <a:lvl1pPr>
              <a:defRPr sz="3900"/>
            </a:lvl1pPr>
            <a:lvl2pPr>
              <a:defRPr sz="3300"/>
            </a:lvl2pPr>
            <a:lvl3pPr>
              <a:defRPr sz="29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3" y="1435104"/>
            <a:ext cx="4011084" cy="4691063"/>
          </a:xfrm>
        </p:spPr>
        <p:txBody>
          <a:bodyPr/>
          <a:lstStyle>
            <a:lvl1pPr marL="0" indent="0">
              <a:buNone/>
              <a:defRPr sz="1700"/>
            </a:lvl1pPr>
            <a:lvl2pPr marL="548626" indent="0">
              <a:buNone/>
              <a:defRPr sz="1500"/>
            </a:lvl2pPr>
            <a:lvl3pPr marL="1097253" indent="0">
              <a:buNone/>
              <a:defRPr sz="1200"/>
            </a:lvl3pPr>
            <a:lvl4pPr marL="1645879" indent="0">
              <a:buNone/>
              <a:defRPr sz="1100"/>
            </a:lvl4pPr>
            <a:lvl5pPr marL="2194505" indent="0">
              <a:buNone/>
              <a:defRPr sz="1100"/>
            </a:lvl5pPr>
            <a:lvl6pPr marL="2743131" indent="0">
              <a:buNone/>
              <a:defRPr sz="1100"/>
            </a:lvl6pPr>
            <a:lvl7pPr marL="3291758" indent="0">
              <a:buNone/>
              <a:defRPr sz="1100"/>
            </a:lvl7pPr>
            <a:lvl8pPr marL="3840384" indent="0">
              <a:buNone/>
              <a:defRPr sz="1100"/>
            </a:lvl8pPr>
            <a:lvl9pPr marL="438901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6E817A-7C8F-48F6-8C98-14DB71A836AE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70150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908731"/>
            <a:ext cx="7315200" cy="3818855"/>
          </a:xfrm>
        </p:spPr>
        <p:txBody>
          <a:bodyPr/>
          <a:lstStyle>
            <a:lvl1pPr marL="0" indent="0">
              <a:buNone/>
              <a:defRPr sz="3900"/>
            </a:lvl1pPr>
            <a:lvl2pPr marL="548626" indent="0">
              <a:buNone/>
              <a:defRPr sz="3300"/>
            </a:lvl2pPr>
            <a:lvl3pPr marL="1097253" indent="0">
              <a:buNone/>
              <a:defRPr sz="2900"/>
            </a:lvl3pPr>
            <a:lvl4pPr marL="1645879" indent="0">
              <a:buNone/>
              <a:defRPr sz="2400"/>
            </a:lvl4pPr>
            <a:lvl5pPr marL="2194505" indent="0">
              <a:buNone/>
              <a:defRPr sz="2400"/>
            </a:lvl5pPr>
            <a:lvl6pPr marL="2743131" indent="0">
              <a:buNone/>
              <a:defRPr sz="2400"/>
            </a:lvl6pPr>
            <a:lvl7pPr marL="3291758" indent="0">
              <a:buNone/>
              <a:defRPr sz="2400"/>
            </a:lvl7pPr>
            <a:lvl8pPr marL="3840384" indent="0">
              <a:buNone/>
              <a:defRPr sz="2400"/>
            </a:lvl8pPr>
            <a:lvl9pPr marL="4389010" indent="0">
              <a:buNone/>
              <a:defRPr sz="24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700"/>
            </a:lvl1pPr>
            <a:lvl2pPr marL="548626" indent="0">
              <a:buNone/>
              <a:defRPr sz="1500"/>
            </a:lvl2pPr>
            <a:lvl3pPr marL="1097253" indent="0">
              <a:buNone/>
              <a:defRPr sz="1200"/>
            </a:lvl3pPr>
            <a:lvl4pPr marL="1645879" indent="0">
              <a:buNone/>
              <a:defRPr sz="1100"/>
            </a:lvl4pPr>
            <a:lvl5pPr marL="2194505" indent="0">
              <a:buNone/>
              <a:defRPr sz="1100"/>
            </a:lvl5pPr>
            <a:lvl6pPr marL="2743131" indent="0">
              <a:buNone/>
              <a:defRPr sz="1100"/>
            </a:lvl6pPr>
            <a:lvl7pPr marL="3291758" indent="0">
              <a:buNone/>
              <a:defRPr sz="1100"/>
            </a:lvl7pPr>
            <a:lvl8pPr marL="3840384" indent="0">
              <a:buNone/>
              <a:defRPr sz="1100"/>
            </a:lvl8pPr>
            <a:lvl9pPr marL="4389010" indent="0">
              <a:buNone/>
              <a:defRPr sz="11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4D9EE9-474A-46FD-B43D-FE749FFF9770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8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" name="Прямая соединительная линия 9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79612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38D0D1-243F-4604-B818-D827E5B8F868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9709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08728"/>
            <a:ext cx="3209461" cy="521744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43340" y="908728"/>
            <a:ext cx="8544949" cy="521744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81057-5269-4FF8-AADD-FB301071BFDE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2" descr="https://egov-buryatia.ru/upload/iblock/c00/c00443d6d1cc56321d591d13a5afa9c5.pn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0576" y="116632"/>
            <a:ext cx="715797" cy="65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9" name="Прямая соединительная линия 8"/>
          <p:cNvCxnSpPr/>
          <p:nvPr userDrawn="1"/>
        </p:nvCxnSpPr>
        <p:spPr>
          <a:xfrm>
            <a:off x="0" y="781676"/>
            <a:ext cx="6096000" cy="1069"/>
          </a:xfrm>
          <a:prstGeom prst="line">
            <a:avLst/>
          </a:prstGeom>
          <a:ln w="7620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 userDrawn="1"/>
        </p:nvCxnSpPr>
        <p:spPr>
          <a:xfrm flipV="1">
            <a:off x="6096000" y="774273"/>
            <a:ext cx="3264000" cy="9695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 userDrawn="1"/>
        </p:nvCxnSpPr>
        <p:spPr>
          <a:xfrm>
            <a:off x="0" y="818339"/>
            <a:ext cx="12192000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 userDrawn="1"/>
        </p:nvSpPr>
        <p:spPr>
          <a:xfrm>
            <a:off x="9264352" y="157420"/>
            <a:ext cx="2016224" cy="576064"/>
          </a:xfrm>
          <a:prstGeom prst="rect">
            <a:avLst/>
          </a:prstGeom>
          <a:noFill/>
        </p:spPr>
        <p:txBody>
          <a:bodyPr wrap="square" lIns="91438" tIns="45719" rIns="91438" bIns="45719" rtlCol="0" anchor="ctr">
            <a:noAutofit/>
          </a:bodyPr>
          <a:lstStyle/>
          <a:p>
            <a:pPr algn="r"/>
            <a:r>
              <a:rPr lang="ru-RU" sz="1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МИНИСТЕРСТВО</a:t>
            </a:r>
            <a:r>
              <a:rPr lang="ru-RU" sz="1100" b="1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ЗДРАВООХРАНЕНИЯ </a:t>
            </a:r>
            <a:r>
              <a:rPr lang="ru-RU" sz="1100" baseline="0" dirty="0">
                <a:solidFill>
                  <a:schemeClr val="tx1">
                    <a:lumMod val="50000"/>
                    <a:lumOff val="5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РЕСПУБЛИКИ БУРЯТИЯ</a:t>
            </a:r>
            <a:endParaRPr lang="ru-RU" sz="1100" dirty="0">
              <a:solidFill>
                <a:schemeClr val="tx1">
                  <a:lumMod val="50000"/>
                  <a:lumOff val="50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1387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341" y="147857"/>
            <a:ext cx="8736971" cy="544843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3341" y="908728"/>
            <a:ext cx="11853035" cy="5217443"/>
          </a:xfrm>
          <a:prstGeom prst="rect">
            <a:avLst/>
          </a:prstGeom>
        </p:spPr>
        <p:txBody>
          <a:bodyPr vert="horz" lIns="91438" tIns="45719" rIns="91438" bIns="45719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60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l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8ECD2-7110-4844-B32B-D0EAAE488F48}" type="datetime2">
              <a:rPr lang="ru-RU" smtClean="0"/>
              <a:t>вторник, 8 июля 2025 г.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60"/>
            <a:ext cx="3860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ct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60"/>
            <a:ext cx="2844800" cy="365125"/>
          </a:xfrm>
          <a:prstGeom prst="rect">
            <a:avLst/>
          </a:prstGeom>
        </p:spPr>
        <p:txBody>
          <a:bodyPr vert="horz" lIns="91438" tIns="45719" rIns="91438" bIns="45719" rtlCol="0" anchor="ctr"/>
          <a:lstStyle>
            <a:lvl1pPr algn="r">
              <a:defRPr sz="15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01815E-DDE9-41F9-9DF0-F7AAE4B990AA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083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1097253" rtl="0" eaLnBrk="1" latinLnBrk="0" hangingPunct="1">
        <a:spcBef>
          <a:spcPct val="0"/>
        </a:spcBef>
        <a:buNone/>
        <a:defRPr sz="3900" kern="1200">
          <a:solidFill>
            <a:schemeClr val="tx1"/>
          </a:solidFill>
          <a:latin typeface="Tahoma" pitchFamily="34" charset="0"/>
          <a:ea typeface="Tahoma" pitchFamily="34" charset="0"/>
          <a:cs typeface="Tahoma" pitchFamily="34" charset="0"/>
        </a:defRPr>
      </a:lvl1pPr>
    </p:titleStyle>
    <p:bodyStyle>
      <a:lvl1pPr marL="411470" indent="-411470" algn="l" defTabSz="1097253" rtl="0" eaLnBrk="1" latinLnBrk="0" hangingPunct="1">
        <a:spcBef>
          <a:spcPct val="20000"/>
        </a:spcBef>
        <a:buFont typeface="Arial" pitchFamily="34" charset="0"/>
        <a:buChar char="•"/>
        <a:defRPr sz="3900" kern="1200">
          <a:solidFill>
            <a:schemeClr val="tx1"/>
          </a:solidFill>
          <a:latin typeface="+mn-lt"/>
          <a:ea typeface="+mn-ea"/>
          <a:cs typeface="+mn-cs"/>
        </a:defRPr>
      </a:lvl1pPr>
      <a:lvl2pPr marL="891518" indent="-342891" algn="l" defTabSz="1097253" rtl="0" eaLnBrk="1" latinLnBrk="0" hangingPunct="1">
        <a:spcBef>
          <a:spcPct val="20000"/>
        </a:spcBef>
        <a:buFont typeface="Arial" pitchFamily="34" charset="0"/>
        <a:buChar char="–"/>
        <a:defRPr sz="33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566" indent="-274313" algn="l" defTabSz="1097253" rtl="0" eaLnBrk="1" latinLnBrk="0" hangingPunct="1">
        <a:spcBef>
          <a:spcPct val="20000"/>
        </a:spcBef>
        <a:buFont typeface="Arial" pitchFamily="34" charset="0"/>
        <a:buChar char="•"/>
        <a:defRPr sz="2900" kern="1200">
          <a:solidFill>
            <a:schemeClr val="tx1"/>
          </a:solidFill>
          <a:latin typeface="+mn-lt"/>
          <a:ea typeface="+mn-ea"/>
          <a:cs typeface="+mn-cs"/>
        </a:defRPr>
      </a:lvl3pPr>
      <a:lvl4pPr marL="1920192" indent="-274313" algn="l" defTabSz="1097253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68818" indent="-274313" algn="l" defTabSz="1097253" rtl="0" eaLnBrk="1" latinLnBrk="0" hangingPunct="1">
        <a:spcBef>
          <a:spcPct val="20000"/>
        </a:spcBef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17445" indent="-274313" algn="l" defTabSz="10972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071" indent="-274313" algn="l" defTabSz="10972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697" indent="-274313" algn="l" defTabSz="10972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323" indent="-274313" algn="l" defTabSz="109725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26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53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45879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05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131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91758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840384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010" algn="l" defTabSz="1097253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=""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1.xml"/><Relationship Id="rId3" Type="http://schemas.openxmlformats.org/officeDocument/2006/relationships/chart" Target="../charts/chart6.xml"/><Relationship Id="rId7" Type="http://schemas.openxmlformats.org/officeDocument/2006/relationships/chart" Target="../charts/chart1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795249" y="1671918"/>
            <a:ext cx="5396753" cy="1384991"/>
          </a:xfrm>
          <a:prstGeom prst="rect">
            <a:avLst/>
          </a:prstGeom>
        </p:spPr>
        <p:txBody>
          <a:bodyPr wrap="square" lIns="91432" tIns="45718" rIns="91432" bIns="45718">
            <a:spAutoFit/>
          </a:bodyPr>
          <a:lstStyle/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Об итогах проекта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«Пора все знать!» </a:t>
            </a:r>
          </a:p>
          <a:p>
            <a:pPr algn="ctr"/>
            <a:r>
              <a:rPr lang="ru-RU" sz="2800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 Республике </a:t>
            </a:r>
            <a:r>
              <a:rPr lang="ru-RU" sz="28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Бурятия</a:t>
            </a:r>
            <a:endParaRPr lang="ru-RU" sz="55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6292890" y="4858246"/>
            <a:ext cx="5746711" cy="1075831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>
            <a:lvl1pPr marL="411480" indent="-41148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1540" indent="-342900" algn="l" defTabSz="10972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9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Начальник отдела медицинской помощи детям  и службы родовспоможения </a:t>
            </a: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r>
              <a:rPr lang="ru-RU" sz="19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Э.С. Цыбденова</a:t>
            </a:r>
            <a:endParaRPr lang="ru-RU" sz="19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0" indent="0" algn="r">
              <a:buNone/>
            </a:pPr>
            <a:endParaRPr lang="ru-RU" sz="190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одзаголовок 2"/>
          <p:cNvSpPr txBox="1">
            <a:spLocks/>
          </p:cNvSpPr>
          <p:nvPr/>
        </p:nvSpPr>
        <p:spPr>
          <a:xfrm>
            <a:off x="10505345" y="6306159"/>
            <a:ext cx="1436979" cy="302443"/>
          </a:xfrm>
          <a:prstGeom prst="rect">
            <a:avLst/>
          </a:prstGeom>
        </p:spPr>
        <p:txBody>
          <a:bodyPr vert="horz" lIns="91432" tIns="45718" rIns="91432" bIns="45718" rtlCol="0">
            <a:noAutofit/>
          </a:bodyPr>
          <a:lstStyle>
            <a:lvl1pPr marL="411480" indent="-41148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84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891540" indent="-342900" algn="l" defTabSz="10972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3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37160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92024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6888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1752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56616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11480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663440" indent="-274320" algn="l" defTabSz="109728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08.07.2025 </a:t>
            </a:r>
            <a:r>
              <a:rPr lang="ru-RU" sz="16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0" y="5"/>
            <a:ext cx="12192000" cy="92503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8" rIns="91432" bIns="45718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16285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C00000"/>
                </a:solidFill>
              </a:rPr>
              <a:t>Демографические показатели, на 1000 нас.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707782"/>
              </p:ext>
            </p:extLst>
          </p:nvPr>
        </p:nvGraphicFramePr>
        <p:xfrm>
          <a:off x="142881" y="908055"/>
          <a:ext cx="11853863" cy="22879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525788471"/>
              </p:ext>
            </p:extLst>
          </p:nvPr>
        </p:nvGraphicFramePr>
        <p:xfrm>
          <a:off x="0" y="3365500"/>
          <a:ext cx="12319000" cy="2667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812808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2019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05105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87906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19908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50308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07708" y="6089134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33674273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Диаграмма 6">
            <a:extLst>
              <a:ext uri="{FF2B5EF4-FFF2-40B4-BE49-F238E27FC236}">
                <a16:creationId xmlns="" xmlns:a16="http://schemas.microsoft.com/office/drawing/2014/main" id="{7C54750B-40B8-7EA5-8D68-56F9DB328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6263970"/>
              </p:ext>
            </p:extLst>
          </p:nvPr>
        </p:nvGraphicFramePr>
        <p:xfrm>
          <a:off x="239349" y="5460284"/>
          <a:ext cx="11233248" cy="1149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Прямоугольник 15">
            <a:extLst>
              <a:ext uri="{FF2B5EF4-FFF2-40B4-BE49-F238E27FC236}">
                <a16:creationId xmlns="" xmlns:a16="http://schemas.microsoft.com/office/drawing/2014/main" id="{4F4CB554-8CBC-D873-67C5-8D796A4E5F11}"/>
              </a:ext>
            </a:extLst>
          </p:cNvPr>
          <p:cNvSpPr/>
          <p:nvPr/>
        </p:nvSpPr>
        <p:spPr>
          <a:xfrm>
            <a:off x="74109" y="4890134"/>
            <a:ext cx="6630219" cy="384717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>
              <a:spcBef>
                <a:spcPct val="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aboto-Bold" panose="02000500000000000000" pitchFamily="2" charset="0"/>
                <a:cs typeface="Arial" panose="020B0604020202020204" pitchFamily="34" charset="0"/>
              </a:rPr>
              <a:t>Число женщин фертильного возраста в РБ, тыс. чел.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Araboto-Bold" panose="02000500000000000000" pitchFamily="2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" y="714103"/>
            <a:ext cx="12192000" cy="19158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2" name="Диаграмма 11">
            <a:extLst>
              <a:ext uri="{FF2B5EF4-FFF2-40B4-BE49-F238E27FC236}">
                <a16:creationId xmlns="" xmlns:a16="http://schemas.microsoft.com/office/drawing/2014/main" id="{7C54750B-40B8-7EA5-8D68-56F9DB3289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68053731"/>
              </p:ext>
            </p:extLst>
          </p:nvPr>
        </p:nvGraphicFramePr>
        <p:xfrm>
          <a:off x="74105" y="905695"/>
          <a:ext cx="11233248" cy="11491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Прямоугольник 12">
            <a:extLst>
              <a:ext uri="{FF2B5EF4-FFF2-40B4-BE49-F238E27FC236}">
                <a16:creationId xmlns="" xmlns:a16="http://schemas.microsoft.com/office/drawing/2014/main" id="{4F4CB554-8CBC-D873-67C5-8D796A4E5F11}"/>
              </a:ext>
            </a:extLst>
          </p:cNvPr>
          <p:cNvSpPr/>
          <p:nvPr/>
        </p:nvSpPr>
        <p:spPr>
          <a:xfrm>
            <a:off x="74109" y="216428"/>
            <a:ext cx="7441391" cy="400105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>
              <a:spcBef>
                <a:spcPct val="0"/>
              </a:spcBef>
            </a:pPr>
            <a:r>
              <a:rPr lang="ru-RU" sz="200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aboto-Bold" panose="02000500000000000000" pitchFamily="2" charset="0"/>
                <a:cs typeface="Arial" panose="020B0604020202020204" pitchFamily="34" charset="0"/>
              </a:rPr>
              <a:t>Численность детского населения РБ, тыс. чел.</a:t>
            </a:r>
          </a:p>
        </p:txBody>
      </p:sp>
      <p:sp>
        <p:nvSpPr>
          <p:cNvPr id="14" name="Прямоугольник 13">
            <a:extLst>
              <a:ext uri="{FF2B5EF4-FFF2-40B4-BE49-F238E27FC236}">
                <a16:creationId xmlns="" xmlns:a16="http://schemas.microsoft.com/office/drawing/2014/main" id="{4F4CB554-8CBC-D873-67C5-8D796A4E5F11}"/>
              </a:ext>
            </a:extLst>
          </p:cNvPr>
          <p:cNvSpPr/>
          <p:nvPr/>
        </p:nvSpPr>
        <p:spPr>
          <a:xfrm>
            <a:off x="188318" y="2405926"/>
            <a:ext cx="10936795" cy="384717"/>
          </a:xfrm>
          <a:prstGeom prst="rect">
            <a:avLst/>
          </a:prstGeom>
        </p:spPr>
        <p:txBody>
          <a:bodyPr wrap="square" lIns="91434" tIns="45718" rIns="91434" bIns="45718">
            <a:spAutoFit/>
          </a:bodyPr>
          <a:lstStyle/>
          <a:p>
            <a:pPr>
              <a:spcBef>
                <a:spcPct val="0"/>
              </a:spcBef>
            </a:pP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aboto-Bold" panose="02000500000000000000" pitchFamily="2" charset="0"/>
                <a:cs typeface="Arial" panose="020B0604020202020204" pitchFamily="34" charset="0"/>
              </a:rPr>
              <a:t>Доля детского населения от всего населения, тыс. чел.</a:t>
            </a:r>
            <a:endParaRPr lang="ru-RU" b="1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ea typeface="Araboto-Bold" panose="02000500000000000000" pitchFamily="2" charset="0"/>
              <a:cs typeface="Arial" panose="020B0604020202020204" pitchFamily="34" charset="0"/>
            </a:endParaRPr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4005540339"/>
              </p:ext>
            </p:extLst>
          </p:nvPr>
        </p:nvGraphicFramePr>
        <p:xfrm>
          <a:off x="204698" y="2974333"/>
          <a:ext cx="11782615" cy="1718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5" name="Стрелка вниз 14"/>
          <p:cNvSpPr/>
          <p:nvPr/>
        </p:nvSpPr>
        <p:spPr>
          <a:xfrm>
            <a:off x="11125113" y="105511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latin typeface="Arial" pitchFamily="34" charset="0"/>
                <a:cs typeface="Arial" pitchFamily="34" charset="0"/>
              </a:rPr>
              <a:t>-3,1%</a:t>
            </a:r>
          </a:p>
        </p:txBody>
      </p:sp>
    </p:spTree>
    <p:extLst>
      <p:ext uri="{BB962C8B-B14F-4D97-AF65-F5344CB8AC3E}">
        <p14:creationId xmlns:p14="http://schemas.microsoft.com/office/powerpoint/2010/main" val="24670064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ru-RU" sz="2400" b="1" dirty="0">
                <a:solidFill>
                  <a:srgbClr val="C00000"/>
                </a:solidFill>
              </a:rPr>
              <a:t>Динамика численности детей в Республике Бурятия</a:t>
            </a: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487472621"/>
              </p:ext>
            </p:extLst>
          </p:nvPr>
        </p:nvGraphicFramePr>
        <p:xfrm>
          <a:off x="508000" y="1008139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160029276"/>
              </p:ext>
            </p:extLst>
          </p:nvPr>
        </p:nvGraphicFramePr>
        <p:xfrm>
          <a:off x="499036" y="2833329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961229672"/>
              </p:ext>
            </p:extLst>
          </p:nvPr>
        </p:nvGraphicFramePr>
        <p:xfrm>
          <a:off x="511736" y="4751027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Диаграмма 7"/>
          <p:cNvGraphicFramePr/>
          <p:nvPr>
            <p:extLst>
              <p:ext uri="{D42A27DB-BD31-4B8C-83A1-F6EECF244321}">
                <p14:modId xmlns:p14="http://schemas.microsoft.com/office/powerpoint/2010/main" val="4136018135"/>
              </p:ext>
            </p:extLst>
          </p:nvPr>
        </p:nvGraphicFramePr>
        <p:xfrm>
          <a:off x="6366436" y="4750353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9" name="Диаграмма 8"/>
          <p:cNvGraphicFramePr/>
          <p:nvPr>
            <p:extLst>
              <p:ext uri="{D42A27DB-BD31-4B8C-83A1-F6EECF244321}">
                <p14:modId xmlns:p14="http://schemas.microsoft.com/office/powerpoint/2010/main" val="4195386532"/>
              </p:ext>
            </p:extLst>
          </p:nvPr>
        </p:nvGraphicFramePr>
        <p:xfrm>
          <a:off x="6366436" y="984547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50472839"/>
              </p:ext>
            </p:extLst>
          </p:nvPr>
        </p:nvGraphicFramePr>
        <p:xfrm>
          <a:off x="6353736" y="2820082"/>
          <a:ext cx="4673600" cy="17260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5" name="Стрелка вниз 4"/>
          <p:cNvSpPr/>
          <p:nvPr/>
        </p:nvSpPr>
        <p:spPr>
          <a:xfrm>
            <a:off x="5213353" y="184759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319486" y="2027823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-20,9%</a:t>
            </a:r>
          </a:p>
        </p:txBody>
      </p:sp>
      <p:sp>
        <p:nvSpPr>
          <p:cNvPr id="13" name="Стрелка вниз 12"/>
          <p:cNvSpPr/>
          <p:nvPr/>
        </p:nvSpPr>
        <p:spPr>
          <a:xfrm>
            <a:off x="5213353" y="3689735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35355" y="3869962"/>
            <a:ext cx="83548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-24,8%</a:t>
            </a:r>
          </a:p>
        </p:txBody>
      </p:sp>
      <p:sp>
        <p:nvSpPr>
          <p:cNvPr id="15" name="Стрелка вниз 14"/>
          <p:cNvSpPr/>
          <p:nvPr/>
        </p:nvSpPr>
        <p:spPr>
          <a:xfrm>
            <a:off x="5286375" y="563219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392504" y="5812423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-9,8%</a:t>
            </a:r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11127021" y="184759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64C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233153" y="2027823"/>
            <a:ext cx="886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+14,4%</a:t>
            </a:r>
          </a:p>
        </p:txBody>
      </p:sp>
      <p:sp>
        <p:nvSpPr>
          <p:cNvPr id="19" name="Стрелка вниз 18"/>
          <p:cNvSpPr/>
          <p:nvPr/>
        </p:nvSpPr>
        <p:spPr>
          <a:xfrm rot="10800000">
            <a:off x="11127021" y="383846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64C6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1233153" y="4018693"/>
            <a:ext cx="88678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+26,4%</a:t>
            </a:r>
          </a:p>
        </p:txBody>
      </p:sp>
      <p:sp>
        <p:nvSpPr>
          <p:cNvPr id="21" name="Стрелка вниз 20"/>
          <p:cNvSpPr/>
          <p:nvPr/>
        </p:nvSpPr>
        <p:spPr>
          <a:xfrm>
            <a:off x="11078935" y="5632196"/>
            <a:ext cx="1047751" cy="699008"/>
          </a:xfrm>
          <a:prstGeom prst="downArrow">
            <a:avLst>
              <a:gd name="adj1" fmla="val 71333"/>
              <a:gd name="adj2" fmla="val 50000"/>
            </a:avLst>
          </a:prstGeom>
          <a:solidFill>
            <a:srgbClr val="FF71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1290056" y="5807520"/>
            <a:ext cx="7216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-3,2%</a:t>
            </a:r>
          </a:p>
        </p:txBody>
      </p:sp>
    </p:spTree>
    <p:extLst>
      <p:ext uri="{BB962C8B-B14F-4D97-AF65-F5344CB8AC3E}">
        <p14:creationId xmlns:p14="http://schemas.microsoft.com/office/powerpoint/2010/main" val="368547916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4276" y="77903"/>
            <a:ext cx="6593395" cy="576522"/>
          </a:xfrm>
          <a:noFill/>
        </p:spPr>
        <p:txBody>
          <a:bodyPr>
            <a:noAutofit/>
          </a:bodyPr>
          <a:lstStyle/>
          <a:p>
            <a:pPr algn="l"/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Результаты </a:t>
            </a:r>
            <a:r>
              <a:rPr lang="ru-RU" sz="2000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выборочного </a:t>
            </a:r>
            <a:r>
              <a:rPr lang="ru-RU" sz="20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анкетирования</a:t>
            </a:r>
            <a: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ru-RU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Улан-Удэ</a:t>
            </a:r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сентябрь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2023 г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studento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8680" y="1104825"/>
            <a:ext cx="3465582" cy="23806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7315" y="4119518"/>
            <a:ext cx="354479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Студенты 1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курса Педагогического и медицинского колледжей</a:t>
            </a:r>
          </a:p>
          <a:p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Возраст 15-21 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лет</a:t>
            </a:r>
          </a:p>
          <a:p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N=200</a:t>
            </a:r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45138" y="886630"/>
            <a:ext cx="660990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1. «Как 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думаете, какие причины НЕ влияют на репродуктивное здоровье?»</a:t>
            </a:r>
          </a:p>
          <a:p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Раннее 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начало половой жизни                  61%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Частая смена половых партнеров             60,4%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Аборты                                                             58,6%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ИППП                                                                18%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671923" y="2708300"/>
            <a:ext cx="6678732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2. «Как 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 думаете можно ли забеременеть при первом половом акте?»</a:t>
            </a:r>
          </a:p>
          <a:p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Да                      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72,4%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Нет                    2,4%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знаю           25,2%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671922" y="4259732"/>
            <a:ext cx="6845181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3. В </a:t>
            </a:r>
            <a:r>
              <a:rPr lang="ru-RU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каком возрасте вы планируете рождение 1 ребенка? 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 20 лет - 1%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20-25 лет - 26,7%</a:t>
            </a:r>
          </a:p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25-30 лет – 45,2%   </a:t>
            </a:r>
          </a:p>
          <a:p>
            <a:r>
              <a:rPr lang="en-US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&gt;</a:t>
            </a:r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лет – 3,8%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знаю как получится – 9%</a:t>
            </a:r>
          </a:p>
          <a:p>
            <a:r>
              <a:rPr lang="ru-RU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 планирую детей – 10,5% !!! </a:t>
            </a:r>
          </a:p>
          <a:p>
            <a:r>
              <a:rPr lang="ru-RU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Другое (возьму из детского дома-0,5%, уже есть дети-3,3</a:t>
            </a:r>
            <a:r>
              <a:rPr lang="ru-RU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%) </a:t>
            </a:r>
            <a:endParaRPr lang="ru-RU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901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C00000"/>
                </a:solidFill>
                <a:latin typeface="+mn-lt"/>
              </a:rPr>
              <a:t>Проект «Пора все знать»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4569" y="952501"/>
            <a:ext cx="11794233" cy="2308324"/>
          </a:xfrm>
          <a:prstGeom prst="rect">
            <a:avLst/>
          </a:prstGeom>
          <a:noFill/>
        </p:spPr>
        <p:txBody>
          <a:bodyPr wrap="square" lIns="91438" tIns="45719" rIns="91438" bIns="45719" rtlCol="0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Цель проекта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повышение информированности школьников по вопросам  здоровья, в том числе репродуктивного</a:t>
            </a:r>
          </a:p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Задачи проекта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1. Воспитание ответственного отношения к своему здоровью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2. Привитие гигиенических навыков</a:t>
            </a:r>
          </a:p>
          <a:p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3. Профилактика употребления алкоголя и наркотиков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647700" y="3429000"/>
            <a:ext cx="1134110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Прямоугольник 6"/>
          <p:cNvSpPr/>
          <p:nvPr/>
        </p:nvSpPr>
        <p:spPr>
          <a:xfrm>
            <a:off x="194569" y="3728543"/>
            <a:ext cx="11794233" cy="2308320"/>
          </a:xfrm>
          <a:prstGeom prst="rect">
            <a:avLst/>
          </a:prstGeom>
        </p:spPr>
        <p:txBody>
          <a:bodyPr wrap="square" lIns="91432" tIns="45718" rIns="91432" bIns="45718">
            <a:spAutoFit/>
          </a:bodyPr>
          <a:lstStyle/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Формат проведения: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демонстрация видеоролика, выступление (согласно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разработанному сценарию),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ответы на вопросы</a:t>
            </a:r>
          </a:p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Участники проекта: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акушерки, фельдшеры, медицинские сестры,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врачи</a:t>
            </a:r>
          </a:p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Место </a:t>
            </a:r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проведения: </a:t>
            </a:r>
            <a:r>
              <a:rPr lang="ru-RU" sz="24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учебные классы в школах (классные часы)</a:t>
            </a:r>
          </a:p>
          <a:p>
            <a:r>
              <a:rPr lang="ru-RU" sz="24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Аудитория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 дети от 12 до 17 лет</a:t>
            </a:r>
          </a:p>
          <a:p>
            <a:r>
              <a:rPr lang="ru-RU" sz="24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Проект стартовал: 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26 ноября 2024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</a:t>
            </a:r>
          </a:p>
        </p:txBody>
      </p:sp>
    </p:spTree>
    <p:extLst>
      <p:ext uri="{BB962C8B-B14F-4D97-AF65-F5344CB8AC3E}">
        <p14:creationId xmlns:p14="http://schemas.microsoft.com/office/powerpoint/2010/main" val="3279987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Команда проекта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140" y="1088024"/>
            <a:ext cx="11853035" cy="2336496"/>
          </a:xfrm>
        </p:spPr>
        <p:txBody>
          <a:bodyPr>
            <a:noAutofit/>
          </a:bodyPr>
          <a:lstStyle/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Лудупова Евгения Юрьевна – заместитель Председателя Правительства РБ – министр здравоохранения РБ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Логина Наталья Юрьевна – заместитель министра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здравоохранения РБ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Цыбденова Эржэна Сергеевна – начальник отдела медицинской помощи детям и службы родовспоможения Минздрава РБ</a:t>
            </a:r>
          </a:p>
          <a:p>
            <a:pPr algn="just"/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Дамдинова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Аюна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Баировна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– Главный внештатный специалист гинеколог детского и юношеского возраста Минздрава РБ </a:t>
            </a:r>
          </a:p>
          <a:p>
            <a:pPr algn="just"/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Высоцкая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Ирина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Николаевна – Главный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внештатный специалист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 управлению сестринской деятельности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Минздрава 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РБ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9975" y="4866709"/>
            <a:ext cx="11591365" cy="3137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59973" y="4948336"/>
            <a:ext cx="9268499" cy="1631216"/>
          </a:xfrm>
          <a:prstGeom prst="rect">
            <a:avLst/>
          </a:prstGeom>
          <a:noFill/>
        </p:spPr>
        <p:txBody>
          <a:bodyPr wrap="none" lIns="91438" tIns="45719" rIns="91438" bIns="45719" rtlCol="0">
            <a:spAutoFit/>
          </a:bodyPr>
          <a:lstStyle/>
          <a:p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Ответственные за </a:t>
            </a:r>
            <a:r>
              <a:rPr lang="ru-RU" sz="20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видео-лекции: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Главный 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врач ГАУЗ «Республиканский перинатальный центр</a:t>
            </a:r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Главный врач ГАУЗ «Республиканский наркологический диспансер»</a:t>
            </a:r>
          </a:p>
          <a:p>
            <a:r>
              <a:rPr lang="ru-RU" sz="20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Главный врач ГАУЗ «Республиканский кожно-венерологический диспансер»</a:t>
            </a:r>
            <a:endParaRPr lang="ru-RU" sz="20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36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>
                <a:solidFill>
                  <a:srgbClr val="C00000"/>
                </a:solidFill>
              </a:rPr>
              <a:t>Команда проекта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08" y="1416971"/>
            <a:ext cx="2066925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06039" y="3641557"/>
            <a:ext cx="2919664" cy="176971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Лудупова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Е.Ю., </a:t>
            </a:r>
          </a:p>
          <a:p>
            <a:pPr algn="ctr"/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заместитель Председателя 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Правительства РБ – министр здравоохранения РБ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-1" y="1020176"/>
            <a:ext cx="3331744" cy="3847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Руководитель проекта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31745" y="1019383"/>
            <a:ext cx="8716545" cy="38471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lIns="91438" tIns="45719" rIns="91438" bIns="45719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Участники проекта</a:t>
            </a:r>
            <a:endParaRPr lang="ru-RU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1742" y="1416971"/>
            <a:ext cx="1873469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00294" y="1416969"/>
            <a:ext cx="2183701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37068" y="3711555"/>
            <a:ext cx="2132597" cy="1492714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Логина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Н.Ю., 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заместитель министра здравоохранения РБ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73939" y="3649103"/>
            <a:ext cx="2210056" cy="2046712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Цыбденова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Э.С., 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начальник отдела медицинской помощи детям и службы родовспоможения Минздрава РБ</a:t>
            </a:r>
            <a:endParaRPr lang="ru-RU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472326" y="3659954"/>
            <a:ext cx="2498011" cy="1769713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Дамдинова</a:t>
            </a:r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А.Б., </a:t>
            </a:r>
          </a:p>
          <a:p>
            <a:pPr algn="ctr"/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главный 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внештатный специалист гинеколог детского и юношеского возраста Минздрава РБ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970337" y="3580147"/>
            <a:ext cx="2221665" cy="2323711"/>
          </a:xfrm>
          <a:prstGeom prst="rect">
            <a:avLst/>
          </a:prstGeom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Высоцкая </a:t>
            </a:r>
            <a:r>
              <a:rPr lang="ru-RU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И.Н., </a:t>
            </a:r>
            <a:r>
              <a:rPr lang="ru-RU" sz="1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главный </a:t>
            </a:r>
            <a:r>
              <a:rPr lang="ru-RU" sz="18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внештатный специалист по управлению сестринской деятельности Минздрава РБ</a:t>
            </a:r>
          </a:p>
        </p:txBody>
      </p:sp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2344" y="1416971"/>
            <a:ext cx="2017971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62024" y="1416969"/>
            <a:ext cx="2077953" cy="2088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94926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Лекторы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732" y="1157304"/>
            <a:ext cx="2598645" cy="23305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08" y="1115546"/>
            <a:ext cx="2017971" cy="2066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707" y="3797936"/>
            <a:ext cx="2017971" cy="213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257" y="3797934"/>
            <a:ext cx="2679137" cy="21395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474257" y="1733509"/>
            <a:ext cx="3460377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Дамдинова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Аюна, </a:t>
            </a:r>
            <a:endParaRPr lang="ru-RU" sz="1200" b="1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ГВС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гинеколог детского и юношеского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возраста Минздрава РБ </a:t>
            </a:r>
          </a:p>
          <a:p>
            <a:pPr algn="ctr"/>
            <a:endParaRPr lang="ru-RU" sz="1200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Правила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сохранения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здоровья </a:t>
            </a: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(для детей 12-14 лет)</a:t>
            </a:r>
          </a:p>
          <a:p>
            <a:pPr algn="ctr"/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 особенностях развития девочек</a:t>
            </a:r>
          </a:p>
          <a:p>
            <a:pPr algn="ctr"/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(для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девочек 15-17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лет)</a:t>
            </a:r>
          </a:p>
          <a:p>
            <a:pPr algn="ctr"/>
            <a:endParaRPr lang="ru-RU" sz="12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617692" y="4387662"/>
            <a:ext cx="3460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Цыбденов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Андрей, </a:t>
            </a:r>
            <a:endParaRPr lang="ru-RU" sz="1200" b="1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ГВС уролог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Минздрава РБ </a:t>
            </a:r>
            <a:endParaRPr lang="ru-RU" sz="1200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2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 особенностях развития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юношей </a:t>
            </a: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(для мальчиков 15-17 лет)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794377" y="1907070"/>
            <a:ext cx="346037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Бадлуева</a:t>
            </a:r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Оюна, </a:t>
            </a:r>
            <a:endParaRPr lang="ru-RU" sz="1200" b="1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врач-</a:t>
            </a:r>
            <a:r>
              <a:rPr lang="ru-RU" sz="1200" i="1" dirty="0" err="1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дерматовенеролог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ГАУЗ «РКВД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»:</a:t>
            </a:r>
          </a:p>
          <a:p>
            <a:pPr algn="ctr"/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Уход за кожей;</a:t>
            </a: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(для детей 12-17 лет)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8794377" y="4282717"/>
            <a:ext cx="346037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Попова Анастасия, </a:t>
            </a:r>
            <a:endParaRPr lang="ru-RU" sz="1200" b="1" i="1" dirty="0" smtClean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медицинский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психолог ГАУЗ «РНД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  <a:p>
            <a:pPr algn="ctr"/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Влияние алкоголя, табака, </a:t>
            </a:r>
            <a:r>
              <a:rPr lang="ru-RU" sz="1200" i="1" dirty="0" err="1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вейпов</a:t>
            </a:r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 организм 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человека</a:t>
            </a:r>
          </a:p>
          <a:p>
            <a:pPr algn="ctr"/>
            <a:r>
              <a:rPr lang="ru-RU" sz="1200" i="1" dirty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(для детей 12-17 лет</a:t>
            </a:r>
            <a:r>
              <a:rPr lang="ru-RU" sz="1200" i="1" dirty="0" smtClean="0">
                <a:solidFill>
                  <a:schemeClr val="tx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sz="1200" i="1" dirty="0">
              <a:solidFill>
                <a:schemeClr val="tx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148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EF372A0-1653-4C81-8076-83AC1C99E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5725" y="998700"/>
            <a:ext cx="7379733" cy="5880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2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Участвовали в проекте - 56 094 </a:t>
            </a:r>
            <a:r>
              <a:rPr lang="ru-RU" sz="3200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детей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4B9CDF2C-3377-4280-BE09-A213E18FEE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172" y="998700"/>
            <a:ext cx="4044063" cy="264984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44F91936-DF36-4FFF-A6CC-BBBDD773A2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172" y="3866148"/>
            <a:ext cx="4044063" cy="2386302"/>
          </a:xfrm>
          <a:prstGeom prst="rect">
            <a:avLst/>
          </a:prstGeom>
        </p:spPr>
      </p:pic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270D40C9-2C3F-4DD3-B2AF-45779AAF77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0615016"/>
              </p:ext>
            </p:extLst>
          </p:nvPr>
        </p:nvGraphicFramePr>
        <p:xfrm>
          <a:off x="5566180" y="1659760"/>
          <a:ext cx="5014761" cy="4206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834D9EB7-91E9-474F-812A-72E3BCB2FF8C}"/>
              </a:ext>
            </a:extLst>
          </p:cNvPr>
          <p:cNvSpPr txBox="1"/>
          <p:nvPr/>
        </p:nvSpPr>
        <p:spPr>
          <a:xfrm>
            <a:off x="7284707" y="3102571"/>
            <a:ext cx="15724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61</a:t>
            </a:r>
            <a:r>
              <a:rPr lang="ru-RU" sz="5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%</a:t>
            </a:r>
            <a:endParaRPr lang="ru-RU" sz="5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143340" y="147857"/>
            <a:ext cx="9216661" cy="544843"/>
          </a:xfrm>
        </p:spPr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Итоги реализации проекта 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087034" y="5371005"/>
            <a:ext cx="44286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Охват подросткового населения РБ</a:t>
            </a:r>
            <a:endParaRPr lang="ru-RU" sz="2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04619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ru-RU" b="1" dirty="0" smtClean="0">
                <a:solidFill>
                  <a:srgbClr val="C00000"/>
                </a:solidFill>
              </a:rPr>
              <a:t>Мониторинг </a:t>
            </a:r>
            <a:r>
              <a:rPr lang="ru-RU" b="1" dirty="0" smtClean="0">
                <a:solidFill>
                  <a:srgbClr val="C00000"/>
                </a:solidFill>
              </a:rPr>
              <a:t>реализации</a:t>
            </a: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23" y="942975"/>
            <a:ext cx="11360567" cy="55682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18692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Реализация проекта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192" y="980773"/>
            <a:ext cx="4584283" cy="5781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1385" y="980771"/>
            <a:ext cx="5276851" cy="452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22741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457" y="0"/>
            <a:ext cx="474452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158" y="1"/>
            <a:ext cx="5563847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2764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ZRB01\Downloads\qr (1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12693" y="1048297"/>
            <a:ext cx="1847011" cy="184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635306" y="3583495"/>
            <a:ext cx="3556694" cy="1569658"/>
          </a:xfrm>
          <a:prstGeom prst="rect">
            <a:avLst/>
          </a:prstGeom>
          <a:solidFill>
            <a:schemeClr val="bg1"/>
          </a:solidFill>
        </p:spPr>
        <p:txBody>
          <a:bodyPr wrap="square" lIns="91438" tIns="45719" rIns="91438" bIns="45719" rtlCol="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Видео-лекции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Сценарии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Форма мониторинга (он-</a:t>
            </a:r>
            <a:r>
              <a:rPr lang="ru-RU" sz="2400" dirty="0" err="1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лайн</a:t>
            </a:r>
            <a:r>
              <a:rPr lang="ru-RU" sz="2400" dirty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таблица)</a:t>
            </a:r>
            <a:endParaRPr lang="ru-RU" sz="2400" dirty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12" y="1710224"/>
            <a:ext cx="8048625" cy="36766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3012" y="1023146"/>
            <a:ext cx="5552926" cy="584773"/>
          </a:xfrm>
          <a:prstGeom prst="rect">
            <a:avLst/>
          </a:prstGeom>
        </p:spPr>
        <p:txBody>
          <a:bodyPr wrap="none" lIns="91438" tIns="45719" rIns="91438" bIns="45719">
            <a:spAutoFit/>
          </a:bodyPr>
          <a:lstStyle/>
          <a:p>
            <a:r>
              <a:rPr lang="en-US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https://</a:t>
            </a:r>
            <a:r>
              <a:rPr lang="ru-RU" sz="3200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идея.росконгресс.рф</a:t>
            </a:r>
            <a:r>
              <a:rPr lang="ru-RU" sz="3200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4701725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pPr marL="0" indent="0" algn="ctr">
              <a:buNone/>
            </a:pPr>
            <a:r>
              <a:rPr lang="ru-RU" sz="4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4265107951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37442</TotalTime>
  <Words>653</Words>
  <Application>Microsoft Office PowerPoint</Application>
  <PresentationFormat>Произвольный</PresentationFormat>
  <Paragraphs>151</Paragraphs>
  <Slides>15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1_Тема Office</vt:lpstr>
      <vt:lpstr>Презентация PowerPoint</vt:lpstr>
      <vt:lpstr>Демографические показатели, на 1000 нас.</vt:lpstr>
      <vt:lpstr>Презентация PowerPoint</vt:lpstr>
      <vt:lpstr>Динамика численности детей в Республике Бурятия</vt:lpstr>
      <vt:lpstr>Результаты выборочного анкетирования Улан-Удэ, сентябрь 2023 г</vt:lpstr>
      <vt:lpstr>Проект «Пора все знать»</vt:lpstr>
      <vt:lpstr>Команда проекта</vt:lpstr>
      <vt:lpstr>Команда проекта</vt:lpstr>
      <vt:lpstr>Лекторы</vt:lpstr>
      <vt:lpstr>Итоги реализации проекта </vt:lpstr>
      <vt:lpstr>Мониторинг реализации</vt:lpstr>
      <vt:lpstr>Реализация проекта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Региональный проект «Создание единого цифрового контура в здравоохранении на основе ЕГИСЗ в Республике Бурятия»</dc:title>
  <dc:creator>miac_norboev.ob</dc:creator>
  <cp:lastModifiedBy>Пользователь Windows</cp:lastModifiedBy>
  <cp:revision>1152</cp:revision>
  <cp:lastPrinted>2024-08-21T09:28:06Z</cp:lastPrinted>
  <dcterms:created xsi:type="dcterms:W3CDTF">2022-04-11T07:26:40Z</dcterms:created>
  <dcterms:modified xsi:type="dcterms:W3CDTF">2025-07-09T07:24:10Z</dcterms:modified>
</cp:coreProperties>
</file>