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62" r:id="rId3"/>
    <p:sldId id="294" r:id="rId4"/>
    <p:sldId id="265" r:id="rId5"/>
    <p:sldId id="295" r:id="rId6"/>
    <p:sldId id="291" r:id="rId7"/>
    <p:sldId id="292" r:id="rId8"/>
    <p:sldId id="261" r:id="rId9"/>
  </p:sldIdLst>
  <p:sldSz cx="9144000" cy="5143500" type="screen16x9"/>
  <p:notesSz cx="6858000" cy="9144000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52" y="-6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 descr="Poshlina-na-vvoz-russkih-knig-popolnit-bjudzhet-na-2-milliona-griven.png"/>
          <p:cNvPicPr>
            <a:picLocks noChangeAspect="1"/>
          </p:cNvPicPr>
          <p:nvPr userDrawn="1"/>
        </p:nvPicPr>
        <p:blipFill>
          <a:blip r:embed="rId2"/>
          <a:srcRect l="41199" t="32372" r="29046"/>
          <a:stretch>
            <a:fillRect/>
          </a:stretch>
        </p:blipFill>
        <p:spPr>
          <a:xfrm>
            <a:off x="1857356" y="1441537"/>
            <a:ext cx="1928826" cy="3099551"/>
          </a:xfrm>
          <a:prstGeom prst="rect">
            <a:avLst/>
          </a:prstGeom>
        </p:spPr>
      </p:pic>
      <p:pic>
        <p:nvPicPr>
          <p:cNvPr id="25" name="Рисунок 24" descr="Poshlina-na-vvoz-russkih-knig-popolnit-bjudzhet-na-2-milliona-griven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44" y="428610"/>
            <a:ext cx="1857388" cy="4432738"/>
          </a:xfrm>
          <a:prstGeom prst="rect">
            <a:avLst/>
          </a:prstGeom>
        </p:spPr>
      </p:pic>
      <p:pic>
        <p:nvPicPr>
          <p:cNvPr id="27" name="Рисунок 26" descr="Poshlina-na-vvoz-russkih-knig-popolnit-bjudzhet-na-2-milliona-griven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5786446" y="2500312"/>
            <a:ext cx="3127037" cy="2421070"/>
          </a:xfrm>
          <a:prstGeom prst="rect">
            <a:avLst/>
          </a:prstGeom>
        </p:spPr>
      </p:pic>
      <p:pic>
        <p:nvPicPr>
          <p:cNvPr id="17" name="Рисунок 16" descr="1c0ec7a6b4eb.png"/>
          <p:cNvPicPr>
            <a:picLocks noChangeAspect="1"/>
          </p:cNvPicPr>
          <p:nvPr userDrawn="1"/>
        </p:nvPicPr>
        <p:blipFill>
          <a:blip r:embed="rId5">
            <a:lum bright="-10000" contrast="20000"/>
          </a:blip>
          <a:stretch>
            <a:fillRect/>
          </a:stretch>
        </p:blipFill>
        <p:spPr>
          <a:xfrm>
            <a:off x="1285852" y="2285998"/>
            <a:ext cx="2857502" cy="2857502"/>
          </a:xfrm>
          <a:prstGeom prst="rect">
            <a:avLst/>
          </a:prstGeom>
        </p:spPr>
      </p:pic>
      <p:pic>
        <p:nvPicPr>
          <p:cNvPr id="32" name="Picture 28" descr="http://www.v3wall.com/wallpaper/1920_1200/1005/1920_1200_20100519021227120790.jpg"/>
          <p:cNvPicPr>
            <a:picLocks noChangeAspect="1" noChangeArrowheads="1"/>
          </p:cNvPicPr>
          <p:nvPr userDrawn="1"/>
        </p:nvPicPr>
        <p:blipFill>
          <a:blip r:embed="rId6"/>
          <a:stretch>
            <a:fillRect/>
          </a:stretch>
        </p:blipFill>
        <p:spPr bwMode="auto">
          <a:xfrm>
            <a:off x="0" y="0"/>
            <a:ext cx="9144000" cy="5143500"/>
          </a:xfrm>
          <a:prstGeom prst="frame">
            <a:avLst>
              <a:gd name="adj1" fmla="val 4683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8" descr="http://www.v3wall.com/wallpaper/1920_1200/1005/1920_1200_20100519021227120790.jpg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5143500"/>
          </a:xfrm>
          <a:prstGeom prst="frame">
            <a:avLst>
              <a:gd name="adj1" fmla="val 4683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Рисунок 7" descr="Poshlina-na-vvoz-russkih-knig-popolnit-bjudzhet-na-2-milliona-griven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4282" y="1571618"/>
            <a:ext cx="1348515" cy="3218292"/>
          </a:xfrm>
          <a:prstGeom prst="rect">
            <a:avLst/>
          </a:prstGeom>
        </p:spPr>
      </p:pic>
      <p:pic>
        <p:nvPicPr>
          <p:cNvPr id="9" name="Рисунок 8" descr="Poshlina-na-vvoz-russkih-knig-popolnit-bjudzhet-na-2-milliona-griven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00166" y="2928940"/>
            <a:ext cx="2484096" cy="192328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8" descr="http://www.v3wall.com/wallpaper/1920_1200/1005/1920_1200_20100519021227120790.jpg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5143500"/>
          </a:xfrm>
          <a:prstGeom prst="frame">
            <a:avLst>
              <a:gd name="adj1" fmla="val 4683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Рисунок 7" descr="1c0ec7a6b4eb.png"/>
          <p:cNvPicPr>
            <a:picLocks noChangeAspect="1"/>
          </p:cNvPicPr>
          <p:nvPr userDrawn="1"/>
        </p:nvPicPr>
        <p:blipFill>
          <a:blip r:embed="rId3">
            <a:lum bright="-10000" contrast="20000"/>
          </a:blip>
          <a:stretch>
            <a:fillRect/>
          </a:stretch>
        </p:blipFill>
        <p:spPr>
          <a:xfrm flipH="1">
            <a:off x="6643702" y="2643188"/>
            <a:ext cx="2143122" cy="2143122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Poshlina-na-vvoz-russkih-knig-popolnit-bjudzhet-na-2-milliona-griven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85852" y="2000246"/>
            <a:ext cx="1143008" cy="2727840"/>
          </a:xfrm>
          <a:prstGeom prst="rect">
            <a:avLst/>
          </a:prstGeom>
        </p:spPr>
      </p:pic>
      <p:pic>
        <p:nvPicPr>
          <p:cNvPr id="8" name="Picture 28" descr="http://www.v3wall.com/wallpaper/1920_1200/1005/1920_1200_20100519021227120790.jpg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frame">
            <a:avLst>
              <a:gd name="adj1" fmla="val 4683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9" name="Рисунок 8" descr="Poshlina-na-vvoz-russkih-knig-popolnit-bjudzhet-na-2-milliona-griven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5720" y="2000246"/>
            <a:ext cx="1214446" cy="2898329"/>
          </a:xfrm>
          <a:prstGeom prst="rect">
            <a:avLst/>
          </a:prstGeom>
        </p:spPr>
      </p:pic>
      <p:pic>
        <p:nvPicPr>
          <p:cNvPr id="11" name="Рисунок 10" descr="1c0ec7a6b4eb.png"/>
          <p:cNvPicPr>
            <a:picLocks noChangeAspect="1"/>
          </p:cNvPicPr>
          <p:nvPr userDrawn="1"/>
        </p:nvPicPr>
        <p:blipFill>
          <a:blip r:embed="rId4">
            <a:lum bright="-10000" contrast="20000"/>
          </a:blip>
          <a:stretch>
            <a:fillRect/>
          </a:stretch>
        </p:blipFill>
        <p:spPr>
          <a:xfrm>
            <a:off x="571472" y="714362"/>
            <a:ext cx="1857370" cy="1857370"/>
          </a:xfrm>
          <a:prstGeom prst="rect">
            <a:avLst/>
          </a:prstGeom>
        </p:spPr>
      </p:pic>
      <p:pic>
        <p:nvPicPr>
          <p:cNvPr id="13" name="Рисунок 12" descr="Poshlina-na-vvoz-russkih-knig-popolnit-bjudzhet-na-2-milliona-griven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flipH="1">
            <a:off x="6715140" y="3286130"/>
            <a:ext cx="2112080" cy="1635252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8" descr="http://www.v3wall.com/wallpaper/1920_1200/1005/1920_1200_20100519021227120790.jpg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5143500"/>
          </a:xfrm>
          <a:prstGeom prst="frame">
            <a:avLst>
              <a:gd name="adj1" fmla="val 4683"/>
            </a:avLst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A16C0FB-FAD4-4EF7-8409-C7203BAFC31D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4B0361E-F9BE-4403-8682-0DD05ADA84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A16C0FB-FAD4-4EF7-8409-C7203BAFC31D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4B0361E-F9BE-4403-8682-0DD05ADA84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A16C0FB-FAD4-4EF7-8409-C7203BAFC31D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4B0361E-F9BE-4403-8682-0DD05ADA84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A16C0FB-FAD4-4EF7-8409-C7203BAFC31D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4B0361E-F9BE-4403-8682-0DD05ADA84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A16C0FB-FAD4-4EF7-8409-C7203BAFC31D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4B0361E-F9BE-4403-8682-0DD05ADA84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A16C0FB-FAD4-4EF7-8409-C7203BAFC31D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4B0361E-F9BE-4403-8682-0DD05ADA84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8" descr="http://www.v3wall.com/wallpaper/1920_1200/1005/1920_1200_20100519021227120790.jpg"/>
          <p:cNvPicPr>
            <a:picLocks noChangeAspect="1" noChangeArrowheads="1"/>
          </p:cNvPicPr>
          <p:nvPr userDrawn="1"/>
        </p:nvPicPr>
        <p:blipFill>
          <a:blip r:embed="rId13">
            <a:lum bright="20000"/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7496" y="1065548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ru-RU" sz="2000" smtClean="0">
                <a:solidFill>
                  <a:srgbClr val="000099"/>
                </a:solidFill>
                <a:effectLst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МАМА, ПАПА ,Я-ЧИТАЮЩАЯ СЕМЬЯ</a:t>
            </a:r>
            <a:endParaRPr lang="ru-RU" sz="2000">
              <a:solidFill>
                <a:srgbClr val="000099"/>
              </a:solidFill>
              <a:effectLst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27984" y="3507854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smtClean="0">
                <a:solidFill>
                  <a:srgbClr val="000099"/>
                </a:solidFill>
              </a:rPr>
              <a:t>Выполнила Цыдыпова О.Н.,</a:t>
            </a:r>
          </a:p>
          <a:p>
            <a:r>
              <a:rPr lang="ru-RU" sz="1600" b="1" smtClean="0">
                <a:solidFill>
                  <a:srgbClr val="000099"/>
                </a:solidFill>
              </a:rPr>
              <a:t>Библиотекарь МБОУ «Наушкинская СОШ»</a:t>
            </a:r>
            <a:endParaRPr lang="ru-RU" sz="1600" b="1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9712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411510"/>
            <a:ext cx="36541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ds02.infourok.ru/uploads/ex/0e41/00063c48-c7dc329c/hello_html_17398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8224" y="267494"/>
            <a:ext cx="2358861" cy="24843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179512" y="207524"/>
            <a:ext cx="6120680" cy="2267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i="1" smtClean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Цели и задачи проекта:</a:t>
            </a:r>
            <a:endParaRPr lang="ru-RU" b="1" i="1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Формирование у детей и взрослых культуры чтения.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Развитие интереса к книгам и чтению.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Создание комфортной семейной атмосферы, способствующей развитию личности.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Воспитание бережного отношения к книге.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571750"/>
            <a:ext cx="7759461" cy="2395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Почему важно быть читающей семьей</a:t>
            </a:r>
            <a:r>
              <a:rPr lang="ru-RU" b="1" i="1" smtClean="0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</a:t>
            </a:r>
            <a:endParaRPr lang="ru-RU" b="1" i="1">
              <a:solidFill>
                <a:srgbClr val="00009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Чтение развивает воображение и фантазию.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Расширяет кругозор и словарный запас.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Способствует развитию критического мышления и логики.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Формирует эмоциональную устойчивость и стрессоустойчивость.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Укрепляет семейные связи и взаимопонимание.</a:t>
            </a:r>
          </a:p>
        </p:txBody>
      </p:sp>
    </p:spTree>
    <p:extLst>
      <p:ext uri="{BB962C8B-B14F-4D97-AF65-F5344CB8AC3E}">
        <p14:creationId xmlns:p14="http://schemas.microsoft.com/office/powerpoint/2010/main" val="429420838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5486"/>
            <a:ext cx="84786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Негативным </a:t>
            </a: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фактором в формировании читателя-ребенка является </a:t>
            </a:r>
            <a:r>
              <a:rPr lang="ru-RU" b="1" i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утрата </a:t>
            </a: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традиций семейного чтения. </a:t>
            </a:r>
            <a:r>
              <a:rPr lang="ru-RU" b="1" i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</a:t>
            </a: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семейной среде играет особую роль. Совместное прочтение книги, общение по поводу прочитанного, сближает членов семьи, объединяет их духовно. </a:t>
            </a:r>
            <a:endParaRPr lang="ru-RU" b="1" i="1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тем, на современном этапе развития общества в большинстве семей книга перестает быть темой для разговора, исчезают домашние библиотеки. </a:t>
            </a:r>
            <a:endParaRPr lang="ru-RU" b="1" i="1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Такое </a:t>
            </a: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крайне негативно сказывается на духовном климате семьи и не способствует формированию ребенка-читателя. Не читающие родители воспитывают не читающих </a:t>
            </a:r>
            <a:r>
              <a:rPr lang="ru-RU" b="1" i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  <a:endParaRPr lang="ru-RU" b="1" i="1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2412" y="3137729"/>
            <a:ext cx="8136904" cy="1990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Что мы делаем</a:t>
            </a:r>
            <a:r>
              <a:rPr lang="ru-RU" b="1" i="1" smtClean="0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</a:t>
            </a:r>
            <a:endParaRPr lang="ru-RU" b="1" i="1">
              <a:solidFill>
                <a:srgbClr val="00009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Проводим семейные чтения и обсуждения прочитанных книг.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Организуем совместные походы в библиотеку и книжные магазины.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Создаем домашние библиотеки и читальные уголки.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Делимся любимыми книгами и рекомендациями друг с другом.</a:t>
            </a:r>
          </a:p>
        </p:txBody>
      </p:sp>
    </p:spTree>
    <p:extLst>
      <p:ext uri="{BB962C8B-B14F-4D97-AF65-F5344CB8AC3E}">
        <p14:creationId xmlns:p14="http://schemas.microsoft.com/office/powerpoint/2010/main" val="263026026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23478"/>
            <a:ext cx="6696744" cy="2267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Как мы это делаем?</a:t>
            </a:r>
          </a:p>
          <a:p>
            <a:pPr>
              <a:spcAft>
                <a:spcPts val="1000"/>
              </a:spcAft>
            </a:pPr>
            <a:r>
              <a:rPr lang="ru-RU" b="1" i="1" smtClean="0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</a:t>
            </a: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Регулярно выделяем время для чтения.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Создаем уютную атмосферу для чтения.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Используем различные форматы книг: бумажные, электронные, аудиокниги.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Проводим тематические недели и дни чтения.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62990" y="2715766"/>
            <a:ext cx="6408712" cy="2021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Итоги и </a:t>
            </a:r>
            <a:r>
              <a:rPr lang="ru-RU" b="1" i="1" smtClean="0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результаты</a:t>
            </a:r>
            <a:endParaRPr lang="ru-RU" b="1" i="1">
              <a:solidFill>
                <a:srgbClr val="000099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Повышение уровня грамотности и культуры речи.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Увеличение количества прочитанных книг.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Укрепление семейных связей и взаимопонимания.</a:t>
            </a:r>
          </a:p>
          <a:p>
            <a:pPr>
              <a:spcAft>
                <a:spcPts val="1000"/>
              </a:spcAft>
            </a:pPr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— Формирование привычки к регулярному чтению</a:t>
            </a:r>
            <a:r>
              <a:rPr lang="ru-RU" sz="2000" b="1" i="1">
                <a:solidFill>
                  <a:srgbClr val="000099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14" descr="http://ya-i-mama.narod.ru/2_razvitie/03_detskaja_psixologija/images/kiga_i_mali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2094" y="1779662"/>
            <a:ext cx="2400386" cy="3019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644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Днс\Downloads\20241029_13310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341635"/>
            <a:ext cx="3249295" cy="187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032" y="2466492"/>
            <a:ext cx="1874807" cy="24997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1" b="16401"/>
          <a:stretch>
            <a:fillRect/>
          </a:stretch>
        </p:blipFill>
        <p:spPr>
          <a:xfrm>
            <a:off x="4860032" y="2931790"/>
            <a:ext cx="2888729" cy="20344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55976" y="341635"/>
            <a:ext cx="44279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/>
              <a:t> </a:t>
            </a:r>
            <a:r>
              <a:rPr 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Семейное чтение </a:t>
            </a:r>
            <a:r>
              <a:rPr lang="ru-RU" b="1" i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не способ получить информацию, это важнейший и лучший способ общения и ненавязчивого воспитания, которое и есть самое действенное. Родители через семейное чтение помогают привить интерес к чтению у детей.</a:t>
            </a:r>
          </a:p>
        </p:txBody>
      </p:sp>
    </p:spTree>
    <p:extLst>
      <p:ext uri="{BB962C8B-B14F-4D97-AF65-F5344CB8AC3E}">
        <p14:creationId xmlns:p14="http://schemas.microsoft.com/office/powerpoint/2010/main" val="319925441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83893" y="11116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- это, прежде всего, книга,</a:t>
            </a:r>
          </a:p>
          <a:p>
            <a:pPr algn="r"/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воспитание - прежде всего слова,</a:t>
            </a:r>
          </a:p>
          <a:p>
            <a:pPr algn="r"/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книги и живые человеческие отношения»</a:t>
            </a:r>
          </a:p>
          <a:p>
            <a:pPr algn="r"/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А.И. Герцен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6492" y="3003798"/>
            <a:ext cx="27363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прививает </a:t>
            </a:r>
            <a:r>
              <a:rPr lang="ru-RU" sz="2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книге, чтению: «Человек читающий - человек успешный»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6491" y="2499742"/>
            <a:ext cx="2752519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библиотека</a:t>
            </a:r>
            <a:r>
              <a:rPr lang="ru-RU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6"/>
          <a:stretch>
            <a:fillRect/>
          </a:stretch>
        </p:blipFill>
        <p:spPr>
          <a:xfrm>
            <a:off x="358882" y="386939"/>
            <a:ext cx="3525011" cy="21397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1"/>
          <a:stretch>
            <a:fillRect/>
          </a:stretch>
        </p:blipFill>
        <p:spPr>
          <a:xfrm>
            <a:off x="3220913" y="1645915"/>
            <a:ext cx="2372415" cy="22117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9" b="-521"/>
          <a:stretch>
            <a:fillRect/>
          </a:stretch>
        </p:blipFill>
        <p:spPr>
          <a:xfrm>
            <a:off x="5557061" y="2139702"/>
            <a:ext cx="2891014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5606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016" y="432048"/>
            <a:ext cx="39934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Книга, – учитель, книга - наставник. </a:t>
            </a:r>
          </a:p>
          <a:p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– близкий товарищ и друг. </a:t>
            </a:r>
          </a:p>
          <a:p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Ум, как ручей, высыхает и старится, </a:t>
            </a:r>
          </a:p>
          <a:p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выпустишь книгу из рук. </a:t>
            </a:r>
          </a:p>
          <a:p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– советчик, книга – разведчик, </a:t>
            </a:r>
          </a:p>
          <a:p>
            <a:r>
              <a:rPr lang="ru-RU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– активный борец и боец.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563" y="2643758"/>
            <a:ext cx="2948947" cy="22117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32048"/>
            <a:ext cx="3717032" cy="27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6574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195486"/>
            <a:ext cx="56166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«Читайте! И пусть в вашей жизни не будет ни одного дня, когда бы вы не прочли хоть одной странички из новой книги!» </a:t>
            </a:r>
            <a:endParaRPr lang="ru-RU" sz="2000" b="1" i="1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i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i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Паустовский</a:t>
            </a:r>
          </a:p>
        </p:txBody>
      </p:sp>
      <p:pic>
        <p:nvPicPr>
          <p:cNvPr id="12290" name="Picture 2" descr="http://s15008.edu35.ru/images/stories/fg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1524525"/>
            <a:ext cx="7127776" cy="32965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33"/>
  <p:tag name="AS_OS" val="Microsoft Windows NT 10.0.20348.0"/>
  <p:tag name="AS_RELEASE_DATE" val="2024.06.14"/>
  <p:tag name="AS_TITLE" val="Aspose.Slides for .NET6"/>
  <p:tag name="AS_VERSION" val="24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364</Words>
  <Application>Microsoft Office PowerPoint</Application>
  <PresentationFormat>Экран (16:9)</PresentationFormat>
  <Paragraphs>48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evgeniy</cp:lastModifiedBy>
  <cp:revision>110</cp:revision>
  <dcterms:created xsi:type="dcterms:W3CDTF">2016-07-06T08:32:09Z</dcterms:created>
  <dcterms:modified xsi:type="dcterms:W3CDTF">2025-10-02T04:41:47Z</dcterms:modified>
</cp:coreProperties>
</file>