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25.svg" ContentType="image/svg+xml"/>
  <Override PartName="/ppt/media/image28.svg" ContentType="image/svg+xml"/>
  <Override PartName="/ppt/media/image36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18288000" cy="10287000"/>
  <p:notesSz cx="6858000" cy="9144000"/>
  <p:embeddedFontLst>
    <p:embeddedFont>
      <p:font typeface="Montserrat Bold" panose="00000800000000000000"/>
      <p:bold r:id="rId48"/>
    </p:embeddedFont>
    <p:embeddedFont>
      <p:font typeface="Montserrat" panose="00000500000000000000"/>
      <p:regular r:id="rId49"/>
    </p:embeddedFont>
    <p:embeddedFont>
      <p:font typeface="Calibri" panose="020F050202020403020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4" autoAdjust="0"/>
    <p:restoredTop sz="94622" autoAdjust="0"/>
  </p:normalViewPr>
  <p:slideViewPr>
    <p:cSldViewPr showGuides="1">
      <p:cViewPr varScale="1">
        <p:scale>
          <a:sx n="56" d="100"/>
          <a:sy n="56" d="100"/>
        </p:scale>
        <p:origin x="547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3" Type="http://schemas.openxmlformats.org/officeDocument/2006/relationships/font" Target="fonts/font6.fntdata"/><Relationship Id="rId52" Type="http://schemas.openxmlformats.org/officeDocument/2006/relationships/font" Target="fonts/font5.fntdata"/><Relationship Id="rId51" Type="http://schemas.openxmlformats.org/officeDocument/2006/relationships/font" Target="fonts/font4.fntdata"/><Relationship Id="rId50" Type="http://schemas.openxmlformats.org/officeDocument/2006/relationships/font" Target="fonts/font3.fntdata"/><Relationship Id="rId5" Type="http://schemas.openxmlformats.org/officeDocument/2006/relationships/slide" Target="slides/slide3.xml"/><Relationship Id="rId49" Type="http://schemas.openxmlformats.org/officeDocument/2006/relationships/font" Target="fonts/font2.fntdata"/><Relationship Id="rId48" Type="http://schemas.openxmlformats.org/officeDocument/2006/relationships/font" Target="fonts/font1.fntdata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0.png"/><Relationship Id="rId3" Type="http://schemas.microsoft.com/office/2007/relationships/media" Target="../media/media2.mp4"/><Relationship Id="rId2" Type="http://schemas.openxmlformats.org/officeDocument/2006/relationships/video" Target="../media/media2.mp4"/><Relationship Id="rId1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tags" Target="../tags/tag1.xml"/><Relationship Id="rId3" Type="http://schemas.microsoft.com/office/2007/relationships/media" Target="../media/media3.mp4"/><Relationship Id="rId2" Type="http://schemas.openxmlformats.org/officeDocument/2006/relationships/video" Target="NULL" TargetMode="External"/><Relationship Id="rId1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png"/><Relationship Id="rId3" Type="http://schemas.microsoft.com/office/2007/relationships/media" Target="../media/media4.mp4"/><Relationship Id="rId2" Type="http://schemas.openxmlformats.org/officeDocument/2006/relationships/video" Target="../media/media4.mp4"/><Relationship Id="rId1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3.png"/><Relationship Id="rId3" Type="http://schemas.microsoft.com/office/2007/relationships/media" Target="../media/media5.mp4"/><Relationship Id="rId2" Type="http://schemas.openxmlformats.org/officeDocument/2006/relationships/video" Target="../media/media5.mp4"/><Relationship Id="rId1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7.jpeg"/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00065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43200" y="2466684"/>
            <a:ext cx="12801600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По легенде хозяева этой уникальной горы 77 небесных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дарханов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, находящихся под покровительством 99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тэнгриев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-небожителей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6" y="5008177"/>
            <a:ext cx="539558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Гора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Ундэр-Баабай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7417" y="6368500"/>
            <a:ext cx="3908822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Гора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Армак</a:t>
            </a:r>
            <a:endParaRPr lang="en-US" sz="3000" dirty="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33173" y="5086350"/>
            <a:ext cx="438197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Гора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Баржигыр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55438" y="6349451"/>
            <a:ext cx="4238030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Г.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Гора Уран-</a:t>
            </a:r>
            <a:r>
              <a:rPr lang="ru-RU" sz="3000" dirty="0" err="1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Душэ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276189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3.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Дата образования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Закаменского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района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750761" y="4293830"/>
            <a:ext cx="417950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13 апреля 1933г.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746212" y="5629417"/>
            <a:ext cx="442216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26 апреля 1918г.</a:t>
            </a:r>
            <a:r>
              <a:rPr lang="en-US" sz="3000" dirty="0" smtClean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28142" y="4265751"/>
            <a:ext cx="454482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 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27 сентября 1927г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372600" y="5523469"/>
            <a:ext cx="45719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9 июля 1926г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2.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 каком году город Городок был переименован в город Закаменск?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31852" y="5008177"/>
            <a:ext cx="204034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 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1959г.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95419" y="6312097"/>
            <a:ext cx="1878092" cy="1056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1933 г.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28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33448" y="6236615"/>
            <a:ext cx="283933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Г. 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1927 г.</a:t>
            </a:r>
            <a:r>
              <a:rPr lang="en-US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33230" y="5086350"/>
            <a:ext cx="203977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1950г.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828800" y="1943100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25832" y="2470749"/>
            <a:ext cx="13447568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4. </a:t>
            </a:r>
            <a:r>
              <a:rPr lang="ru-RU" sz="28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Сытная еда, обладающая целебными свойствами. Содержит необходимые для организма человека белки, углеводы, клетчатку, такие микроэлементы как цинк, железо, магний, кальций, селен, аминокислоты. </a:t>
            </a:r>
            <a:endParaRPr lang="en-US" sz="28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24200" y="4971969"/>
            <a:ext cx="3819914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Арса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83008" y="6143417"/>
            <a:ext cx="34131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Саламат</a:t>
            </a:r>
            <a:r>
              <a:rPr lang="en-US" sz="3000" dirty="0" smtClean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39400" y="5098822"/>
            <a:ext cx="37992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 </a:t>
            </a:r>
            <a:r>
              <a:rPr lang="ru-RU" sz="3000" dirty="0" err="1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Замбаа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896600" y="6121072"/>
            <a:ext cx="27051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Боовы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05371" y="223538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4" y="2597282"/>
            <a:ext cx="13285295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5.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Образ, найденный во льду в форме буддийского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субургана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, предвестник пришествия на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Закаменскую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землю могущественного божества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Арья-Баала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43400" y="5016921"/>
            <a:ext cx="4222313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Ганжир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43400" y="6287109"/>
            <a:ext cx="573488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Бодхи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99313" y="5093020"/>
            <a:ext cx="170971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Лотос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735718" y="6287109"/>
            <a:ext cx="534662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Колесо дхармы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286000" y="2143445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1646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6</a:t>
            </a: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Этот населённый пункт основан </a:t>
            </a:r>
            <a:r>
              <a:rPr lang="ru-RU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 1768 году как караульный пункт на границе России </a:t>
            </a:r>
            <a:endParaRPr lang="ru-RU" sz="3500" b="1" dirty="0" smtClean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 </a:t>
            </a:r>
            <a:r>
              <a:rPr lang="ru-RU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империей Цин.</a:t>
            </a: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83313" y="4924978"/>
            <a:ext cx="55958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</a:t>
            </a:r>
            <a:r>
              <a:rPr lang="ru-RU" sz="24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СП «Михайловское»</a:t>
            </a:r>
            <a:endParaRPr lang="en-US" sz="24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363200" y="6023745"/>
            <a:ext cx="4191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ru-RU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</a:t>
            </a:r>
            <a:r>
              <a:rPr lang="en-US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.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СП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«</a:t>
            </a:r>
            <a:r>
              <a:rPr lang="ru-RU" sz="2400" dirty="0" err="1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Цакирское</a:t>
            </a:r>
            <a:r>
              <a:rPr lang="ru-RU" sz="24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»</a:t>
            </a:r>
            <a:r>
              <a:rPr lang="en-US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77985" y="4924978"/>
            <a:ext cx="64008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4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</a:t>
            </a:r>
            <a:r>
              <a:rPr lang="ru-RU" sz="24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. СП «</a:t>
            </a:r>
            <a:r>
              <a:rPr lang="ru-RU" sz="24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Мылинское</a:t>
            </a:r>
            <a:r>
              <a:rPr lang="ru-RU" sz="24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»</a:t>
            </a:r>
            <a:endParaRPr lang="en-US" sz="24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383313" y="5993933"/>
            <a:ext cx="6934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ru-RU" sz="24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</a:t>
            </a:r>
            <a:r>
              <a:rPr lang="en-US" sz="24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.</a:t>
            </a:r>
            <a:r>
              <a:rPr lang="ru-RU" sz="24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СП «</a:t>
            </a:r>
            <a:r>
              <a:rPr lang="ru-RU" sz="24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Енгорбойское</a:t>
            </a:r>
            <a:r>
              <a:rPr lang="ru-RU" sz="24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»</a:t>
            </a:r>
            <a:endParaRPr lang="en-US" sz="24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723900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32624" y="1581427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7</a:t>
            </a: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Улица в г. Закаменск, названная в честь известного Советского писателя, буревестника революции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571759" y="4044654"/>
            <a:ext cx="482319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 </a:t>
            </a:r>
            <a:r>
              <a:rPr lang="ru-RU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У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лица Лермонтова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571759" y="5466540"/>
            <a:ext cx="503883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 </a:t>
            </a:r>
            <a:r>
              <a:rPr lang="ru-RU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У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лица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Седлецкого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63000" y="4044654"/>
            <a:ext cx="577412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 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Улица Горького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06000" y="5466540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Улица </a:t>
            </a:r>
            <a:r>
              <a:rPr lang="ru-RU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Ч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апаева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8.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Сколько населенных пунктов в Закаменском районе?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58645" y="5018663"/>
            <a:ext cx="460408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28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58645" y="6004958"/>
            <a:ext cx="456592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19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379548" y="4943888"/>
            <a:ext cx="45517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 </a:t>
            </a:r>
            <a:r>
              <a:rPr lang="ru-RU" sz="3000" dirty="0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24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762999" y="6034426"/>
            <a:ext cx="578489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32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9. </a:t>
            </a:r>
            <a:r>
              <a:rPr lang="ru-RU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Когда-то в этом селе находилась </a:t>
            </a:r>
            <a:r>
              <a:rPr lang="ru-RU" sz="350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Атамано</a:t>
            </a:r>
            <a:r>
              <a:rPr lang="ru-RU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-Николаевская  казачья станица 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5105399"/>
            <a:ext cx="251121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 </a:t>
            </a:r>
            <a:r>
              <a:rPr lang="ru-RU" sz="3000" dirty="0" err="1" smtClean="0">
                <a:solidFill>
                  <a:schemeClr val="bg1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Харацай</a:t>
            </a:r>
            <a:endParaRPr lang="en-US" sz="3000" dirty="0">
              <a:solidFill>
                <a:schemeClr val="bg1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0" y="6115050"/>
            <a:ext cx="228260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Хамней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522454" y="5144636"/>
            <a:ext cx="349493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Холтосон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32054" y="6115050"/>
            <a:ext cx="2275734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Усановка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89633" y="1532560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222499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10</a:t>
            </a: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Руководитель геологической партии, открывшей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Холтосонское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коренное месторождение вольфрама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52800" y="4661115"/>
            <a:ext cx="5593307" cy="1031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28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А.</a:t>
            </a:r>
            <a:r>
              <a:rPr lang="ru-RU" sz="28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Валентина Георгиевна </a:t>
            </a:r>
            <a:endParaRPr lang="ru-RU" sz="2800" dirty="0" smtClean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28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Цой </a:t>
            </a:r>
            <a:r>
              <a:rPr lang="en-US" sz="28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52799" y="6335676"/>
            <a:ext cx="559330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Б. </a:t>
            </a:r>
            <a:r>
              <a:rPr lang="ru-RU" sz="28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Мария Васильевна</a:t>
            </a:r>
            <a:endParaRPr lang="ru-RU" sz="2800" dirty="0" smtClean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28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ru-RU" sz="28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Бесова</a:t>
            </a:r>
            <a:endParaRPr lang="en-US" sz="28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677400" y="4679577"/>
            <a:ext cx="545164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Тамара Ивановна Дорошенко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58399" y="6335676"/>
            <a:ext cx="468964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Анна Николаевна </a:t>
            </a:r>
            <a:r>
              <a:rPr lang="ru-RU" sz="300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Б</a:t>
            </a:r>
            <a:r>
              <a:rPr lang="ru-RU" sz="3000" dirty="0" err="1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оршонова</a:t>
            </a:r>
            <a:r>
              <a:rPr lang="en-US" sz="30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endParaRPr lang="en-US" sz="30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90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Правильные ответы</a:t>
            </a:r>
            <a:endParaRPr lang="en-US" sz="4500" b="1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11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</a:t>
            </a: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Г</a:t>
            </a: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2.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3.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4.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5.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6.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Г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7.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8.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9.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665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10.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Б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71600" y="723900"/>
            <a:ext cx="1519987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28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1. </a:t>
            </a:r>
            <a:r>
              <a:rPr lang="ru-RU" sz="28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Это </a:t>
            </a:r>
            <a:r>
              <a:rPr lang="ru-RU" sz="28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предприятие являлось основным градообразующем предприятием, поставляющим свою продукцию на металлургические заводы страны</a:t>
            </a:r>
            <a:r>
              <a:rPr lang="ru-RU" dirty="0"/>
              <a:t> 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038" y="2171700"/>
            <a:ext cx="9525000" cy="63251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64328" y="962025"/>
            <a:ext cx="14759344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2.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 каком селе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находится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аэропорт?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5"/>
          <a:stretch>
            <a:fillRect/>
          </a:stretch>
        </p:blipFill>
        <p:spPr>
          <a:xfrm>
            <a:off x="4191000" y="1990114"/>
            <a:ext cx="9601200" cy="642998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572155"/>
            <a:ext cx="16286916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3</a:t>
            </a:r>
            <a:r>
              <a:rPr lang="en-US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 Статуя какого божества находится в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с.Санага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t="6107" r="19847" b="3053"/>
          <a:stretch>
            <a:fillRect/>
          </a:stretch>
        </p:blipFill>
        <p:spPr>
          <a:xfrm>
            <a:off x="3886200" y="1448534"/>
            <a:ext cx="10210800" cy="69217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856088"/>
            <a:ext cx="17283315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4.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Абсолютный </a:t>
            </a:r>
            <a:r>
              <a:rPr lang="ru-RU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ч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емпион по разбиванию хребтовой кости</a:t>
            </a:r>
            <a:endParaRPr lang="ru-RU" sz="3500" b="1" dirty="0" smtClean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«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Алтан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Мундурга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– 2024», уроженец села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Далахай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 </a:t>
            </a:r>
            <a:endParaRPr lang="ru-RU" sz="3500" b="1" dirty="0" smtClean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00" y="2112842"/>
            <a:ext cx="4953000" cy="668825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47800" y="585574"/>
            <a:ext cx="14921115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5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 Этот проект был удостоен диплома в номинации</a:t>
            </a:r>
            <a:endParaRPr lang="ru-RU" sz="3500" b="1" dirty="0" smtClean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«За процветание и развитие территории» </a:t>
            </a:r>
            <a:endParaRPr lang="ru-RU" sz="3500" b="1" dirty="0" smtClean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Всероссийской премии «Маршрут года» – 2020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/>
          <a:stretch>
            <a:fillRect/>
          </a:stretch>
        </p:blipFill>
        <p:spPr>
          <a:xfrm>
            <a:off x="3565090" y="2628900"/>
            <a:ext cx="10686533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09625" y="593996"/>
            <a:ext cx="1666875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6. </a:t>
            </a:r>
            <a:r>
              <a:rPr lang="ru-RU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По легенде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до </a:t>
            </a:r>
            <a:r>
              <a:rPr lang="ru-RU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конца 40-х годов ХХ века женщины и верблюды не могли переходить через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данный перевал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999869"/>
            <a:ext cx="10363200" cy="628726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346671" y="505465"/>
            <a:ext cx="13594657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7</a:t>
            </a:r>
            <a:r>
              <a:rPr lang="en-US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2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Победитель Чемпионата </a:t>
            </a:r>
            <a:r>
              <a:rPr lang="ru-RU" sz="32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Е</a:t>
            </a:r>
            <a:r>
              <a:rPr lang="ru-RU" sz="32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вропы – 2022 по стрельбе из лука, спортсмен из </a:t>
            </a:r>
            <a:r>
              <a:rPr lang="ru-RU" sz="32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Закаменского</a:t>
            </a:r>
            <a:r>
              <a:rPr lang="ru-RU" sz="32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района, представляющий сборную команду России</a:t>
            </a:r>
            <a:endParaRPr lang="en-US" sz="32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899" y="2390596"/>
            <a:ext cx="61722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857500"/>
            <a:ext cx="5181600" cy="590073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933021" y="495300"/>
            <a:ext cx="14421958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3495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8.</a:t>
            </a:r>
            <a:r>
              <a:rPr lang="ru-RU" sz="3495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28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Герой России, командир </a:t>
            </a:r>
            <a:r>
              <a:rPr lang="ru-RU" sz="28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мотострелкового взвода 3-й мотострелковой роты 1-го мотострелкового батальона 37-й отдельной гвардейской мотострелковой бригады 36-й общевойсковой </a:t>
            </a:r>
            <a:r>
              <a:rPr lang="ru-RU" sz="28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армии</a:t>
            </a:r>
            <a:endParaRPr lang="ru-RU" sz="2800" b="1" dirty="0" smtClean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895"/>
              </a:lnSpc>
            </a:pPr>
            <a:r>
              <a:rPr lang="ru-RU" sz="28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28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Восточного военного округа, гвардии </a:t>
            </a:r>
            <a:r>
              <a:rPr lang="ru-RU" sz="28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капитан</a:t>
            </a:r>
            <a:endParaRPr lang="en-US" sz="28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819400" y="556260"/>
            <a:ext cx="1222305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9.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 целью популяризации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этого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растения </a:t>
            </a:r>
            <a:endParaRPr lang="ru-RU" sz="3500" b="1" dirty="0" smtClean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 Закаменском районе проводят фестиваль</a:t>
            </a:r>
            <a:r>
              <a:rPr lang="en-US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? 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171700"/>
            <a:ext cx="9753600" cy="64998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0771" y="876300"/>
            <a:ext cx="1626165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10.</a:t>
            </a:r>
            <a:r>
              <a:rPr lang="ru-RU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Этот культурный </a:t>
            </a:r>
            <a:r>
              <a:rPr lang="ru-RU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объект посвящен ветеранам-труженикам тыла </a:t>
            </a:r>
            <a:r>
              <a:rPr lang="ru-RU" sz="3500" b="1" dirty="0" err="1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Джидинского</a:t>
            </a:r>
            <a:r>
              <a:rPr lang="ru-RU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вольфрамо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-молибденового комбината 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476500"/>
            <a:ext cx="9753600" cy="6019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1975" y="1028700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Правильные</a:t>
            </a:r>
            <a:r>
              <a:rPr lang="en-US" sz="4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450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ответы</a:t>
            </a:r>
            <a:endParaRPr lang="en-US" sz="4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5" y="2025650"/>
            <a:ext cx="13164050" cy="628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Джидинский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вольфрамо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-молибденовый комбинат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2.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Дутулур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3.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Ярья-Баала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4.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Амур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Гончиков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5.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Восхождение на Флаг-Маяк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6.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Ундэр</a:t>
            </a:r>
            <a:r>
              <a:rPr lang="ru-RU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-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Баабай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7.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Сергей Цыренов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8.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Жаргал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Баирович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Гомбоев</a:t>
            </a:r>
            <a:endParaRPr lang="ru-RU" sz="3500" b="1" dirty="0" smtClean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9</a:t>
            </a: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Фестиваль черемши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10.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Генерал-танк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38300"/>
            <a:ext cx="80772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55"/>
          <a:stretch>
            <a:fillRect/>
          </a:stretch>
        </p:blipFill>
        <p:spPr>
          <a:xfrm>
            <a:off x="4443735" y="2019300"/>
            <a:ext cx="9400529" cy="52768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9378" r="11722" b="20837"/>
          <a:stretch>
            <a:fillRect/>
          </a:stretch>
        </p:blipFill>
        <p:spPr>
          <a:xfrm>
            <a:off x="4438544" y="2247900"/>
            <a:ext cx="9410912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085974"/>
            <a:ext cx="7810500" cy="58578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535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" b="17117"/>
          <a:stretch>
            <a:fillRect/>
          </a:stretch>
        </p:blipFill>
        <p:spPr>
          <a:xfrm>
            <a:off x="4355166" y="2019300"/>
            <a:ext cx="9577668" cy="58674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33704"/>
          <a:stretch>
            <a:fillRect/>
          </a:stretch>
        </p:blipFill>
        <p:spPr>
          <a:xfrm>
            <a:off x="3467100" y="2552700"/>
            <a:ext cx="11353800" cy="384513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3" b="14287"/>
          <a:stretch>
            <a:fillRect/>
          </a:stretch>
        </p:blipFill>
        <p:spPr>
          <a:xfrm>
            <a:off x="4686300" y="2476500"/>
            <a:ext cx="8915400" cy="457588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Правильные ответы</a:t>
            </a:r>
            <a:endParaRPr lang="en-US" sz="4500" b="1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077598" y="3076749"/>
            <a:ext cx="4681299" cy="439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Юхта</a:t>
            </a: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2.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Санага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3.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Вольфрам</a:t>
            </a:r>
            <a:r>
              <a:rPr lang="en-US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4.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Кедр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5. </a:t>
            </a:r>
            <a:r>
              <a:rPr lang="ru-RU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Э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венки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6. </a:t>
            </a:r>
            <a:r>
              <a:rPr lang="ru-RU" sz="35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Геологи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7.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Модонкуль</a:t>
            </a:r>
            <a:endParaRPr lang="en-US" sz="350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531" y="-79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2334"/>
            <a:ext cx="7366932" cy="4440241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7640" y="2071581"/>
            <a:ext cx="7366932" cy="5881746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9" name="Freeform 9"/>
          <p:cNvSpPr/>
          <p:nvPr/>
        </p:nvSpPr>
        <p:spPr>
          <a:xfrm>
            <a:off x="12226434" y="3314700"/>
            <a:ext cx="2349342" cy="2401744"/>
          </a:xfrm>
          <a:custGeom>
            <a:avLst/>
            <a:gdLst/>
            <a:ahLst/>
            <a:cxnLst/>
            <a:rect l="l" t="t" r="r" b="b"/>
            <a:pathLst>
              <a:path w="2349342" h="2401744">
                <a:moveTo>
                  <a:pt x="0" y="0"/>
                </a:moveTo>
                <a:lnTo>
                  <a:pt x="2349342" y="0"/>
                </a:lnTo>
                <a:lnTo>
                  <a:pt x="2349342" y="2401744"/>
                </a:lnTo>
                <a:lnTo>
                  <a:pt x="0" y="24017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64486" y="3939303"/>
            <a:ext cx="6695361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1. </a:t>
            </a:r>
            <a:r>
              <a:rPr lang="en-US" sz="4000" b="1" dirty="0" err="1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Назовите</a:t>
            </a: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4000" b="1" dirty="0" err="1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автора</a:t>
            </a: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4000" b="1" dirty="0" err="1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слов</a:t>
            </a: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4000" b="1" dirty="0">
              <a:solidFill>
                <a:srgbClr val="EBF7FE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5600"/>
              </a:lnSpc>
            </a:pPr>
            <a:r>
              <a:rPr lang="en-US" sz="4000" b="1" dirty="0" err="1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гимна</a:t>
            </a: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4000" b="1" dirty="0">
              <a:solidFill>
                <a:srgbClr val="EBF7FE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ru-RU" sz="4000" b="1" dirty="0" err="1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Закаменского</a:t>
            </a:r>
            <a:r>
              <a:rPr lang="en-US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4000" b="1" dirty="0" err="1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района</a:t>
            </a: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4000" b="1" dirty="0">
              <a:solidFill>
                <a:srgbClr val="EBF7FE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12" name="гимн закаменского района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157424" y="646750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9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402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30754" y="2547260"/>
            <a:ext cx="6172200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2</a:t>
            </a:r>
            <a:r>
              <a:rPr lang="en-US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Назовите фамилию и имя </a:t>
            </a:r>
            <a:r>
              <a:rPr lang="ru-RU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и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звестного бурятского юмориста, КВН-</a:t>
            </a:r>
            <a:r>
              <a:rPr lang="ru-RU" sz="4000" b="1" dirty="0" err="1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щика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, участника 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команды </a:t>
            </a:r>
            <a:r>
              <a:rPr lang="ru-RU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«ЧИВА 03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»</a:t>
            </a:r>
            <a:endParaRPr lang="en-US" sz="4000" b="1" dirty="0">
              <a:solidFill>
                <a:srgbClr val="EBF7FE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11" name="гуляев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8553" y="849378"/>
            <a:ext cx="4175125" cy="6980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4242" y="2335995"/>
            <a:ext cx="7366932" cy="5595491"/>
            <a:chOff x="0" y="0"/>
            <a:chExt cx="1940262" cy="1301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01750"/>
            </a:xfrm>
            <a:custGeom>
              <a:avLst/>
              <a:gdLst/>
              <a:ahLst/>
              <a:cxnLst/>
              <a:rect l="l" t="t" r="r" b="b"/>
              <a:pathLst>
                <a:path w="1940262" h="130175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48154"/>
                  </a:lnTo>
                  <a:cubicBezTo>
                    <a:pt x="1940262" y="1262369"/>
                    <a:pt x="1934615" y="1276001"/>
                    <a:pt x="1924564" y="1286053"/>
                  </a:cubicBezTo>
                  <a:cubicBezTo>
                    <a:pt x="1914513" y="1296104"/>
                    <a:pt x="1900880" y="1301750"/>
                    <a:pt x="1886666" y="1301750"/>
                  </a:cubicBezTo>
                  <a:lnTo>
                    <a:pt x="53596" y="1301750"/>
                  </a:lnTo>
                  <a:cubicBezTo>
                    <a:pt x="23996" y="1301750"/>
                    <a:pt x="0" y="1277755"/>
                    <a:pt x="0" y="124815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29600" y="2355514"/>
            <a:ext cx="9223416" cy="5575972"/>
            <a:chOff x="0" y="0"/>
            <a:chExt cx="2429212" cy="1468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212" cy="1468569"/>
            </a:xfrm>
            <a:custGeom>
              <a:avLst/>
              <a:gdLst/>
              <a:ahLst/>
              <a:cxnLst/>
              <a:rect l="l" t="t" r="r" b="b"/>
              <a:pathLst>
                <a:path w="2429212" h="1468569">
                  <a:moveTo>
                    <a:pt x="42808" y="0"/>
                  </a:moveTo>
                  <a:lnTo>
                    <a:pt x="2386404" y="0"/>
                  </a:lnTo>
                  <a:cubicBezTo>
                    <a:pt x="2397758" y="0"/>
                    <a:pt x="2408646" y="4510"/>
                    <a:pt x="2416674" y="12538"/>
                  </a:cubicBezTo>
                  <a:cubicBezTo>
                    <a:pt x="2424702" y="20566"/>
                    <a:pt x="2429212" y="31455"/>
                    <a:pt x="2429212" y="42808"/>
                  </a:cubicBezTo>
                  <a:lnTo>
                    <a:pt x="2429212" y="1425760"/>
                  </a:lnTo>
                  <a:cubicBezTo>
                    <a:pt x="2429212" y="1437114"/>
                    <a:pt x="2424702" y="1448002"/>
                    <a:pt x="2416674" y="1456031"/>
                  </a:cubicBezTo>
                  <a:cubicBezTo>
                    <a:pt x="2408646" y="1464059"/>
                    <a:pt x="2397758" y="1468569"/>
                    <a:pt x="2386404" y="1468569"/>
                  </a:cubicBezTo>
                  <a:lnTo>
                    <a:pt x="42808" y="1468569"/>
                  </a:lnTo>
                  <a:cubicBezTo>
                    <a:pt x="31455" y="1468569"/>
                    <a:pt x="20566" y="1464059"/>
                    <a:pt x="12538" y="1456031"/>
                  </a:cubicBezTo>
                  <a:cubicBezTo>
                    <a:pt x="4510" y="1448002"/>
                    <a:pt x="0" y="1437114"/>
                    <a:pt x="0" y="1425760"/>
                  </a:cubicBezTo>
                  <a:lnTo>
                    <a:pt x="0" y="42808"/>
                  </a:lnTo>
                  <a:cubicBezTo>
                    <a:pt x="0" y="31455"/>
                    <a:pt x="4510" y="20566"/>
                    <a:pt x="12538" y="12538"/>
                  </a:cubicBezTo>
                  <a:cubicBezTo>
                    <a:pt x="20566" y="4510"/>
                    <a:pt x="31455" y="0"/>
                    <a:pt x="42808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29212" cy="150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24979" y="2662609"/>
            <a:ext cx="6907768" cy="430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3</a:t>
            </a:r>
            <a:r>
              <a:rPr lang="en-US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Первый исполнитель хита «</a:t>
            </a:r>
            <a:r>
              <a:rPr lang="ru-RU" sz="4000" b="1" dirty="0" err="1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Сагаан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дали» </a:t>
            </a:r>
            <a:r>
              <a:rPr lang="ru-RU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- оперный 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певец, 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Заслуженный артист Республики Бурятия, уроженец села </a:t>
            </a:r>
            <a:r>
              <a:rPr lang="ru-RU" sz="4000" b="1" dirty="0" err="1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Санага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en-US" sz="4000" b="1" dirty="0">
              <a:solidFill>
                <a:srgbClr val="EBF7FE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9" name="Сагаан дали-исп Доржо Шагдуров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29172,000000" end="21043,000000"/>
                </p14:media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144000" y="2857500"/>
            <a:ext cx="7299325" cy="4360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803254"/>
            <a:ext cx="7366932" cy="5029947"/>
            <a:chOff x="0" y="0"/>
            <a:chExt cx="1940262" cy="13247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24760"/>
            </a:xfrm>
            <a:custGeom>
              <a:avLst/>
              <a:gdLst/>
              <a:ahLst/>
              <a:cxnLst/>
              <a:rect l="l" t="t" r="r" b="b"/>
              <a:pathLst>
                <a:path w="1940262" h="132476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71164"/>
                  </a:lnTo>
                  <a:cubicBezTo>
                    <a:pt x="1940262" y="1285378"/>
                    <a:pt x="1934615" y="1299011"/>
                    <a:pt x="1924564" y="1309062"/>
                  </a:cubicBezTo>
                  <a:cubicBezTo>
                    <a:pt x="1914513" y="1319113"/>
                    <a:pt x="1900880" y="1324760"/>
                    <a:pt x="1886666" y="1324760"/>
                  </a:cubicBezTo>
                  <a:lnTo>
                    <a:pt x="53596" y="1324760"/>
                  </a:lnTo>
                  <a:cubicBezTo>
                    <a:pt x="23996" y="1324760"/>
                    <a:pt x="0" y="1300764"/>
                    <a:pt x="0" y="127116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6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63336" y="2685282"/>
            <a:ext cx="8961324" cy="5265892"/>
            <a:chOff x="0" y="0"/>
            <a:chExt cx="2360184" cy="13869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184" cy="1386902"/>
            </a:xfrm>
            <a:custGeom>
              <a:avLst/>
              <a:gdLst/>
              <a:ahLst/>
              <a:cxnLst/>
              <a:rect l="l" t="t" r="r" b="b"/>
              <a:pathLst>
                <a:path w="2360184" h="1386902">
                  <a:moveTo>
                    <a:pt x="44060" y="0"/>
                  </a:moveTo>
                  <a:lnTo>
                    <a:pt x="2316124" y="0"/>
                  </a:lnTo>
                  <a:cubicBezTo>
                    <a:pt x="2327809" y="0"/>
                    <a:pt x="2339016" y="4642"/>
                    <a:pt x="2347279" y="12905"/>
                  </a:cubicBezTo>
                  <a:cubicBezTo>
                    <a:pt x="2355542" y="21168"/>
                    <a:pt x="2360184" y="32375"/>
                    <a:pt x="2360184" y="44060"/>
                  </a:cubicBezTo>
                  <a:lnTo>
                    <a:pt x="2360184" y="1342841"/>
                  </a:lnTo>
                  <a:cubicBezTo>
                    <a:pt x="2360184" y="1367175"/>
                    <a:pt x="2340458" y="1386902"/>
                    <a:pt x="2316124" y="1386902"/>
                  </a:cubicBezTo>
                  <a:lnTo>
                    <a:pt x="44060" y="1386902"/>
                  </a:lnTo>
                  <a:cubicBezTo>
                    <a:pt x="32375" y="1386902"/>
                    <a:pt x="21168" y="1382260"/>
                    <a:pt x="12905" y="1373997"/>
                  </a:cubicBezTo>
                  <a:cubicBezTo>
                    <a:pt x="4642" y="1365734"/>
                    <a:pt x="0" y="1354527"/>
                    <a:pt x="0" y="1342841"/>
                  </a:cubicBezTo>
                  <a:lnTo>
                    <a:pt x="0" y="44060"/>
                  </a:lnTo>
                  <a:cubicBezTo>
                    <a:pt x="0" y="19726"/>
                    <a:pt x="19726" y="0"/>
                    <a:pt x="44060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184" cy="1425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9536" y="3187802"/>
            <a:ext cx="7366932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4. </a:t>
            </a: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Одну из главных ролей в этом фильме исполнил </a:t>
            </a:r>
            <a:r>
              <a:rPr lang="ru-RU" sz="3200" dirty="0">
                <a:solidFill>
                  <a:schemeClr val="bg1">
                    <a:lumMod val="95000"/>
                  </a:schemeClr>
                </a:solidFill>
              </a:rPr>
              <a:t> 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Заслуженный </a:t>
            </a:r>
            <a:r>
              <a:rPr lang="ru-RU" sz="3200" b="1" dirty="0">
                <a:solidFill>
                  <a:schemeClr val="bg1">
                    <a:lumMod val="95000"/>
                  </a:schemeClr>
                </a:solidFill>
              </a:rPr>
              <a:t>артист Российской 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Федерации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Montserrat Bold" panose="00000800000000000000"/>
                <a:sym typeface="Montserrat Bold" panose="00000800000000000000"/>
              </a:rPr>
              <a:t>, 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Народный </a:t>
            </a:r>
            <a:r>
              <a:rPr lang="ru-RU" sz="3200" b="1" dirty="0">
                <a:solidFill>
                  <a:schemeClr val="bg1">
                    <a:lumMod val="95000"/>
                  </a:schemeClr>
                </a:solidFill>
              </a:rPr>
              <a:t>артист Республики 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Бурятия, уроженец села </a:t>
            </a:r>
            <a:r>
              <a:rPr lang="ru-RU" sz="3200" b="1" dirty="0" err="1" smtClean="0">
                <a:solidFill>
                  <a:schemeClr val="bg1">
                    <a:lumMod val="95000"/>
                  </a:schemeClr>
                </a:solidFill>
              </a:rPr>
              <a:t>Дархинтуй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ru-RU" sz="32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>
              <a:lnSpc>
                <a:spcPts val="5600"/>
              </a:lnSpc>
            </a:pP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Назовите название фильма и имя актера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11" name="Дух Байкала 12+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42296" y="3086100"/>
            <a:ext cx="7203404" cy="4114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957691"/>
            <a:ext cx="7366932" cy="7083000"/>
            <a:chOff x="0" y="0"/>
            <a:chExt cx="1940262" cy="18654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865481"/>
            </a:xfrm>
            <a:custGeom>
              <a:avLst/>
              <a:gdLst/>
              <a:ahLst/>
              <a:cxnLst/>
              <a:rect l="l" t="t" r="r" b="b"/>
              <a:pathLst>
                <a:path w="1940262" h="1865481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811885"/>
                  </a:lnTo>
                  <a:cubicBezTo>
                    <a:pt x="1940262" y="1826100"/>
                    <a:pt x="1934615" y="1839732"/>
                    <a:pt x="1924564" y="1849783"/>
                  </a:cubicBezTo>
                  <a:cubicBezTo>
                    <a:pt x="1914513" y="1859835"/>
                    <a:pt x="1900880" y="1865481"/>
                    <a:pt x="1886666" y="1865481"/>
                  </a:cubicBezTo>
                  <a:lnTo>
                    <a:pt x="53596" y="1865481"/>
                  </a:lnTo>
                  <a:cubicBezTo>
                    <a:pt x="23996" y="1865481"/>
                    <a:pt x="0" y="1841485"/>
                    <a:pt x="0" y="1811885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903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01609" y="433508"/>
            <a:ext cx="5853662" cy="8131367"/>
            <a:chOff x="0" y="0"/>
            <a:chExt cx="1541705" cy="21415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1705" cy="2141594"/>
            </a:xfrm>
            <a:custGeom>
              <a:avLst/>
              <a:gdLst/>
              <a:ahLst/>
              <a:cxnLst/>
              <a:rect l="l" t="t" r="r" b="b"/>
              <a:pathLst>
                <a:path w="1541705" h="2141594">
                  <a:moveTo>
                    <a:pt x="67451" y="0"/>
                  </a:moveTo>
                  <a:lnTo>
                    <a:pt x="1474254" y="0"/>
                  </a:lnTo>
                  <a:cubicBezTo>
                    <a:pt x="1492143" y="0"/>
                    <a:pt x="1509299" y="7106"/>
                    <a:pt x="1521949" y="19756"/>
                  </a:cubicBezTo>
                  <a:cubicBezTo>
                    <a:pt x="1534599" y="32406"/>
                    <a:pt x="1541705" y="49562"/>
                    <a:pt x="1541705" y="67451"/>
                  </a:cubicBezTo>
                  <a:lnTo>
                    <a:pt x="1541705" y="2074143"/>
                  </a:lnTo>
                  <a:cubicBezTo>
                    <a:pt x="1541705" y="2092032"/>
                    <a:pt x="1534599" y="2109189"/>
                    <a:pt x="1521949" y="2121839"/>
                  </a:cubicBezTo>
                  <a:cubicBezTo>
                    <a:pt x="1509299" y="2134488"/>
                    <a:pt x="1492143" y="2141594"/>
                    <a:pt x="1474254" y="2141594"/>
                  </a:cubicBezTo>
                  <a:lnTo>
                    <a:pt x="67451" y="2141594"/>
                  </a:lnTo>
                  <a:cubicBezTo>
                    <a:pt x="49562" y="2141594"/>
                    <a:pt x="32406" y="2134488"/>
                    <a:pt x="19756" y="2121839"/>
                  </a:cubicBezTo>
                  <a:cubicBezTo>
                    <a:pt x="7106" y="2109189"/>
                    <a:pt x="0" y="2092032"/>
                    <a:pt x="0" y="2074143"/>
                  </a:cubicBezTo>
                  <a:lnTo>
                    <a:pt x="0" y="67451"/>
                  </a:lnTo>
                  <a:cubicBezTo>
                    <a:pt x="0" y="49562"/>
                    <a:pt x="7106" y="32406"/>
                    <a:pt x="19756" y="19756"/>
                  </a:cubicBezTo>
                  <a:cubicBezTo>
                    <a:pt x="32406" y="7106"/>
                    <a:pt x="49562" y="0"/>
                    <a:pt x="67451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41705" cy="2179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70228" y="2631496"/>
            <a:ext cx="6883875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5</a:t>
            </a:r>
            <a:r>
              <a:rPr lang="en-US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ru-RU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Уроженец села </a:t>
            </a:r>
            <a:r>
              <a:rPr lang="ru-RU" sz="4000" b="1" dirty="0" err="1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Улекчин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, абсолютный чемпион </a:t>
            </a:r>
            <a:r>
              <a:rPr lang="ru-RU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первого 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чемпионата мира по </a:t>
            </a:r>
            <a:r>
              <a:rPr lang="ru-RU" sz="4000" b="1" dirty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якутской борьбе 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«</a:t>
            </a:r>
            <a:r>
              <a:rPr lang="ru-RU" sz="4000" b="1" dirty="0" err="1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Хапсагай</a:t>
            </a:r>
            <a:r>
              <a:rPr lang="ru-RU" sz="4000" b="1" dirty="0" smtClean="0">
                <a:solidFill>
                  <a:srgbClr val="EBF7F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»</a:t>
            </a:r>
            <a:endParaRPr lang="en-US" sz="4000" b="1" dirty="0">
              <a:solidFill>
                <a:srgbClr val="EBF7FE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9" name="гармаев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16537" y="1181100"/>
            <a:ext cx="4823805" cy="6249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24803" y="2366435"/>
            <a:ext cx="9638394" cy="5554131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37661" y="2765259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1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Правильные ответы</a:t>
            </a:r>
            <a:endParaRPr lang="en-US" sz="4500" b="1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6300"/>
              </a:lnSpc>
              <a:spcBef>
                <a:spcPct val="0"/>
              </a:spcBef>
            </a:pPr>
            <a:endParaRPr lang="en-US" sz="4500" b="1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85279" y="3940185"/>
            <a:ext cx="8294847" cy="3769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1.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Николай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Шабаев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2.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Валерий Гуляев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3.</a:t>
            </a:r>
            <a:r>
              <a:rPr lang="ru-RU" alt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Доржо Шагдуров</a:t>
            </a: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endParaRPr lang="ru-RU" sz="3500" b="1" dirty="0" smtClean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4</a:t>
            </a: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Фильм «Дух Байкала», актер 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- Олег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Дамдинович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Бабуев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5.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Сандан</a:t>
            </a:r>
            <a:r>
              <a:rPr lang="ru-RU" sz="3500" b="1" dirty="0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Гармаев</a:t>
            </a:r>
            <a:endParaRPr lang="en-US" sz="3500" b="1" dirty="0">
              <a:solidFill>
                <a:srgbClr val="2717C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3319"/>
            <a:ext cx="18288000" cy="10918597"/>
          </a:xfrm>
          <a:custGeom>
            <a:avLst/>
            <a:gdLst/>
            <a:ahLst/>
            <a:cxnLst/>
            <a:rect l="l" t="t" r="r" b="b"/>
            <a:pathLst>
              <a:path w="18288000" h="10918597">
                <a:moveTo>
                  <a:pt x="0" y="0"/>
                </a:moveTo>
                <a:lnTo>
                  <a:pt x="18288000" y="0"/>
                </a:lnTo>
                <a:lnTo>
                  <a:pt x="18288000" y="10918597"/>
                </a:lnTo>
                <a:lnTo>
                  <a:pt x="0" y="10918597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251" t="-18849" r="-32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34436" y="7483085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54940" y="7680050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b="1">
                <a:solidFill>
                  <a:srgbClr val="3856BE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Присоединяйтесь к нам!</a:t>
            </a:r>
            <a:endParaRPr lang="en-US" sz="4000" b="1">
              <a:solidFill>
                <a:srgbClr val="3856BE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pic>
        <p:nvPicPr>
          <p:cNvPr id="6" name="Изображение 5" descr="photo_2025-02-14_18-18-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566545"/>
            <a:ext cx="6172200" cy="591629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3717</Words>
  <Application>WPS Presentation</Application>
  <PresentationFormat>Произвольный</PresentationFormat>
  <Paragraphs>202</Paragraphs>
  <Slides>42</Slides>
  <Notes>0</Notes>
  <HiddenSlides>0</HiddenSlides>
  <MMClips>4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1" baseType="lpstr">
      <vt:lpstr>Arial</vt:lpstr>
      <vt:lpstr>SimSun</vt:lpstr>
      <vt:lpstr>Wingdings</vt:lpstr>
      <vt:lpstr>Montserrat Bold</vt:lpstr>
      <vt:lpstr>Montserrat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user</cp:lastModifiedBy>
  <cp:revision>40</cp:revision>
  <dcterms:created xsi:type="dcterms:W3CDTF">2006-08-16T00:00:00Z</dcterms:created>
  <dcterms:modified xsi:type="dcterms:W3CDTF">2025-02-14T10:20:55Z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65C0D9F966BC419B83890987539A8F05_13</vt:lpwstr>
  </property>
  <property fmtid="{D5CDD505-2E9C-101B-9397-08002B2CF9AE}" pid="3" name="KSOProductBuildVer">
    <vt:lpwstr>1049-12.2.0.19805</vt:lpwstr>
  </property>
</Properties>
</file>