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3" r:id="rId8"/>
    <p:sldId id="262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4899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771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896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9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089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21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679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614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329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109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983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4633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3374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2623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26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986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288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2DCB4A3-9585-4ED8-8187-2CCFB86E3167}" type="datetimeFigureOut">
              <a:rPr lang="ru-RU" smtClean="0"/>
              <a:t>13.02.2025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B62E0F6-A098-4845-AFA1-8A9361F37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0740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DB22F3-355A-4F28-942F-DDF7AEBA7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000053"/>
          </a:xfrm>
        </p:spPr>
        <p:txBody>
          <a:bodyPr>
            <a:normAutofit/>
          </a:bodyPr>
          <a:lstStyle/>
          <a:p>
            <a:r>
              <a:rPr lang="ru-RU" dirty="0"/>
              <a:t>Методические рекомендации по проведению </a:t>
            </a:r>
            <a:r>
              <a:rPr lang="ru-RU" dirty="0" smtClean="0"/>
              <a:t>Конкурса</a:t>
            </a:r>
            <a:br>
              <a:rPr lang="ru-RU" dirty="0" smtClean="0"/>
            </a:br>
            <a:r>
              <a:rPr lang="ru-RU" dirty="0" smtClean="0"/>
              <a:t>«Первый полет»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800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9452FD-6B23-4B90-962D-AB84DDADF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371" y="391758"/>
            <a:ext cx="6192915" cy="1325563"/>
          </a:xfrm>
        </p:spPr>
        <p:txBody>
          <a:bodyPr>
            <a:normAutofit/>
          </a:bodyPr>
          <a:lstStyle/>
          <a:p>
            <a:r>
              <a:rPr lang="ru-RU" dirty="0"/>
              <a:t>Правила проведения</a:t>
            </a:r>
            <a:br>
              <a:rPr lang="ru-RU" dirty="0"/>
            </a:br>
            <a:r>
              <a:rPr lang="ru-RU" dirty="0"/>
              <a:t>на классном этапе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882FDA6-17D8-457E-B537-A12AE13AA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851" y="1717321"/>
            <a:ext cx="9320922" cy="4301739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Каждый участник изготавливает модель самолета из бумаги (оригами)</a:t>
            </a:r>
          </a:p>
          <a:p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Каждому участнику предоставляется возможность выполнить 3 зачетных полета.  В зачет идут три результата.</a:t>
            </a:r>
          </a:p>
          <a:p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Победителя определяют по 3 критериям: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аккуратность выполнения модели(5 бальная система)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креативность оформления(5 бальная система)</a:t>
            </a:r>
          </a:p>
          <a:p>
            <a:pPr marL="514350" indent="-514350">
              <a:buFont typeface="+mj-lt"/>
              <a:buAutoNum type="arabicParenR"/>
            </a:pPr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Результат дальности полетов (сумма количества метров)</a:t>
            </a: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dirty="0">
                <a:solidFill>
                  <a:schemeClr val="tx1"/>
                </a:solidFill>
              </a:rPr>
              <a:t>рамках первого этапа конкурса определяется лучшие классы/группы Республики Бурятия в номинации «Медиа-продвижение» и награждаются ценными подарками и грамотами. Видео-работы будут оцениваться по </a:t>
            </a:r>
            <a:r>
              <a:rPr lang="ru-RU" dirty="0" err="1">
                <a:solidFill>
                  <a:schemeClr val="tx1"/>
                </a:solidFill>
              </a:rPr>
              <a:t>хэштэгу</a:t>
            </a:r>
            <a:r>
              <a:rPr lang="ru-RU" dirty="0">
                <a:solidFill>
                  <a:schemeClr val="tx1"/>
                </a:solidFill>
              </a:rPr>
              <a:t> #ПервыйПолет03 в социальной сети Вконтакте.</a:t>
            </a:r>
          </a:p>
          <a:p>
            <a:r>
              <a:rPr lang="ru-RU" dirty="0">
                <a:solidFill>
                  <a:schemeClr val="tx1"/>
                </a:solidFill>
              </a:rPr>
              <a:t>Критерии оценивания: </a:t>
            </a:r>
          </a:p>
          <a:p>
            <a:r>
              <a:rPr lang="ru-RU" dirty="0">
                <a:solidFill>
                  <a:schemeClr val="tx1"/>
                </a:solidFill>
              </a:rPr>
              <a:t>- Оригинальность подачи материала;</a:t>
            </a:r>
          </a:p>
          <a:p>
            <a:r>
              <a:rPr lang="ru-RU" dirty="0">
                <a:solidFill>
                  <a:schemeClr val="tx1"/>
                </a:solidFill>
              </a:rPr>
              <a:t>- раскрытие темы воспитательного процесса Конкурса;</a:t>
            </a:r>
          </a:p>
          <a:p>
            <a:r>
              <a:rPr lang="ru-RU" dirty="0">
                <a:solidFill>
                  <a:schemeClr val="tx1"/>
                </a:solidFill>
              </a:rPr>
              <a:t>- интервью с участником.</a:t>
            </a:r>
          </a:p>
        </p:txBody>
      </p:sp>
    </p:spTree>
    <p:extLst>
      <p:ext uri="{BB962C8B-B14F-4D97-AF65-F5344CB8AC3E}">
        <p14:creationId xmlns:p14="http://schemas.microsoft.com/office/powerpoint/2010/main" val="3083161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3EF32B9-9788-4740-A6D9-2EB7EC07F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81" y="161750"/>
            <a:ext cx="3586578" cy="35452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46009EC-35FD-470C-8A29-0D04AC54BA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524" y="161750"/>
            <a:ext cx="3586577" cy="354520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AB39574-D447-4728-A24F-D40C8242D6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578" y="3825117"/>
            <a:ext cx="4545367" cy="293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64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FB095C-DDE7-4942-96CD-E34EFCD5D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85800"/>
            <a:ext cx="8797770" cy="1049867"/>
          </a:xfrm>
        </p:spPr>
        <p:txBody>
          <a:bodyPr/>
          <a:lstStyle/>
          <a:p>
            <a:r>
              <a:rPr lang="ru-RU" dirty="0"/>
              <a:t>Разметка поля на классном этапе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9C768CDB-EC32-4223-861C-B2E662DE25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5163" y="5042518"/>
            <a:ext cx="8534401" cy="1260628"/>
          </a:xfrm>
        </p:spPr>
        <p:txBody>
          <a:bodyPr>
            <a:normAutofit/>
          </a:bodyPr>
          <a:lstStyle/>
          <a:p>
            <a:r>
              <a:rPr lang="ru-RU" dirty="0"/>
              <a:t>Количество полей исходя из длинны кабинета (класса) где будут проходить зачетные полеты</a:t>
            </a:r>
          </a:p>
          <a:p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A779F014-55B0-4E52-81EA-6D142F09E391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16169125"/>
              </p:ext>
            </p:extLst>
          </p:nvPr>
        </p:nvGraphicFramePr>
        <p:xfrm>
          <a:off x="763479" y="1992212"/>
          <a:ext cx="8797770" cy="2873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1246">
                  <a:extLst>
                    <a:ext uri="{9D8B030D-6E8A-4147-A177-3AD203B41FA5}">
                      <a16:colId xmlns:a16="http://schemas.microsoft.com/office/drawing/2014/main" xmlns="" val="480541679"/>
                    </a:ext>
                  </a:extLst>
                </a:gridCol>
                <a:gridCol w="1784131">
                  <a:extLst>
                    <a:ext uri="{9D8B030D-6E8A-4147-A177-3AD203B41FA5}">
                      <a16:colId xmlns:a16="http://schemas.microsoft.com/office/drawing/2014/main" xmlns="" val="3676594984"/>
                    </a:ext>
                  </a:extLst>
                </a:gridCol>
                <a:gridCol w="1784131">
                  <a:extLst>
                    <a:ext uri="{9D8B030D-6E8A-4147-A177-3AD203B41FA5}">
                      <a16:colId xmlns:a16="http://schemas.microsoft.com/office/drawing/2014/main" xmlns="" val="2909921317"/>
                    </a:ext>
                  </a:extLst>
                </a:gridCol>
                <a:gridCol w="1784131">
                  <a:extLst>
                    <a:ext uri="{9D8B030D-6E8A-4147-A177-3AD203B41FA5}">
                      <a16:colId xmlns:a16="http://schemas.microsoft.com/office/drawing/2014/main" xmlns="" val="183272199"/>
                    </a:ext>
                  </a:extLst>
                </a:gridCol>
                <a:gridCol w="1784131">
                  <a:extLst>
                    <a:ext uri="{9D8B030D-6E8A-4147-A177-3AD203B41FA5}">
                      <a16:colId xmlns:a16="http://schemas.microsoft.com/office/drawing/2014/main" xmlns="" val="3605676390"/>
                    </a:ext>
                  </a:extLst>
                </a:gridCol>
              </a:tblGrid>
              <a:tr h="850082"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30998135"/>
                  </a:ext>
                </a:extLst>
              </a:tr>
              <a:tr h="202349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93036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348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D35B5425-6C4F-4649-A11F-7722DE046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4" y="501712"/>
            <a:ext cx="8534401" cy="1207116"/>
          </a:xfrm>
        </p:spPr>
        <p:txBody>
          <a:bodyPr/>
          <a:lstStyle/>
          <a:p>
            <a:r>
              <a:rPr lang="ru-RU" dirty="0"/>
              <a:t>Правила проведения</a:t>
            </a:r>
            <a:br>
              <a:rPr lang="ru-RU" dirty="0"/>
            </a:br>
            <a:r>
              <a:rPr lang="ru-RU" dirty="0"/>
              <a:t>на школьном этапе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74845460-D7ED-4A9A-9ABB-524B8FB63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4" y="1802168"/>
            <a:ext cx="9054590" cy="284085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Каждый участник изготавливает модель самолета из доступных материалов и в любой </a:t>
            </a:r>
            <a:r>
              <a:rPr lang="ru-RU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технике. (</a:t>
            </a:r>
            <a:r>
              <a:rPr lang="ru-RU" dirty="0" smtClean="0"/>
              <a:t>поделку </a:t>
            </a:r>
            <a:r>
              <a:rPr lang="ru-RU" dirty="0"/>
              <a:t>прототип самолетов времен ВОВ);</a:t>
            </a:r>
            <a:endParaRPr lang="ru-RU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Победителя определяют по 3 критериям (5 бальная система):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Художественная целостность представленной работы, эстетическая ценность;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Творческая индивидуальность и мастерство автора;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Соответствие работы возрасту автора</a:t>
            </a:r>
            <a:r>
              <a:rPr lang="ru-RU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.</a:t>
            </a:r>
          </a:p>
          <a:p>
            <a:pPr lvl="0"/>
            <a:endParaRPr lang="ru-RU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C44A32E-1B3F-4A4E-99B3-F9BEEFCE5D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45" y="4551104"/>
            <a:ext cx="2903637" cy="193301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2910064-E9B2-495B-8E76-071F022293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351" y="4505542"/>
            <a:ext cx="3355004" cy="188719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621A98A-BC3D-4A2D-8689-9D01AEFDBF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798" y="2317072"/>
            <a:ext cx="2524427" cy="167356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D9A2EB65-030A-427E-A9A6-00B4410D32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405" y="4505542"/>
            <a:ext cx="2830785" cy="188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010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2B93FD3-92F7-42B7-922F-ACFD80FDE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95055"/>
            <a:ext cx="10058400" cy="501589"/>
          </a:xfrm>
        </p:spPr>
        <p:txBody>
          <a:bodyPr>
            <a:normAutofit fontScale="90000"/>
          </a:bodyPr>
          <a:lstStyle/>
          <a:p>
            <a:r>
              <a:rPr lang="ru-RU" dirty="0"/>
              <a:t>Правила проведения районного этапа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6A949883-23DF-441F-8F21-3CC822176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20428"/>
            <a:ext cx="9676029" cy="107419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Каждый участник изготавливает модель </a:t>
            </a:r>
          </a:p>
          <a:p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полу копию самолета </a:t>
            </a:r>
            <a:r>
              <a:rPr lang="ru-RU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по </a:t>
            </a:r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схемам </a:t>
            </a:r>
          </a:p>
          <a:p>
            <a:endParaRPr lang="ru-RU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endParaRPr lang="ru-RU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0C9BF78-5746-4D2E-9FBA-4DB58D564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798" y="1106835"/>
            <a:ext cx="3641096" cy="248408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6822DD7-096D-4043-BC2A-350A04984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49" y="2077375"/>
            <a:ext cx="3387911" cy="2286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EE4E9A8-2471-45D4-9236-0889827722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621" y="4486002"/>
            <a:ext cx="2916431" cy="21873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A49D5BC-9770-47D8-8A9C-57894A66CD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378" y="4034807"/>
            <a:ext cx="3818234" cy="214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83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FF3AFB3-5285-4034-87F0-0681346F120B}"/>
              </a:ext>
            </a:extLst>
          </p:cNvPr>
          <p:cNvSpPr/>
          <p:nvPr/>
        </p:nvSpPr>
        <p:spPr>
          <a:xfrm>
            <a:off x="532659" y="570169"/>
            <a:ext cx="1034248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Технические характеристики модели полу копии (контурная):</a:t>
            </a:r>
          </a:p>
          <a:p>
            <a:r>
              <a:rPr lang="x-none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Максимальный полетный вес модели не ограничен;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r>
              <a:rPr lang="x-none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Максимальный размах плоскости крыла 500мм;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Фотографическое свидетельство: необходимо не менее трёх фотографий, или опубликованных печатных репродукций прототипа, включая, по крайней мере, одну именно того самолёта, который явился объектом копирования. Фотографическое свидетельство - главное средство оценки точности; </a:t>
            </a:r>
          </a:p>
          <a:p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Масштабные чертежи - точный чертёж полноразмерного самолёта не менее чем в трёх проекциях: вид сбоку, вид сверху и вид спереди, выполненный в масштабе; </a:t>
            </a:r>
          </a:p>
          <a:p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Подтверждение окраски: правильная окраска может быть подтверждена по цветным фотографиям, по надёжным печатным описаниям, если они сопровождаются образцами цветов;</a:t>
            </a:r>
          </a:p>
          <a:p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Каждый участник имеет право выступать только с одной моделью</a:t>
            </a:r>
          </a:p>
          <a:p>
            <a:endParaRPr lang="ru-RU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r>
              <a:rPr lang="ru-RU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Критерии стендовой оценки модели полу копии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Фотографическое сходство прототипу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Художественная целостность представленной работы, эстетическая ценность;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Соответствие работы возрасту автора.</a:t>
            </a:r>
          </a:p>
        </p:txBody>
      </p:sp>
    </p:spTree>
    <p:extLst>
      <p:ext uri="{BB962C8B-B14F-4D97-AF65-F5344CB8AC3E}">
        <p14:creationId xmlns:p14="http://schemas.microsoft.com/office/powerpoint/2010/main" val="137275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2B93FD3-92F7-42B7-922F-ACFD80FDE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95055"/>
            <a:ext cx="10058400" cy="501589"/>
          </a:xfrm>
        </p:spPr>
        <p:txBody>
          <a:bodyPr>
            <a:normAutofit fontScale="90000"/>
          </a:bodyPr>
          <a:lstStyle/>
          <a:p>
            <a:r>
              <a:rPr lang="ru-RU" dirty="0"/>
              <a:t>Правила проведения республиканского этапа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6A949883-23DF-441F-8F21-3CC822176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20428"/>
            <a:ext cx="9676029" cy="392393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>
                    <a:lumMod val="40000"/>
                    <a:lumOff val="60000"/>
                  </a:schemeClr>
                </a:solidFill>
              </a:rPr>
              <a:t>Каждый участник привозит модель полу копию самолета </a:t>
            </a:r>
            <a:r>
              <a:rPr lang="ru-RU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по </a:t>
            </a:r>
            <a:r>
              <a:rPr lang="ru-RU" dirty="0">
                <a:solidFill>
                  <a:schemeClr val="tx2">
                    <a:lumMod val="40000"/>
                    <a:lumOff val="60000"/>
                  </a:schemeClr>
                </a:solidFill>
              </a:rPr>
              <a:t>схемам и совершает не менее трех зачетных полетов</a:t>
            </a:r>
          </a:p>
          <a:p>
            <a:r>
              <a:rPr lang="ru-RU" dirty="0">
                <a:solidFill>
                  <a:schemeClr val="tx2">
                    <a:lumMod val="40000"/>
                    <a:lumOff val="60000"/>
                  </a:schemeClr>
                </a:solidFill>
              </a:rPr>
              <a:t>Технические характеристики модели полу копии (контурная) остаются как на районном этапе</a:t>
            </a:r>
          </a:p>
          <a:p>
            <a:r>
              <a:rPr lang="ru-RU" dirty="0">
                <a:solidFill>
                  <a:schemeClr val="tx2">
                    <a:lumMod val="40000"/>
                    <a:lumOff val="60000"/>
                  </a:schemeClr>
                </a:solidFill>
              </a:rPr>
              <a:t>Победитель определяется по сумме очков 3-х зачетных полетов с учетом стендовой оценки модели полу копии как на районном этапе.</a:t>
            </a:r>
          </a:p>
          <a:p>
            <a:endParaRPr lang="ru-RU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endParaRPr lang="ru-RU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91B5617-F054-478B-8BAB-6C7EE008B9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33" y="3959688"/>
            <a:ext cx="3894708" cy="25964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1F49347-F8BC-4E47-AEE3-9D21CB02CA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21" y="3962892"/>
            <a:ext cx="3894708" cy="259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97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EEE5C7-6948-448A-9B20-BE9648BFF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800"/>
            <a:ext cx="8992448" cy="256342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Спасибо за внимание!</a:t>
            </a:r>
            <a:br>
              <a:rPr lang="ru-RU" dirty="0"/>
            </a:br>
            <a:r>
              <a:rPr lang="ru-RU" dirty="0"/>
              <a:t>успехов на фестивале!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xmlns="" id="{F85ABC86-F8D1-47F4-BDC3-4E5F4862D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4358936"/>
            <a:ext cx="6400800" cy="1260629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По вопросам изготовления моделей и технических моментов проведения всех этапов Фестиваля обращаться к специалистам ГАУ ДО РБ «РЦХТТ «Созвездие» </a:t>
            </a:r>
          </a:p>
          <a:p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Методист </a:t>
            </a:r>
            <a:r>
              <a:rPr lang="ru-RU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Эрдынеева</a:t>
            </a: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В.Р. 8 951 630 6446</a:t>
            </a:r>
          </a:p>
          <a:p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ПДО </a:t>
            </a:r>
            <a:r>
              <a:rPr lang="ru-RU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Харихин</a:t>
            </a:r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Н.В. 8 914 055 8537</a:t>
            </a:r>
          </a:p>
        </p:txBody>
      </p:sp>
    </p:spTree>
    <p:extLst>
      <p:ext uri="{BB962C8B-B14F-4D97-AF65-F5344CB8AC3E}">
        <p14:creationId xmlns:p14="http://schemas.microsoft.com/office/powerpoint/2010/main" val="1447015845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498</TotalTime>
  <Words>435</Words>
  <Application>Microsoft Office PowerPoint</Application>
  <PresentationFormat>Широкоэкранный</PresentationFormat>
  <Paragraphs>52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Century Gothic</vt:lpstr>
      <vt:lpstr>Wingdings 3</vt:lpstr>
      <vt:lpstr>Сектор</vt:lpstr>
      <vt:lpstr>Методические рекомендации по проведению Конкурса «Первый полет»</vt:lpstr>
      <vt:lpstr>Правила проведения на классном этапе</vt:lpstr>
      <vt:lpstr>Презентация PowerPoint</vt:lpstr>
      <vt:lpstr>Разметка поля на классном этапе</vt:lpstr>
      <vt:lpstr>Правила проведения на школьном этапе</vt:lpstr>
      <vt:lpstr>Правила проведения районного этапа</vt:lpstr>
      <vt:lpstr>Презентация PowerPoint</vt:lpstr>
      <vt:lpstr>Правила проведения республиканского этапа</vt:lpstr>
      <vt:lpstr>Спасибо за внимание! успехов на фестивале!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рекомендации по проведению Фестиваля «Мои первые полеты»</dc:title>
  <dc:creator>Metod-2</dc:creator>
  <cp:lastModifiedBy>Пользователь Windows</cp:lastModifiedBy>
  <cp:revision>23</cp:revision>
  <dcterms:created xsi:type="dcterms:W3CDTF">2025-02-05T01:17:33Z</dcterms:created>
  <dcterms:modified xsi:type="dcterms:W3CDTF">2025-02-13T08:24:07Z</dcterms:modified>
</cp:coreProperties>
</file>