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309" r:id="rId5"/>
    <p:sldId id="310" r:id="rId6"/>
    <p:sldId id="312" r:id="rId7"/>
    <p:sldId id="311" r:id="rId8"/>
    <p:sldId id="313" r:id="rId9"/>
    <p:sldId id="314" r:id="rId10"/>
    <p:sldId id="315" r:id="rId11"/>
    <p:sldId id="316" r:id="rId12"/>
    <p:sldId id="268" r:id="rId13"/>
    <p:sldId id="269" r:id="rId14"/>
    <p:sldId id="271" r:id="rId15"/>
    <p:sldId id="270" r:id="rId16"/>
    <p:sldId id="272" r:id="rId17"/>
    <p:sldId id="273" r:id="rId18"/>
    <p:sldId id="317" r:id="rId19"/>
    <p:sldId id="276" r:id="rId20"/>
    <p:sldId id="277" r:id="rId21"/>
    <p:sldId id="306" r:id="rId22"/>
    <p:sldId id="278" r:id="rId23"/>
    <p:sldId id="305" r:id="rId24"/>
    <p:sldId id="307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08" r:id="rId34"/>
    <p:sldId id="289" r:id="rId35"/>
    <p:sldId id="290" r:id="rId36"/>
    <p:sldId id="291" r:id="rId37"/>
    <p:sldId id="292" r:id="rId38"/>
    <p:sldId id="318" r:id="rId39"/>
    <p:sldId id="319" r:id="rId40"/>
    <p:sldId id="296" r:id="rId41"/>
    <p:sldId id="297" r:id="rId42"/>
  </p:sldIdLst>
  <p:sldSz cx="18288000" cy="10287000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Montserrat" panose="020B0604020202020204" charset="-52"/>
      <p:regular r:id="rId47"/>
    </p:embeddedFont>
    <p:embeddedFont>
      <p:font typeface="Montserrat Bold" panose="020B0604020202020204" charset="-52"/>
      <p:regular r:id="rId48"/>
    </p:embeddedFont>
    <p:embeddedFont>
      <p:font typeface="Mongolian Baiti" panose="03000500000000000000" pitchFamily="66" charset="0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15C0"/>
    <a:srgbClr val="251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22" autoAdjust="0"/>
  </p:normalViewPr>
  <p:slideViewPr>
    <p:cSldViewPr>
      <p:cViewPr varScale="1">
        <p:scale>
          <a:sx n="68" d="100"/>
          <a:sy n="68" d="100"/>
        </p:scale>
        <p:origin x="114" y="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286084" y="4214806"/>
            <a:ext cx="539558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1923 год</a:t>
            </a:r>
          </a:p>
          <a:p>
            <a:pPr>
              <a:lnSpc>
                <a:spcPts val="4199"/>
              </a:lnSpc>
            </a:pP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 1853 </a:t>
            </a:r>
            <a:r>
              <a:rPr lang="ru-RU" sz="3200" dirty="0" smtClean="0">
                <a:solidFill>
                  <a:schemeClr val="bg1"/>
                </a:solidFill>
              </a:rPr>
              <a:t>км²</a:t>
            </a:r>
            <a:r>
              <a:rPr lang="ru-RU" sz="3200" dirty="0" smtClean="0"/>
              <a:t> 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14646" y="6072194"/>
            <a:ext cx="3908822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1910 год</a:t>
            </a:r>
          </a:p>
          <a:p>
            <a:pPr>
              <a:lnSpc>
                <a:spcPts val="4199"/>
              </a:lnSpc>
              <a:spcBef>
                <a:spcPct val="0"/>
              </a:spcBef>
            </a:pP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  1753 </a:t>
            </a:r>
            <a:r>
              <a:rPr lang="ru-RU" sz="3200" dirty="0" smtClean="0">
                <a:solidFill>
                  <a:schemeClr val="bg1"/>
                </a:solidFill>
              </a:rPr>
              <a:t>км²</a:t>
            </a:r>
            <a:endParaRPr lang="ru-RU" sz="2999" dirty="0" smtClean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44198" y="4214806"/>
            <a:ext cx="438197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1917 года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1843 </a:t>
            </a:r>
            <a:r>
              <a:rPr lang="ru-RU" sz="3200" dirty="0" smtClean="0">
                <a:solidFill>
                  <a:schemeClr val="bg1"/>
                </a:solidFill>
              </a:rPr>
              <a:t>км²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858512" y="5929318"/>
            <a:ext cx="423803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1892 года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1857 </a:t>
            </a:r>
            <a:r>
              <a:rPr lang="ru-RU" sz="3200" dirty="0" smtClean="0">
                <a:solidFill>
                  <a:schemeClr val="bg1"/>
                </a:solidFill>
              </a:rPr>
              <a:t>км²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57588" y="1928790"/>
            <a:ext cx="10540065" cy="14863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Montserrat Bold" charset="-52"/>
              </a:rPr>
              <a:t> 1. В каком году был образован </a:t>
            </a:r>
            <a:r>
              <a:rPr lang="ru-RU" altLang="ru-RU" sz="3200" b="1" dirty="0" err="1" smtClean="0">
                <a:solidFill>
                  <a:schemeClr val="bg1"/>
                </a:solidFill>
                <a:latin typeface="Montserrat Bold" charset="-52"/>
              </a:rPr>
              <a:t>Баргузинский</a:t>
            </a:r>
            <a:r>
              <a:rPr lang="ru-RU" altLang="ru-RU" sz="3200" b="1" dirty="0" smtClean="0">
                <a:solidFill>
                  <a:schemeClr val="bg1"/>
                </a:solidFill>
                <a:latin typeface="Montserrat Bold" charset="-52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Montserrat Bold" charset="-52"/>
              </a:rPr>
              <a:t>район и какова  его площадь? </a:t>
            </a:r>
            <a:endParaRPr lang="ru-RU" altLang="ru-RU" sz="3200" b="1" dirty="0">
              <a:solidFill>
                <a:schemeClr val="bg1"/>
              </a:solidFill>
              <a:latin typeface="Montserrat Bo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638300"/>
            <a:ext cx="13437696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alt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Mongolian Baiti" pitchFamily="66" charset="0"/>
              </a:rPr>
              <a:t>Согласно  одной из легенд, это озеро получило свое название по имени старика из-за слез, вылившихся из  глаз, которые обратились озером и назвали то озеро ? </a:t>
            </a:r>
            <a:r>
              <a:rPr lang="en-US" sz="3499" b="1" dirty="0" smtClean="0">
                <a:solidFill>
                  <a:schemeClr val="bg1"/>
                </a:solidFill>
                <a:latin typeface="Mongolian Baiti" pitchFamily="66" charset="0"/>
                <a:ea typeface="Montserrat Bold"/>
                <a:cs typeface="Mongolian Baiti" pitchFamily="66" charset="0"/>
                <a:sym typeface="Montserrat Bold"/>
              </a:rPr>
              <a:t> </a:t>
            </a:r>
            <a:endParaRPr lang="en-US" sz="3499" b="1" dirty="0">
              <a:solidFill>
                <a:schemeClr val="bg1"/>
              </a:solidFill>
              <a:latin typeface="Mongolian Baiti" pitchFamily="66" charset="0"/>
              <a:ea typeface="Montserrat Bold"/>
              <a:cs typeface="Mongolian Baiti" pitchFamily="66" charset="0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733800" y="4762500"/>
            <a:ext cx="204034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Байкал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3697366" y="6066420"/>
            <a:ext cx="3303494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Бормашёвое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 озеро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10872192" y="6066420"/>
            <a:ext cx="283933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Амут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1430000" y="4762500"/>
            <a:ext cx="287797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Алгинское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6726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19467"/>
            <a:ext cx="13437696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Сколько населенных пунктов существует на территории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Баргузинского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 и какое поселение самое большое?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3773404" y="4653030"/>
            <a:ext cx="559588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34 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Уть-Баргузинское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3773404" y="5553651"/>
            <a:ext cx="62816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10 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Адамовское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8345404" y="4630170"/>
            <a:ext cx="652248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8   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Сувинское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9936088" y="5537798"/>
            <a:ext cx="688840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11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Гусихинское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050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28762" y="121441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19467"/>
            <a:ext cx="13437696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>
                <a:solidFill>
                  <a:schemeClr val="bg1"/>
                </a:solidFill>
                <a:latin typeface="Montserrat Bold" charset="-52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chemeClr val="bg1"/>
                </a:solidFill>
                <a:latin typeface="Montserrat Bold" charset="-52"/>
                <a:ea typeface="Montserrat Bold"/>
                <a:cs typeface="Montserrat Bold"/>
                <a:sym typeface="Montserrat Bold"/>
              </a:rPr>
              <a:t> </a:t>
            </a:r>
            <a:r>
              <a:rPr lang="ru-RU" altLang="ru-RU" sz="3600" b="1" i="1" dirty="0" smtClean="0">
                <a:solidFill>
                  <a:schemeClr val="bg1"/>
                </a:solidFill>
                <a:latin typeface="Montserrat Bold" charset="-52"/>
              </a:rPr>
              <a:t>Назовите географический объект </a:t>
            </a:r>
            <a:r>
              <a:rPr lang="ru-RU" altLang="ru-RU" sz="3600" b="1" i="1" dirty="0" err="1" smtClean="0">
                <a:solidFill>
                  <a:schemeClr val="bg1"/>
                </a:solidFill>
                <a:latin typeface="Montserrat Bold" charset="-52"/>
              </a:rPr>
              <a:t>Баргузинского</a:t>
            </a:r>
            <a:r>
              <a:rPr lang="ru-RU" altLang="ru-RU" sz="3600" b="1" i="1" dirty="0" smtClean="0">
                <a:solidFill>
                  <a:schemeClr val="bg1"/>
                </a:solidFill>
                <a:latin typeface="Montserrat Bold" charset="-52"/>
              </a:rPr>
              <a:t> района, который признан одним из 7 чудес природы Республики Бурятия</a:t>
            </a:r>
          </a:p>
          <a:p>
            <a:pPr algn="just">
              <a:lnSpc>
                <a:spcPts val="4899"/>
              </a:lnSpc>
            </a:pPr>
            <a:endParaRPr lang="en-US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2928894" y="5290691"/>
            <a:ext cx="5643602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altLang="ru-RU" sz="3200" dirty="0" smtClean="0">
                <a:solidFill>
                  <a:schemeClr val="bg1"/>
                </a:solidFill>
              </a:rPr>
              <a:t>Водопад в долине реки  </a:t>
            </a:r>
            <a:r>
              <a:rPr lang="ru-RU" altLang="ru-RU" sz="3200" dirty="0" err="1" smtClean="0">
                <a:solidFill>
                  <a:schemeClr val="bg1"/>
                </a:solidFill>
              </a:rPr>
              <a:t>Шумилиха</a:t>
            </a:r>
            <a:endParaRPr lang="ru-RU" altLang="ru-RU" sz="3200" dirty="0" smtClean="0">
              <a:solidFill>
                <a:schemeClr val="bg1"/>
              </a:solidFill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2934978" y="6564693"/>
            <a:ext cx="3008707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Ульзыха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1125200" y="5290691"/>
            <a:ext cx="359096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Буха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Шулуун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979494" y="6357965"/>
            <a:ext cx="3593794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Саксонский замок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3916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6366" y="1184373"/>
            <a:ext cx="13820428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en-US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</a:t>
            </a: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altLang="ru-RU" sz="3600" b="1" dirty="0" smtClean="0">
                <a:solidFill>
                  <a:schemeClr val="bg1"/>
                </a:solidFill>
                <a:latin typeface="Montserrat Bold" charset="-52"/>
                <a:cs typeface="Mongolian Baiti" pitchFamily="66" charset="0"/>
              </a:rPr>
              <a:t>Именем какого  древнего племени названы географические объекты: Баргузин, река, долина ?</a:t>
            </a:r>
            <a:r>
              <a:rPr lang="ru-RU" altLang="ru-RU" sz="3600" dirty="0" smtClean="0">
                <a:solidFill>
                  <a:schemeClr val="bg1"/>
                </a:solidFill>
                <a:latin typeface="Montserrat Bold" charset="-52"/>
                <a:cs typeface="Mongolian Baiti" pitchFamily="66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endParaRPr lang="ru-RU" altLang="ru-RU" sz="3200" b="1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2857456" y="4143368"/>
            <a:ext cx="510590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2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32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Эхириты</a:t>
            </a:r>
            <a:endParaRPr lang="en-US" sz="32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2857456" y="5357814"/>
            <a:ext cx="654115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2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2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Хонгодоры</a:t>
            </a:r>
            <a:endParaRPr lang="en-US" sz="32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10358446" y="4286244"/>
            <a:ext cx="5624072" cy="505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2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2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Хори-буряты</a:t>
            </a:r>
            <a:endParaRPr lang="en-US" sz="32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10358446" y="5357814"/>
            <a:ext cx="5624072" cy="505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ru-RU" sz="32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2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2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Баргуты</a:t>
            </a:r>
            <a:endParaRPr lang="en-US" sz="32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342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02832"/>
            <a:ext cx="13437696" cy="43524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ru-RU" sz="28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28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8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Это одна из крупнейших рек в </a:t>
            </a:r>
            <a:r>
              <a:rPr lang="ru-RU" sz="3200" dirty="0" err="1" smtClean="0">
                <a:solidFill>
                  <a:schemeClr val="bg1"/>
                </a:solidFill>
                <a:latin typeface="+mj-lt"/>
              </a:rPr>
              <a:t>Баргузинской</a:t>
            </a: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 долине, впадающих в Байкал, ее длина составляет 480 км. Зарождаясь в горах, она образует на своем пути озеро, преодолевает пороги, затем течет спокойно по долине и впадает в </a:t>
            </a:r>
            <a:r>
              <a:rPr lang="ru-RU" sz="3200" dirty="0" err="1" smtClean="0">
                <a:solidFill>
                  <a:schemeClr val="bg1"/>
                </a:solidFill>
                <a:latin typeface="+mj-lt"/>
              </a:rPr>
              <a:t>Баргузинский</a:t>
            </a: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 залив. Во многие исторические записи эта река  вошла под названием </a:t>
            </a:r>
            <a:r>
              <a:rPr lang="ru-RU" sz="3200" dirty="0" err="1" smtClean="0">
                <a:solidFill>
                  <a:schemeClr val="bg1"/>
                </a:solidFill>
                <a:latin typeface="+mj-lt"/>
              </a:rPr>
              <a:t>Баргуджин-Токум</a:t>
            </a: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. Ее воды богаты разнообразной рыбой, она дает простор рыболовам и любителям сплавов на плотах.</a:t>
            </a:r>
          </a:p>
          <a:p>
            <a:pPr algn="ctr">
              <a:lnSpc>
                <a:spcPts val="489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425673" y="5871950"/>
            <a:ext cx="363605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Ина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3425673" y="6647480"/>
            <a:ext cx="381757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Кунгурка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0210635" y="5783869"/>
            <a:ext cx="577412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1940776" y="6647480"/>
            <a:ext cx="688840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Аргада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64144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71638" y="1142972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10412" y="1757002"/>
            <a:ext cx="13437696" cy="580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altLang="ru-RU" sz="3600" b="1" i="1" dirty="0" smtClean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Каким является </a:t>
            </a:r>
            <a:r>
              <a:rPr lang="ru-RU" altLang="ru-RU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климат в </a:t>
            </a:r>
            <a:r>
              <a:rPr lang="ru-RU" alt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Баргузинском</a:t>
            </a:r>
            <a:r>
              <a:rPr lang="ru-RU" altLang="ru-RU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районе?</a:t>
            </a:r>
            <a:r>
              <a:rPr lang="en-US" sz="3499" b="1" dirty="0" smtClean="0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9" b="1" dirty="0">
              <a:solidFill>
                <a:schemeClr val="bg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2885592" y="3234036"/>
            <a:ext cx="6143668" cy="1861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chemeClr val="accent2"/>
              </a:buClr>
              <a:buSzPct val="60000"/>
              <a:defRPr/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altLang="ru-RU" sz="2800" dirty="0" smtClean="0">
                <a:solidFill>
                  <a:schemeClr val="bg1"/>
                </a:solidFill>
              </a:rPr>
              <a:t>Резко континентальный</a:t>
            </a:r>
          </a:p>
          <a:p>
            <a:pPr>
              <a:buClr>
                <a:schemeClr val="accent2"/>
              </a:buClr>
              <a:buSzPct val="60000"/>
              <a:defRPr/>
            </a:pPr>
            <a:r>
              <a:rPr lang="ru-RU" altLang="ru-RU" sz="2800" dirty="0" smtClean="0">
                <a:solidFill>
                  <a:schemeClr val="bg1"/>
                </a:solidFill>
              </a:rPr>
              <a:t>Холодная продолжительная зима и короткое теплое лето</a:t>
            </a:r>
          </a:p>
          <a:p>
            <a:pPr>
              <a:lnSpc>
                <a:spcPts val="4199"/>
              </a:lnSpc>
              <a:spcBef>
                <a:spcPct val="0"/>
              </a:spcBef>
            </a:pPr>
            <a:r>
              <a:rPr lang="ru-RU" altLang="ru-RU" sz="3200" i="1" dirty="0" smtClean="0">
                <a:solidFill>
                  <a:srgbClr val="000099"/>
                </a:solidFill>
              </a:rPr>
              <a:t> </a:t>
            </a:r>
            <a:endParaRPr lang="en-US" sz="2999" dirty="0">
              <a:solidFill>
                <a:schemeClr val="bg1"/>
              </a:solidFill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2849689" y="5335718"/>
            <a:ext cx="5572164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суровый субарктический климат. Холодная зима и короткое холодное лето</a:t>
            </a:r>
            <a:endParaRPr lang="en-US" sz="2800" dirty="0">
              <a:solidFill>
                <a:schemeClr val="bg1"/>
              </a:solidFill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9773864" y="3050705"/>
            <a:ext cx="5357850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2800" dirty="0" smtClean="0">
                <a:solidFill>
                  <a:schemeClr val="bg1"/>
                </a:solidFill>
                <a:ea typeface="Montserrat"/>
                <a:cs typeface="Montserrat"/>
                <a:sym typeface="Montserrat"/>
              </a:rPr>
              <a:t>Резко континентальный.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ru-RU" sz="2800" dirty="0" smtClean="0">
                <a:solidFill>
                  <a:schemeClr val="bg1"/>
                </a:solidFill>
                <a:ea typeface="Montserrat"/>
                <a:cs typeface="Montserrat"/>
                <a:sym typeface="Montserrat"/>
              </a:rPr>
              <a:t>Зимой продолжительные морозы и жаркое лето</a:t>
            </a:r>
            <a:endParaRPr lang="en-US" sz="2800" dirty="0">
              <a:solidFill>
                <a:srgbClr val="FFFFFF"/>
              </a:solidFill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9767374" y="5335717"/>
            <a:ext cx="5929354" cy="1037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2800" dirty="0" smtClean="0">
                <a:solidFill>
                  <a:schemeClr val="bg1"/>
                </a:solidFill>
                <a:ea typeface="Montserrat"/>
                <a:cs typeface="Montserrat"/>
                <a:sym typeface="Montserrat"/>
              </a:rPr>
              <a:t>Умеренная климатическая зона. Прохладное лето и мягкая зима</a:t>
            </a:r>
            <a:endParaRPr lang="en-US" sz="2800" dirty="0">
              <a:solidFill>
                <a:srgbClr val="FFFFFF"/>
              </a:solidFill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51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1329198"/>
            <a:ext cx="13439428" cy="3000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Через перевал в восточном направлении, по долине реки Джирги проложена древняя тропа. По ней двигались торговцы из одной части </a:t>
            </a:r>
            <a:r>
              <a:rPr lang="ru-RU" sz="3200" dirty="0" err="1" smtClean="0">
                <a:solidFill>
                  <a:schemeClr val="bg1"/>
                </a:solidFill>
                <a:latin typeface="+mj-lt"/>
              </a:rPr>
              <a:t>Баргузинскойдолины</a:t>
            </a: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 в другую. Эвенки искали в чужих краях невест, продавали ремесленные изделия и покупали необходимые товары. В настоящее время по этой тропе ходят только туристы, чтобы пройти ее до конца, понадобится не менее двух дней. Как называется эта тропа?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048000" y="5934532"/>
            <a:ext cx="53078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Мира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048000" y="6730850"/>
            <a:ext cx="52509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Дружбы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0363200" y="5934532"/>
            <a:ext cx="49035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Согласия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367075" y="6701679"/>
            <a:ext cx="494166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Любви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3737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24286" y="1392521"/>
            <a:ext cx="13439428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dirty="0" smtClean="0">
                <a:solidFill>
                  <a:schemeClr val="bg1"/>
                </a:solidFill>
              </a:rPr>
              <a:t>В высокогорной части  хребта находятся сложенные из прочных пород остроконечные пики и башни, среди которых видны следы недавнего оледенения. А озера, находящиеся в верховьях хребта, соседствуют с альпийскими лугами разноцветных цветов, большей частью которых являются сибирские жарки. Как называется данный хребет?</a:t>
            </a:r>
            <a:r>
              <a:rPr lang="ru-RU" sz="3600" dirty="0" smtClean="0"/>
              <a:t>   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352800" y="5154135"/>
            <a:ext cx="53078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Икатский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363132" y="6142340"/>
            <a:ext cx="52509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Хамар-Дабан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0519071" y="5154071"/>
            <a:ext cx="490356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0294497" y="6142340"/>
            <a:ext cx="49416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Байкальский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9718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89705" y="255577"/>
            <a:ext cx="13159390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Информация про </a:t>
            </a:r>
            <a:r>
              <a:rPr lang="ru-RU" sz="4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Баргузинский</a:t>
            </a: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ru-RU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  <a:r>
              <a:rPr lang="en-US" sz="4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91200" y="3243752"/>
            <a:ext cx="2287115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44200" y="3243752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2067820" y="882555"/>
            <a:ext cx="14203160" cy="71575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endParaRPr dirty="0"/>
          </a:p>
        </p:txBody>
      </p:sp>
      <p:grpSp>
        <p:nvGrpSpPr>
          <p:cNvPr id="9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10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13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83739" y="795860"/>
            <a:ext cx="15920367" cy="1613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just">
              <a:buAutoNum type="arabicPeriod"/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Какое 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животное изображено на выпущенной  к 100-летию </a:t>
            </a:r>
            <a:endParaRPr lang="ru-RU" altLang="ru-RU" sz="3200" b="1" dirty="0" smtClean="0">
              <a:solidFill>
                <a:srgbClr val="000099"/>
              </a:solidFill>
              <a:latin typeface="+mj-lt"/>
            </a:endParaRPr>
          </a:p>
          <a:p>
            <a:pPr algn="just">
              <a:defRPr/>
            </a:pP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заповедника 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почтовой марке?</a:t>
            </a:r>
          </a:p>
          <a:p>
            <a:pPr algn="ctr">
              <a:lnSpc>
                <a:spcPts val="4899"/>
              </a:lnSpc>
            </a:pP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9698" name="Picture 2" descr="https://avatars.mds.yandex.net/i?id=eab07f73e1ec2dda38b2295d34ff93bb8cdf9cba-10414799-images-thumbs&amp;n=13"/>
          <p:cNvPicPr>
            <a:picLocks noChangeAspect="1" noChangeArrowheads="1"/>
          </p:cNvPicPr>
          <p:nvPr/>
        </p:nvPicPr>
        <p:blipFill rotWithShape="1">
          <a:blip r:embed="rId3"/>
          <a:srcRect t="5985"/>
          <a:stretch/>
        </p:blipFill>
        <p:spPr bwMode="auto">
          <a:xfrm>
            <a:off x="583739" y="2407196"/>
            <a:ext cx="8329821" cy="5593824"/>
          </a:xfrm>
          <a:prstGeom prst="rect">
            <a:avLst/>
          </a:prstGeom>
          <a:noFill/>
        </p:spPr>
      </p:pic>
      <p:pic>
        <p:nvPicPr>
          <p:cNvPr id="29700" name="Picture 4" descr="https://avatars.mds.yandex.net/i?id=f41e910edff5a6b76482b4004afb5856088e8fce-10639710-images-thumbs&amp;n=13"/>
          <p:cNvPicPr>
            <a:picLocks noChangeAspect="1" noChangeArrowheads="1"/>
          </p:cNvPicPr>
          <p:nvPr/>
        </p:nvPicPr>
        <p:blipFill rotWithShape="1">
          <a:blip r:embed="rId4"/>
          <a:srcRect l="4295" t="670" r="4643" b="-192"/>
          <a:stretch/>
        </p:blipFill>
        <p:spPr bwMode="auto">
          <a:xfrm>
            <a:off x="9144000" y="2407196"/>
            <a:ext cx="7632849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3080" y="517554"/>
            <a:ext cx="14514077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2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 С именем этого человека связано основание в 1648 г. </a:t>
            </a:r>
            <a:r>
              <a:rPr lang="ru-RU" altLang="ru-RU" sz="3200" b="1" dirty="0" err="1" smtClean="0">
                <a:solidFill>
                  <a:srgbClr val="000099"/>
                </a:solidFill>
                <a:latin typeface="+mj-lt"/>
              </a:rPr>
              <a:t>Баргузинского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 острога.    О ком идет речь?</a:t>
            </a:r>
            <a:endParaRPr lang="en-US" sz="3200" b="1" dirty="0">
              <a:solidFill>
                <a:srgbClr val="2717C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0767" y="1940041"/>
            <a:ext cx="8858312" cy="6305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 rotWithShape="1">
          <a:blip r:embed="rId4"/>
          <a:srcRect b="20665"/>
          <a:stretch/>
        </p:blipFill>
        <p:spPr bwMode="auto">
          <a:xfrm>
            <a:off x="10224120" y="1972757"/>
            <a:ext cx="4714908" cy="62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52500" y="342900"/>
            <a:ext cx="15320292" cy="2517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В буддийской религии это богиня благоденствия, мудрости, образ ее ассоциируется с невинностью, чистотой, творением всего нового, наделяет красноречием, различными эстетическими знаниями, тонким умом. Ей поклоняются музыканты и поэты, художники и артисты. </a:t>
            </a:r>
          </a:p>
          <a:p>
            <a:pPr algn="ctr">
              <a:lnSpc>
                <a:spcPts val="4899"/>
              </a:lnSpc>
            </a:pP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 rotWithShape="1">
          <a:blip r:embed="rId3"/>
          <a:srcRect l="14084" r="23286" b="6070"/>
          <a:stretch/>
        </p:blipFill>
        <p:spPr bwMode="auto">
          <a:xfrm>
            <a:off x="952500" y="2911252"/>
            <a:ext cx="607223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5808" y="2911252"/>
            <a:ext cx="853294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33400" y="550742"/>
            <a:ext cx="1633914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 "С обрыва высокой речной террасы открывается вид на громадную чашу горной долины, а на её дне, образуя почти замкнутое кольцо, лежит изумительной красоты и изящества речная излучина». Назовите это место.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 </a:t>
            </a:r>
            <a:endParaRPr lang="en-US" sz="3200" b="1" dirty="0">
              <a:solidFill>
                <a:srgbClr val="2717C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" name="Рисунок 1"/>
          <p:cNvPicPr>
            <a:picLocks noChangeAspect="1"/>
          </p:cNvPicPr>
          <p:nvPr/>
        </p:nvPicPr>
        <p:blipFill rotWithShape="1">
          <a:blip r:embed="rId3"/>
          <a:srcRect l="2433" t="3931" r="3651" b="8562"/>
          <a:stretch/>
        </p:blipFill>
        <p:spPr bwMode="auto">
          <a:xfrm>
            <a:off x="647056" y="2551213"/>
            <a:ext cx="1670585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7200" y="527240"/>
            <a:ext cx="15527560" cy="1859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</a:t>
            </a:r>
            <a:r>
              <a:rPr lang="ru-RU" altLang="ru-RU" sz="3200" b="1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altLang="ru-RU" sz="3200" b="1" dirty="0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За большим </a:t>
            </a:r>
            <a:r>
              <a:rPr lang="ru-RU" altLang="ru-RU" sz="3200" b="1" dirty="0" err="1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Алгинским</a:t>
            </a:r>
            <a:r>
              <a:rPr lang="ru-RU" altLang="ru-RU" sz="3200" b="1" dirty="0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 озером возле поселка </a:t>
            </a:r>
            <a:r>
              <a:rPr lang="ru-RU" altLang="ru-RU" sz="3200" b="1" dirty="0" err="1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Суво</a:t>
            </a:r>
            <a:r>
              <a:rPr lang="ru-RU" altLang="ru-RU" sz="3200" b="1" dirty="0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  у подножия Икатского хребта находятся скалы, в народе их называют «</a:t>
            </a:r>
            <a:r>
              <a:rPr lang="ru-RU" altLang="ru-RU" sz="3200" b="1" dirty="0" err="1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Сувинский</a:t>
            </a:r>
            <a:r>
              <a:rPr lang="ru-RU" altLang="ru-RU" sz="3200" b="1" dirty="0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 замок». Что означает на эвенкийском языке «</a:t>
            </a:r>
            <a:r>
              <a:rPr lang="ru-RU" altLang="ru-RU" sz="3200" b="1" dirty="0" err="1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Сувойя</a:t>
            </a:r>
            <a:r>
              <a:rPr lang="ru-RU" altLang="ru-RU" sz="3200" b="1" dirty="0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» или «</a:t>
            </a:r>
            <a:r>
              <a:rPr lang="ru-RU" altLang="ru-RU" sz="3200" b="1" dirty="0" err="1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Суви</a:t>
            </a:r>
            <a:r>
              <a:rPr lang="ru-RU" altLang="ru-RU" sz="3200" b="1" dirty="0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»? </a:t>
            </a:r>
          </a:p>
          <a:p>
            <a:pPr algn="ctr">
              <a:lnSpc>
                <a:spcPts val="4899"/>
              </a:lnSpc>
            </a:pP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8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549" y="2285980"/>
            <a:ext cx="8649393" cy="576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Сувинская Саксон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62698" y="2285980"/>
            <a:ext cx="7391641" cy="576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93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343" y="662825"/>
            <a:ext cx="16890616" cy="10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altLang="ru-RU" sz="3200" b="1" dirty="0" smtClean="0">
                <a:solidFill>
                  <a:srgbClr val="2615C0"/>
                </a:solidFill>
                <a:latin typeface="+mj-lt"/>
                <a:cs typeface="Mongolian Baiti" pitchFamily="66" charset="0"/>
              </a:rPr>
              <a:t>Самая  высокая точка на полуострове Святой Нос? </a:t>
            </a:r>
          </a:p>
          <a:p>
            <a:pPr algn="ctr">
              <a:lnSpc>
                <a:spcPts val="4899"/>
              </a:lnSpc>
            </a:pPr>
            <a:endParaRPr lang="ru-RU" sz="3200" b="1" dirty="0" smtClean="0">
              <a:solidFill>
                <a:srgbClr val="2717C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8" name="Рисунок 1"/>
          <p:cNvPicPr>
            <a:picLocks noChangeAspect="1"/>
          </p:cNvPicPr>
          <p:nvPr/>
        </p:nvPicPr>
        <p:blipFill rotWithShape="1">
          <a:blip r:embed="rId3"/>
          <a:srcRect l="2067" t="1587" r="17561" b="4509"/>
          <a:stretch/>
        </p:blipFill>
        <p:spPr bwMode="auto">
          <a:xfrm>
            <a:off x="502343" y="1518716"/>
            <a:ext cx="8497641" cy="676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6" r="10133" b="11610"/>
          <a:stretch/>
        </p:blipFill>
        <p:spPr>
          <a:xfrm>
            <a:off x="9165180" y="1511069"/>
            <a:ext cx="7395644" cy="6776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51112" y="681603"/>
            <a:ext cx="8784976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3"/>
              </a:lnSpc>
            </a:pPr>
            <a:r>
              <a:rPr lang="ru-RU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 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  <a:cs typeface="Mongolian Baiti" pitchFamily="66" charset="0"/>
              </a:rPr>
              <a:t>Сколько островов в </a:t>
            </a:r>
            <a:r>
              <a:rPr lang="ru-RU" altLang="ru-RU" sz="3200" b="1" dirty="0" err="1" smtClean="0">
                <a:solidFill>
                  <a:srgbClr val="000099"/>
                </a:solidFill>
                <a:latin typeface="+mj-lt"/>
                <a:cs typeface="Mongolian Baiti" pitchFamily="66" charset="0"/>
              </a:rPr>
              <a:t>Чивыркуйском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  <a:cs typeface="Mongolian Baiti" pitchFamily="66" charset="0"/>
              </a:rPr>
              <a:t> заливе ? </a:t>
            </a:r>
            <a:endParaRPr lang="ru-RU" sz="3200" b="1" dirty="0">
              <a:solidFill>
                <a:srgbClr val="2717C0"/>
              </a:solidFill>
              <a:latin typeface="+mj-lt"/>
              <a:ea typeface="Montserrat Bold"/>
              <a:cs typeface="Mongolian Baiti" pitchFamily="66" charset="0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9"/>
          <a:stretch/>
        </p:blipFill>
        <p:spPr>
          <a:xfrm>
            <a:off x="1136304" y="2263180"/>
            <a:ext cx="7642470" cy="51749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4"/>
          <a:stretch/>
        </p:blipFill>
        <p:spPr>
          <a:xfrm>
            <a:off x="9144000" y="2261474"/>
            <a:ext cx="6781428" cy="5176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47056" y="1036058"/>
            <a:ext cx="16246129" cy="5710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altLang="ru-RU" sz="3200" b="1" i="1" dirty="0" smtClean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ru-RU" altLang="ru-RU" sz="3200" b="1" i="1" dirty="0" smtClean="0">
                <a:solidFill>
                  <a:srgbClr val="2615C0"/>
                </a:solidFill>
                <a:latin typeface="Arial" panose="020B0604020202020204" pitchFamily="34" charset="0"/>
              </a:rPr>
              <a:t>Хозяин </a:t>
            </a:r>
            <a:r>
              <a:rPr lang="ru-RU" altLang="ru-RU" sz="3200" b="1" i="1" dirty="0" err="1" smtClean="0">
                <a:solidFill>
                  <a:srgbClr val="2615C0"/>
                </a:solidFill>
                <a:latin typeface="Arial" panose="020B0604020202020204" pitchFamily="34" charset="0"/>
              </a:rPr>
              <a:t>Баргузинской</a:t>
            </a:r>
            <a:r>
              <a:rPr lang="ru-RU" altLang="ru-RU" sz="3200" b="1" i="1" dirty="0" smtClean="0">
                <a:solidFill>
                  <a:srgbClr val="2615C0"/>
                </a:solidFill>
                <a:latin typeface="Arial" panose="020B0604020202020204" pitchFamily="34" charset="0"/>
              </a:rPr>
              <a:t> долины</a:t>
            </a:r>
            <a:r>
              <a:rPr lang="ru-RU" altLang="ru-RU" sz="3200" b="1" i="1" dirty="0" smtClean="0">
                <a:solidFill>
                  <a:srgbClr val="2717C0"/>
                </a:solidFill>
                <a:latin typeface="Montserrat Bold"/>
                <a:sym typeface="Montserrat Bold"/>
              </a:rPr>
              <a:t>. </a:t>
            </a:r>
            <a:r>
              <a:rPr lang="ru-RU" altLang="ru-RU" sz="3200" b="1" i="1" dirty="0" smtClean="0">
                <a:solidFill>
                  <a:srgbClr val="2717C0"/>
                </a:solidFill>
                <a:latin typeface="Montserrat Bold"/>
                <a:sym typeface="Montserrat Bold"/>
              </a:rPr>
              <a:t> Как </a:t>
            </a:r>
            <a:r>
              <a:rPr lang="ru-RU" altLang="ru-RU" sz="3200" b="1" i="1" dirty="0" smtClean="0">
                <a:solidFill>
                  <a:srgbClr val="2717C0"/>
                </a:solidFill>
                <a:latin typeface="Montserrat Bold"/>
                <a:sym typeface="Montserrat Bold"/>
              </a:rPr>
              <a:t>он называется?</a:t>
            </a:r>
            <a:endParaRPr lang="ru-RU" sz="32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2530" name="Picture 2" descr="https://avatars.mds.yandex.net/i?id=26490eaf801b3545108c8f7e1a810b743755262d-10874712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974" y="2119164"/>
            <a:ext cx="8036772" cy="5357850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7630" t="30345" r="18503" b="6290"/>
          <a:stretch/>
        </p:blipFill>
        <p:spPr bwMode="auto">
          <a:xfrm>
            <a:off x="9316876" y="2119164"/>
            <a:ext cx="6715172" cy="537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58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43000" y="767487"/>
            <a:ext cx="15544800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Аленький цветочек </a:t>
            </a:r>
            <a:r>
              <a:rPr lang="ru-RU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Сибири, </a:t>
            </a:r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(народное </a:t>
            </a:r>
            <a:r>
              <a:rPr lang="ru-RU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название </a:t>
            </a:r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лилия карликовая) - многолетний </a:t>
            </a:r>
            <a:r>
              <a:rPr lang="ru-RU" sz="3200" b="1" dirty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цветок, растущий в Восточной Сибири и Забайкалье</a:t>
            </a:r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 Занесена в красную книгу Республики Бурятия. </a:t>
            </a:r>
          </a:p>
          <a:p>
            <a:pPr>
              <a:spcBef>
                <a:spcPct val="0"/>
              </a:spcBef>
            </a:pPr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А </a:t>
            </a:r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каком цветке идет речь?</a:t>
            </a:r>
            <a:endParaRPr lang="en-US" sz="3200" b="1" dirty="0">
              <a:solidFill>
                <a:srgbClr val="2717C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991" y="3480658"/>
            <a:ext cx="3657600" cy="48750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7" r="22729"/>
          <a:stretch/>
        </p:blipFill>
        <p:spPr>
          <a:xfrm>
            <a:off x="12024320" y="3480659"/>
            <a:ext cx="4464496" cy="48750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450775"/>
            <a:ext cx="6818263" cy="4875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94105" y="686267"/>
            <a:ext cx="15499658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10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Назовите полное имя участника Байкальской экспедиции, ученого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,</a:t>
            </a:r>
          </a:p>
          <a:p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 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который внес огромный вклад в изучение и сохранение </a:t>
            </a:r>
            <a:r>
              <a:rPr lang="ru-RU" altLang="ru-RU" sz="3200" b="1" dirty="0" err="1" smtClean="0">
                <a:solidFill>
                  <a:srgbClr val="000099"/>
                </a:solidFill>
                <a:latin typeface="+mj-lt"/>
              </a:rPr>
              <a:t>баргузинского</a:t>
            </a:r>
            <a:r>
              <a:rPr lang="ru-RU" altLang="ru-RU" sz="3200" b="1" dirty="0" smtClean="0">
                <a:solidFill>
                  <a:srgbClr val="000099"/>
                </a:solidFill>
                <a:latin typeface="+mj-lt"/>
              </a:rPr>
              <a:t> соболя. </a:t>
            </a:r>
            <a:endParaRPr lang="en-US" sz="3200" b="1" dirty="0">
              <a:solidFill>
                <a:srgbClr val="2717C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3"/>
          <a:srcRect r="45087"/>
          <a:stretch>
            <a:fillRect/>
          </a:stretch>
        </p:blipFill>
        <p:spPr bwMode="auto">
          <a:xfrm>
            <a:off x="6357918" y="2191172"/>
            <a:ext cx="4572032" cy="6250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44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35088" y="606996"/>
            <a:ext cx="17002244" cy="2105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11</a:t>
            </a:r>
            <a:r>
              <a:rPr lang="en-US" sz="3200" b="1" dirty="0" smtClean="0">
                <a:solidFill>
                  <a:srgbClr val="2717C0"/>
                </a:solidFill>
                <a:latin typeface="+mj-lt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 smtClean="0">
                <a:latin typeface="+mj-lt"/>
              </a:rPr>
              <a:t> </a:t>
            </a:r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Как называется популярное направление отдыха среди туристов </a:t>
            </a:r>
            <a:endParaRPr lang="ru-RU" sz="3200" b="1" dirty="0" smtClean="0">
              <a:solidFill>
                <a:srgbClr val="2615C0"/>
              </a:solidFill>
              <a:latin typeface="+mj-lt"/>
            </a:endParaRPr>
          </a:p>
          <a:p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на </a:t>
            </a:r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северо-восточном побережье Байкала.  Находится в </a:t>
            </a:r>
            <a:r>
              <a:rPr lang="ru-RU" sz="3200" b="1" dirty="0" err="1" smtClean="0">
                <a:solidFill>
                  <a:srgbClr val="2615C0"/>
                </a:solidFill>
                <a:latin typeface="+mj-lt"/>
              </a:rPr>
              <a:t>Баргузинском</a:t>
            </a:r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 хребте, </a:t>
            </a:r>
            <a:endParaRPr lang="ru-RU" sz="3200" b="1" dirty="0" smtClean="0">
              <a:solidFill>
                <a:srgbClr val="2615C0"/>
              </a:solidFill>
              <a:latin typeface="+mj-lt"/>
            </a:endParaRPr>
          </a:p>
          <a:p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который </a:t>
            </a:r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также называют </a:t>
            </a:r>
            <a:r>
              <a:rPr lang="ru-RU" sz="3200" b="1" dirty="0" err="1" smtClean="0">
                <a:solidFill>
                  <a:srgbClr val="2615C0"/>
                </a:solidFill>
                <a:latin typeface="+mj-lt"/>
              </a:rPr>
              <a:t>Баргузинскими</a:t>
            </a:r>
            <a:r>
              <a:rPr lang="ru-RU" sz="3200" b="1" dirty="0" smtClean="0">
                <a:solidFill>
                  <a:srgbClr val="2615C0"/>
                </a:solidFill>
                <a:latin typeface="+mj-lt"/>
              </a:rPr>
              <a:t> Альпами.</a:t>
            </a:r>
          </a:p>
          <a:p>
            <a:pPr algn="ctr">
              <a:lnSpc>
                <a:spcPts val="4899"/>
              </a:lnSpc>
            </a:pP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9504" y="2682752"/>
            <a:ext cx="7658053" cy="574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5686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1476749"/>
            <a:ext cx="14782800" cy="6740756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31032" y="100680"/>
            <a:ext cx="16383000" cy="12198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Историко-культурные и природные </a:t>
            </a:r>
            <a:r>
              <a:rPr lang="ru-RU" sz="28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достопримечательности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ru-RU" sz="2800" b="1" dirty="0" err="1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Баргузинского</a:t>
            </a:r>
            <a:r>
              <a:rPr lang="ru-RU" sz="28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</a:t>
            </a:r>
            <a:endParaRPr lang="ru-RU" sz="2800" b="1" dirty="0">
              <a:solidFill>
                <a:srgbClr val="2615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64165" y="1659309"/>
            <a:ext cx="5399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2615C0"/>
                </a:solidFill>
                <a:latin typeface="Montserrat Bold" panose="020B0604020202020204" charset="-52"/>
              </a:rPr>
              <a:t>Правильные ответы:</a:t>
            </a:r>
            <a:endParaRPr lang="ru-RU" sz="3600" dirty="0">
              <a:solidFill>
                <a:srgbClr val="2615C0"/>
              </a:solidFill>
              <a:latin typeface="Montserrat Bold" panose="020B0604020202020204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3134532"/>
            <a:ext cx="81153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000" dirty="0" smtClean="0">
                <a:solidFill>
                  <a:schemeClr val="bg1"/>
                </a:solidFill>
                <a:latin typeface="Montserrat Bold" panose="020B0604020202020204" charset="-52"/>
              </a:rPr>
              <a:t>Соболь</a:t>
            </a:r>
          </a:p>
          <a:p>
            <a:pPr marL="342900" indent="-342900">
              <a:buAutoNum type="arabicParenR"/>
            </a:pPr>
            <a:endParaRPr lang="ru-RU" sz="2000" dirty="0" smtClean="0">
              <a:solidFill>
                <a:schemeClr val="bg1"/>
              </a:solidFill>
              <a:latin typeface="Montserrat Bold" panose="020B0604020202020204" charset="-52"/>
            </a:endParaRPr>
          </a:p>
          <a:p>
            <a:pPr marL="342900" indent="-342900"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Боярский сын Иван Алексеевич Галкин</a:t>
            </a:r>
          </a:p>
          <a:p>
            <a:pPr marL="342900" indent="-342900">
              <a:buAutoNum type="arabicParenR"/>
            </a:pP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Янжима</a:t>
            </a: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Меандр – плавный изгиб русла реки большая.</a:t>
            </a:r>
          </a:p>
          <a:p>
            <a:pPr marL="342900" indent="-342900">
              <a:buFontTx/>
              <a:buAutoNum type="arabicParenR"/>
            </a:pPr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«Вихрь»</a:t>
            </a:r>
          </a:p>
          <a:p>
            <a:pPr marL="342900" indent="-342900">
              <a:buFontTx/>
              <a:buAutoNum type="arabicParenR"/>
            </a:pPr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Гора Маркова 1877м.</a:t>
            </a:r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58446" y="3071798"/>
            <a:ext cx="500066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7. Лохматый, Бакланий, Елена, Голый, Коврижка, Покойницкий камень, Белый камень. </a:t>
            </a: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8) «Бык – камень» - «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Буха-Шулуун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</a:t>
            </a:r>
          </a:p>
          <a:p>
            <a:endParaRPr lang="ru-RU" sz="2000" dirty="0" smtClean="0">
              <a:solidFill>
                <a:schemeClr val="bg1"/>
              </a:solidFill>
              <a:latin typeface="Montserrat Bold" panose="020B0604020202020204" charset="-52"/>
            </a:endParaRPr>
          </a:p>
          <a:p>
            <a:r>
              <a:rPr lang="ru-RU" sz="2000" b="1" dirty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9</a:t>
            </a:r>
            <a:r>
              <a:rPr lang="ru-RU" sz="20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Цветок Красная 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саранка</a:t>
            </a: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10) Константин Алексеевич Забелин</a:t>
            </a: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11) 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Ульзыха</a:t>
            </a: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en-US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b="1" dirty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1968" y="1928790"/>
            <a:ext cx="9144064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5362" name="Picture 2" descr="https://avatars.mds.yandex.net/i?id=9c6ba0db1dfe5979975de6da8363233a7e64c64ceb81851a-12410808-images-thumbs&amp;n=13"/>
          <p:cNvPicPr>
            <a:picLocks noChangeAspect="1" noChangeArrowheads="1"/>
          </p:cNvPicPr>
          <p:nvPr/>
        </p:nvPicPr>
        <p:blipFill>
          <a:blip r:embed="rId3"/>
          <a:srcRect r="-118" b="27343"/>
          <a:stretch>
            <a:fillRect/>
          </a:stretch>
        </p:blipFill>
        <p:spPr bwMode="auto">
          <a:xfrm>
            <a:off x="4429092" y="1714476"/>
            <a:ext cx="8800701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 t="16250" r="-314" b="31250"/>
          <a:stretch>
            <a:fillRect/>
          </a:stretch>
        </p:blipFill>
        <p:spPr bwMode="auto">
          <a:xfrm>
            <a:off x="2571704" y="2000228"/>
            <a:ext cx="12921773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3314" name="Picture 2" descr="https://avatars.mds.yandex.net/i?id=1a10f7ac3637168394606824035f7b70-4566669-images-thumbs&amp;n=13"/>
          <p:cNvPicPr>
            <a:picLocks noChangeAspect="1" noChangeArrowheads="1"/>
          </p:cNvPicPr>
          <p:nvPr/>
        </p:nvPicPr>
        <p:blipFill>
          <a:blip r:embed="rId3"/>
          <a:srcRect l="32069" r="32249" b="21975"/>
          <a:stretch>
            <a:fillRect/>
          </a:stretch>
        </p:blipFill>
        <p:spPr bwMode="auto">
          <a:xfrm>
            <a:off x="5857852" y="1142972"/>
            <a:ext cx="6880727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2290" name="Picture 2" descr="https://avatars.mds.yandex.net/i?id=1a10f7ac3637168394606824035f7b70-4566669-images-thumbs&amp;n=13"/>
          <p:cNvPicPr>
            <a:picLocks noChangeAspect="1" noChangeArrowheads="1"/>
          </p:cNvPicPr>
          <p:nvPr/>
        </p:nvPicPr>
        <p:blipFill>
          <a:blip r:embed="rId3"/>
          <a:srcRect l="64927" r="701" b="20141"/>
          <a:stretch>
            <a:fillRect/>
          </a:stretch>
        </p:blipFill>
        <p:spPr bwMode="auto">
          <a:xfrm>
            <a:off x="5357786" y="1214410"/>
            <a:ext cx="7000924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1266" name="Picture 2" descr="https://avatars.mds.yandex.net/i?id=59946b219c38683aa95e9368cf466625_sr-5338985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580" y="1857352"/>
            <a:ext cx="12597206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9218" name="Picture 2" descr="https://avatars.mds.yandex.net/i?id=51a069ccdf6ca7314a442e056ae17b27afebf9f2-825559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42" y="1643038"/>
            <a:ext cx="10902532" cy="44291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13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322363" y="-2810196"/>
            <a:ext cx="7643273" cy="14863865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17156" y="1088050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81148" y="1876044"/>
            <a:ext cx="15125701" cy="6283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ru-RU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Всё что связано с водой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Озеро</a:t>
            </a: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Море</a:t>
            </a: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Вода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Река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Ручей 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Колодец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Лужа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48253" y="259159"/>
            <a:ext cx="16078200" cy="2062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altLang="ru-RU" sz="2800" b="1" i="1" dirty="0" smtClean="0">
                <a:solidFill>
                  <a:srgbClr val="2615C0"/>
                </a:solidFill>
                <a:latin typeface="Arial" panose="020B0604020202020204" pitchFamily="34" charset="0"/>
              </a:rPr>
              <a:t>Именем Героя Советского Союза названы улицы в городах Улан-Удэ, Гусиноозёрск, в посёлках Усть-Баргузин и Верхние </a:t>
            </a:r>
            <a:r>
              <a:rPr lang="ru-RU" altLang="ru-RU" sz="2800" b="1" i="1" dirty="0" err="1" smtClean="0">
                <a:solidFill>
                  <a:srgbClr val="2615C0"/>
                </a:solidFill>
                <a:latin typeface="Arial" panose="020B0604020202020204" pitchFamily="34" charset="0"/>
              </a:rPr>
              <a:t>Тальцы</a:t>
            </a:r>
            <a:r>
              <a:rPr lang="ru-RU" altLang="ru-RU" sz="2800" b="1" i="1" dirty="0" smtClean="0">
                <a:solidFill>
                  <a:srgbClr val="2615C0"/>
                </a:solidFill>
                <a:latin typeface="Arial" panose="020B0604020202020204" pitchFamily="34" charset="0"/>
              </a:rPr>
              <a:t>. Некоторое время жил и работал в п.Усть-Баргузин мастером на кирпичном заводе. </a:t>
            </a:r>
            <a:endParaRPr lang="ru-RU" sz="2800" b="1" dirty="0" smtClean="0">
              <a:solidFill>
                <a:srgbClr val="2615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01454" y="1785914"/>
            <a:ext cx="4857784" cy="703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20" y="2500294"/>
            <a:ext cx="9221264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433706" y="236939"/>
            <a:ext cx="6949293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18507" y="2552700"/>
            <a:ext cx="6025495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4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44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что обозначает этот рисунок?</a:t>
            </a:r>
            <a:endParaRPr lang="en-US" sz="44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126" name="Picture 6" descr="https://avatars.mds.yandex.net/i?id=6224db59792e5237ef8d1c9f1df37764a084dbbc-1075192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4198" y="1214410"/>
            <a:ext cx="4786346" cy="6399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433706" y="236939"/>
            <a:ext cx="6949293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0"/>
          <p:cNvSpPr txBox="1"/>
          <p:nvPr/>
        </p:nvSpPr>
        <p:spPr>
          <a:xfrm>
            <a:off x="1532540" y="2095500"/>
            <a:ext cx="6140025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Поэт, прозаик, публицист и драматург.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4098" name="Picture 2" descr="https://avatars.mds.yandex.net/i?id=e851156b8da7c620db9e99deda90c8654243bff3-538193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86941" y="357154"/>
            <a:ext cx="2770901" cy="41434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45397" y="3415308"/>
            <a:ext cx="3429024" cy="49585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3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775610" y="213046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10761" y="494560"/>
            <a:ext cx="6678990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 err="1" smtClean="0">
                <a:solidFill>
                  <a:schemeClr val="bg1"/>
                </a:solidFill>
              </a:rPr>
              <a:t>Баргузинский</a:t>
            </a:r>
            <a:r>
              <a:rPr lang="ru-RU" sz="2000" b="1" dirty="0" smtClean="0">
                <a:solidFill>
                  <a:schemeClr val="bg1"/>
                </a:solidFill>
              </a:rPr>
              <a:t> государственный природный биосферный заповедник имени __________ располагается на территории Бурятии, на северо-восточном побережье , озера Байкал на западных склонах </a:t>
            </a:r>
            <a:r>
              <a:rPr lang="ru-RU" sz="2000" b="1" dirty="0" err="1" smtClean="0">
                <a:solidFill>
                  <a:schemeClr val="bg1"/>
                </a:solidFill>
              </a:rPr>
              <a:t>Баргузинского</a:t>
            </a:r>
            <a:r>
              <a:rPr lang="ru-RU" sz="2000" b="1" dirty="0" smtClean="0">
                <a:solidFill>
                  <a:schemeClr val="bg1"/>
                </a:solidFill>
              </a:rPr>
              <a:t> хребта.</a:t>
            </a:r>
          </a:p>
          <a:p>
            <a:pPr>
              <a:spcAft>
                <a:spcPts val="0"/>
              </a:spcAft>
            </a:pPr>
            <a:endParaRPr lang="ru-RU" sz="2000" b="1" dirty="0" smtClean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</a:rPr>
              <a:t>Нетронутая </a:t>
            </a:r>
            <a:r>
              <a:rPr lang="ru-RU" sz="2000" b="1" dirty="0" smtClean="0">
                <a:solidFill>
                  <a:schemeClr val="bg1"/>
                </a:solidFill>
              </a:rPr>
              <a:t>красота этой заповедной зоны вызывает неподдельное восхищение. Путешественники из разных стран стремятся своими глазами увидеть ее, однако заповедник относится к наиболее удаленным и охраняемым территориям Байкала, значительная его часть закрыта для посещения. Но есть и несколько доступных экологических маршрутов, позволяющих познакомиться с удивительной природой </a:t>
            </a:r>
            <a:r>
              <a:rPr lang="ru-RU" sz="2000" b="1" dirty="0" err="1" smtClean="0">
                <a:solidFill>
                  <a:schemeClr val="bg1"/>
                </a:solidFill>
              </a:rPr>
              <a:t>Баргузинского</a:t>
            </a:r>
            <a:r>
              <a:rPr lang="ru-RU" sz="2000" b="1" dirty="0" smtClean="0">
                <a:solidFill>
                  <a:schemeClr val="bg1"/>
                </a:solidFill>
              </a:rPr>
              <a:t> заповедника, его богатейшей флорой и фауной. Заповедник наряду с </a:t>
            </a:r>
            <a:r>
              <a:rPr lang="ru-RU" sz="2000" b="1" u="sng" dirty="0" smtClean="0">
                <a:solidFill>
                  <a:schemeClr val="bg1"/>
                </a:solidFill>
              </a:rPr>
              <a:t>Забайкальским национальным парком </a:t>
            </a:r>
            <a:r>
              <a:rPr lang="ru-RU" sz="2000" b="1" dirty="0" smtClean="0">
                <a:solidFill>
                  <a:schemeClr val="bg1"/>
                </a:solidFill>
              </a:rPr>
              <a:t>и </a:t>
            </a:r>
            <a:r>
              <a:rPr lang="ru-RU" sz="2000" b="1" dirty="0" err="1" smtClean="0">
                <a:solidFill>
                  <a:schemeClr val="bg1"/>
                </a:solidFill>
              </a:rPr>
              <a:t>Фролихинским</a:t>
            </a:r>
            <a:r>
              <a:rPr lang="ru-RU" sz="2000" b="1" dirty="0" smtClean="0">
                <a:solidFill>
                  <a:schemeClr val="bg1"/>
                </a:solidFill>
              </a:rPr>
              <a:t> государственным природным заказником входит в состав Федерального государственного бюджетного учреждения «Заповедное </a:t>
            </a:r>
            <a:r>
              <a:rPr lang="ru-RU" sz="2000" b="1" dirty="0" err="1" smtClean="0">
                <a:solidFill>
                  <a:schemeClr val="bg1"/>
                </a:solidFill>
              </a:rPr>
              <a:t>Подлеморье</a:t>
            </a:r>
            <a:r>
              <a:rPr lang="ru-RU" sz="2000" b="1" dirty="0" smtClean="0">
                <a:solidFill>
                  <a:schemeClr val="bg1"/>
                </a:solidFill>
              </a:rPr>
              <a:t>». 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>
              <a:spcAft>
                <a:spcPts val="0"/>
              </a:spcAft>
            </a:pPr>
            <a:endParaRPr lang="ru-RU" sz="2000" b="1" dirty="0">
              <a:solidFill>
                <a:schemeClr val="bg1"/>
              </a:solidFill>
              <a:latin typeface="Montserrat Bold" charset="-52"/>
            </a:endParaRPr>
          </a:p>
          <a:p>
            <a:pPr>
              <a:spcAft>
                <a:spcPts val="0"/>
              </a:spcAft>
            </a:pPr>
            <a:endParaRPr lang="ru-RU" sz="2000" b="1" dirty="0" smtClean="0">
              <a:solidFill>
                <a:schemeClr val="bg1"/>
              </a:solidFill>
              <a:latin typeface="Montserrat Bold" charset="-52"/>
            </a:endParaRPr>
          </a:p>
          <a:p>
            <a:pPr>
              <a:spcAft>
                <a:spcPts val="0"/>
              </a:spcAft>
            </a:pPr>
            <a:endParaRPr lang="ru-RU" sz="2000" b="1" dirty="0">
              <a:solidFill>
                <a:schemeClr val="bg1"/>
              </a:solidFill>
              <a:latin typeface="Montserrat Bold" charset="-52"/>
            </a:endParaRPr>
          </a:p>
          <a:p>
            <a:pPr>
              <a:spcAft>
                <a:spcPts val="0"/>
              </a:spcAft>
            </a:pPr>
            <a:endParaRPr lang="ru-RU" sz="2000" b="1" dirty="0" smtClean="0">
              <a:solidFill>
                <a:schemeClr val="bg1"/>
              </a:solidFill>
              <a:latin typeface="Montserrat Bold" charset="-52"/>
            </a:endParaRPr>
          </a:p>
          <a:p>
            <a:pPr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Montserrat Bold" charset="-52"/>
              </a:rPr>
              <a:t>Вопрос </a:t>
            </a:r>
            <a:r>
              <a:rPr lang="ru-RU" sz="2000" dirty="0" smtClean="0">
                <a:solidFill>
                  <a:schemeClr val="bg1"/>
                </a:solidFill>
                <a:latin typeface="Montserrat Bold" charset="-52"/>
              </a:rPr>
              <a:t>: </a:t>
            </a:r>
            <a:r>
              <a:rPr lang="ru-RU" sz="2000" dirty="0" smtClean="0">
                <a:solidFill>
                  <a:schemeClr val="bg1"/>
                </a:solidFill>
                <a:latin typeface="Montserrat Bold" charset="-52"/>
              </a:rPr>
              <a:t>Какую </a:t>
            </a:r>
            <a:r>
              <a:rPr lang="ru-RU" sz="2000" dirty="0" smtClean="0">
                <a:solidFill>
                  <a:schemeClr val="bg1"/>
                </a:solidFill>
                <a:latin typeface="Montserrat Bold" charset="-52"/>
              </a:rPr>
              <a:t>фамилию нужно вписать в пустые клетки?</a:t>
            </a:r>
            <a:endParaRPr lang="ru-RU" sz="2000" dirty="0">
              <a:solidFill>
                <a:schemeClr val="bg1"/>
              </a:solidFill>
              <a:latin typeface="Montserrat Bold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4" t="1021" r="1566" b="37858"/>
          <a:stretch/>
        </p:blipFill>
        <p:spPr>
          <a:xfrm>
            <a:off x="8294345" y="3991371"/>
            <a:ext cx="3651457" cy="45714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947" y="3991371"/>
            <a:ext cx="4606471" cy="31683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4" b="8921"/>
          <a:stretch/>
        </p:blipFill>
        <p:spPr>
          <a:xfrm>
            <a:off x="8294346" y="246956"/>
            <a:ext cx="6701921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6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113061" y="647700"/>
            <a:ext cx="11219997" cy="7501466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28017" y="952500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08256" y="2620123"/>
            <a:ext cx="8229603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900"/>
              </a:lnSpc>
              <a:buAutoNum type="arabicPeriod"/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Константин Владимирович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Оцимик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Герб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Муниципального образования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Баргузинский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район»</a:t>
            </a:r>
          </a:p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Доржиева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Дулгар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Ринчиновна</a:t>
            </a:r>
            <a:endParaRPr lang="ru-RU" sz="35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К.А. Забелин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327576" y="7287741"/>
            <a:ext cx="6874193" cy="665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24" y="823020"/>
            <a:ext cx="5976664" cy="59766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935</Words>
  <Application>Microsoft Office PowerPoint</Application>
  <PresentationFormat>Произвольный</PresentationFormat>
  <Paragraphs>142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8" baseType="lpstr">
      <vt:lpstr>Calibri</vt:lpstr>
      <vt:lpstr>Montserrat</vt:lpstr>
      <vt:lpstr>Montserrat Bold</vt:lpstr>
      <vt:lpstr>Mongolian Baiti</vt:lpstr>
      <vt:lpstr>Times New Roman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Руслан</cp:lastModifiedBy>
  <cp:revision>120</cp:revision>
  <dcterms:created xsi:type="dcterms:W3CDTF">2006-08-16T00:00:00Z</dcterms:created>
  <dcterms:modified xsi:type="dcterms:W3CDTF">2025-02-17T09:54:09Z</dcterms:modified>
  <dc:identifier>DAGcI845alw</dc:identifier>
</cp:coreProperties>
</file>