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3"/>
  </p:notesMasterIdLst>
  <p:sldIdLst>
    <p:sldId id="280" r:id="rId2"/>
    <p:sldId id="256" r:id="rId3"/>
    <p:sldId id="279" r:id="rId4"/>
    <p:sldId id="257" r:id="rId5"/>
    <p:sldId id="270" r:id="rId6"/>
    <p:sldId id="276" r:id="rId7"/>
    <p:sldId id="281" r:id="rId8"/>
    <p:sldId id="282" r:id="rId9"/>
    <p:sldId id="266" r:id="rId10"/>
    <p:sldId id="274" r:id="rId11"/>
    <p:sldId id="27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9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8740A9-A44A-4257-9935-F47CCF932154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E4F806-A971-434F-9CC6-F06DFCE254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57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E4F806-A971-434F-9CC6-F06DFCE2547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721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22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8974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058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9179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509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20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705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966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72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393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731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36938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488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548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013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4063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2322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3756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4C71EC6-210F-42DE-9C53-41977AD35B3D}" type="datetimeFigureOut">
              <a:rPr lang="ru-RU" smtClean="0"/>
              <a:t>18.03.2026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6631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7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03.mchs.gov.ru/deyatelnost/press-centr/novosti/4445434" TargetMode="Externa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7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-168696" y="-99392"/>
            <a:ext cx="13151266" cy="7173418"/>
            <a:chOff x="-168696" y="-99392"/>
            <a:chExt cx="13151266" cy="717341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68696" y="-99392"/>
              <a:ext cx="13151266" cy="7173418"/>
            </a:xfrm>
            <a:prstGeom prst="rect">
              <a:avLst/>
            </a:prstGeom>
          </p:spPr>
        </p:pic>
        <p:pic>
          <p:nvPicPr>
            <p:cNvPr id="1026" name="Picture 2" descr="Picture background">
              <a:extLst>
                <a:ext uri="{FF2B5EF4-FFF2-40B4-BE49-F238E27FC236}">
                  <a16:creationId xmlns:a16="http://schemas.microsoft.com/office/drawing/2014/main" id="{00596BA4-B431-445F-BFBB-91815463F89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081" t="1449" r="4840" b="252"/>
            <a:stretch/>
          </p:blipFill>
          <p:spPr bwMode="auto">
            <a:xfrm>
              <a:off x="6096000" y="0"/>
              <a:ext cx="6096000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Скругленный прямоугольник 10"/>
            <p:cNvSpPr/>
            <p:nvPr/>
          </p:nvSpPr>
          <p:spPr>
            <a:xfrm>
              <a:off x="0" y="1268760"/>
              <a:ext cx="5040560" cy="4176464"/>
            </a:xfrm>
            <a:prstGeom prst="round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>
                    <a:alpha val="54000"/>
                  </a:schemeClr>
                </a:solidFill>
              </a:endParaRPr>
            </a:p>
          </p:txBody>
        </p:sp>
        <p:sp>
          <p:nvSpPr>
            <p:cNvPr id="10" name="object 5">
              <a:extLst>
                <a:ext uri="{FF2B5EF4-FFF2-40B4-BE49-F238E27FC236}">
                  <a16:creationId xmlns:a16="http://schemas.microsoft.com/office/drawing/2014/main" id="{9855C221-A733-415A-B1BC-40B2409964BB}"/>
                </a:ext>
              </a:extLst>
            </p:cNvPr>
            <p:cNvSpPr txBox="1"/>
            <p:nvPr/>
          </p:nvSpPr>
          <p:spPr>
            <a:xfrm>
              <a:off x="191344" y="1477793"/>
              <a:ext cx="4680520" cy="366042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algn="just">
                <a:lnSpc>
                  <a:spcPct val="125000"/>
                </a:lnSpc>
                <a:spcBef>
                  <a:spcPts val="100"/>
                </a:spcBef>
              </a:pPr>
              <a:r>
                <a:rPr lang="ru-RU" sz="2400" spc="1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algun Gothic" panose="020B0503020000020004" pitchFamily="34" charset="-127"/>
                  <a:cs typeface="Arial" panose="020B0604020202020204" pitchFamily="34" charset="0"/>
                </a:rPr>
                <a:t>Чернобыльская катастрофа стала испытанием для многих, проявив мужество и стойкость ликвидаторов. </a:t>
              </a:r>
              <a:br>
                <a:rPr lang="ru-RU" sz="2400" spc="1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algun Gothic" panose="020B0503020000020004" pitchFamily="34" charset="-127"/>
                  <a:cs typeface="Arial" panose="020B0604020202020204" pitchFamily="34" charset="0"/>
                </a:rPr>
              </a:br>
              <a:r>
                <a:rPr lang="ru-RU" sz="2400" spc="13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Malgun Gothic" panose="020B0503020000020004" pitchFamily="34" charset="-127"/>
                  <a:cs typeface="Arial" panose="020B0604020202020204" pitchFamily="34" charset="0"/>
                </a:rPr>
                <a:t>Их самопожертвование и героизм остаются в памяти как символ преодоления боли и страха.</a:t>
              </a:r>
              <a:endParaRPr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74199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96" y="-99392"/>
            <a:ext cx="13058774" cy="71229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788049"/>
            <a:ext cx="8496944" cy="4870359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623392" y="503223"/>
            <a:ext cx="7488832" cy="905094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2" name="Заголовок 1"/>
          <p:cNvSpPr txBox="1">
            <a:spLocks/>
          </p:cNvSpPr>
          <p:nvPr/>
        </p:nvSpPr>
        <p:spPr>
          <a:xfrm>
            <a:off x="263352" y="548680"/>
            <a:ext cx="8136904" cy="1340223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Припять – город до трагедии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832304" y="2204864"/>
            <a:ext cx="3168352" cy="3744416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3" name="Текст 2"/>
          <p:cNvSpPr txBox="1">
            <a:spLocks/>
          </p:cNvSpPr>
          <p:nvPr/>
        </p:nvSpPr>
        <p:spPr>
          <a:xfrm>
            <a:off x="8921350" y="2307070"/>
            <a:ext cx="3024336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just">
              <a:buNone/>
            </a:pPr>
            <a:r>
              <a:rPr lang="ru-RU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апреля 1986 года это был процветающий город атомщиков. Средний возраст жителей — 26 лет. Молодость, парки и вера в мирный атом.</a:t>
            </a:r>
          </a:p>
        </p:txBody>
      </p:sp>
    </p:spTree>
    <p:extLst>
      <p:ext uri="{BB962C8B-B14F-4D97-AF65-F5344CB8AC3E}">
        <p14:creationId xmlns:p14="http://schemas.microsoft.com/office/powerpoint/2010/main" val="373115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544"/>
            <a:ext cx="13058774" cy="7122968"/>
          </a:xfrm>
          <a:prstGeom prst="rect">
            <a:avLst/>
          </a:prstGeom>
        </p:spPr>
      </p:pic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CFF2977-E7A8-40FB-915C-F31DCC1C2BAF}"/>
              </a:ext>
            </a:extLst>
          </p:cNvPr>
          <p:cNvCxnSpPr/>
          <p:nvPr/>
        </p:nvCxnSpPr>
        <p:spPr>
          <a:xfrm>
            <a:off x="3552028" y="2282878"/>
            <a:ext cx="0" cy="3240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7D09CF97-FAEA-4718-AED8-68664CD5D344}"/>
              </a:ext>
            </a:extLst>
          </p:cNvPr>
          <p:cNvCxnSpPr/>
          <p:nvPr/>
        </p:nvCxnSpPr>
        <p:spPr>
          <a:xfrm>
            <a:off x="7896200" y="2292262"/>
            <a:ext cx="0" cy="32403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264529" y="225710"/>
            <a:ext cx="7772346" cy="1453080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D59CC99-4A8A-4F7F-9033-ABA23B0483CB}"/>
              </a:ext>
            </a:extLst>
          </p:cNvPr>
          <p:cNvSpPr txBox="1">
            <a:spLocks/>
          </p:cNvSpPr>
          <p:nvPr/>
        </p:nvSpPr>
        <p:spPr>
          <a:xfrm>
            <a:off x="695400" y="312981"/>
            <a:ext cx="9632256" cy="1246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>
            <a:lvl1pPr>
              <a:defRPr sz="1900" b="1" i="0">
                <a:solidFill>
                  <a:schemeClr val="tx1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24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Причины</a:t>
            </a:r>
            <a:r>
              <a:rPr kumimoji="0" lang="ru-RU" sz="4000" b="1" i="0" u="none" strike="noStrike" kern="0" cap="none" spc="114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1" i="0" u="none" strike="noStrike" kern="0" cap="none" spc="20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kumimoji="0" lang="ru-RU" sz="4000" b="1" i="0" u="none" strike="noStrike" kern="0" cap="none" spc="12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1" i="0" u="none" strike="noStrike" kern="0" cap="none" spc="204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последствия</a:t>
            </a:r>
            <a:r>
              <a:rPr kumimoji="0" lang="ru-RU" sz="4000" b="1" i="0" u="none" strike="noStrike" kern="0" cap="none" spc="12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ru-RU" sz="4000" b="1" i="0" u="none" strike="noStrike" kern="0" cap="none" spc="235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катастрофы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4529" y="1770877"/>
            <a:ext cx="11736128" cy="4877259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3FA3D8D4-8BEC-41CA-966A-37D7D942F14D}"/>
              </a:ext>
            </a:extLst>
          </p:cNvPr>
          <p:cNvSpPr txBox="1"/>
          <p:nvPr/>
        </p:nvSpPr>
        <p:spPr>
          <a:xfrm>
            <a:off x="553234" y="2082718"/>
            <a:ext cx="3006327" cy="3821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defTabSz="914400">
              <a:lnSpc>
                <a:spcPct val="125000"/>
              </a:lnSpc>
              <a:spcBef>
                <a:spcPts val="100"/>
              </a:spcBef>
            </a:pPr>
            <a:r>
              <a:rPr sz="2200" kern="0" spc="1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sz="2200" kern="0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апреля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  <a:r>
              <a:rPr sz="2200" kern="0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Чернобыльской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АЭС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произошёл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взрыв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четвёртого</a:t>
            </a:r>
            <a:r>
              <a:rPr sz="2200" kern="0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энергоблока,</a:t>
            </a:r>
            <a:r>
              <a:rPr sz="2200" kern="0" spc="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который привёл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масштабной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радиационной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катастрофе.</a:t>
            </a:r>
            <a:endParaRPr sz="2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DA1849C6-8687-43E7-8BF7-DCCFFD6925E5}"/>
              </a:ext>
            </a:extLst>
          </p:cNvPr>
          <p:cNvSpPr txBox="1"/>
          <p:nvPr/>
        </p:nvSpPr>
        <p:spPr>
          <a:xfrm>
            <a:off x="3728349" y="2051743"/>
            <a:ext cx="4071071" cy="3821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 defTabSz="914400">
              <a:lnSpc>
                <a:spcPct val="125000"/>
              </a:lnSpc>
              <a:spcBef>
                <a:spcPts val="100"/>
              </a:spcBef>
            </a:pPr>
            <a:r>
              <a:rPr sz="2200" kern="0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аварии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окружающую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среду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выброшено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около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190 тонн</a:t>
            </a:r>
            <a:r>
              <a:rPr sz="2200" kern="0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радиоактивных</a:t>
            </a:r>
            <a:r>
              <a:rPr sz="2200" kern="0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материалов,</a:t>
            </a:r>
            <a:r>
              <a:rPr sz="2200" kern="0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привело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заражению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150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1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квадратных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километров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территории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Беларуси,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России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2200" kern="0" spc="5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Украине.</a:t>
            </a:r>
            <a:endParaRPr sz="2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6119E69B-2CA3-46C1-A695-A4FC6583F709}"/>
              </a:ext>
            </a:extLst>
          </p:cNvPr>
          <p:cNvSpPr txBox="1"/>
          <p:nvPr/>
        </p:nvSpPr>
        <p:spPr>
          <a:xfrm>
            <a:off x="8036875" y="1966173"/>
            <a:ext cx="3728256" cy="4667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 defTabSz="914400">
              <a:lnSpc>
                <a:spcPct val="125000"/>
              </a:lnSpc>
              <a:spcBef>
                <a:spcPts val="100"/>
              </a:spcBef>
            </a:pP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катастрофы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14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ощущаются </a:t>
            </a:r>
            <a:r>
              <a:rPr sz="2200" kern="0" spc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сих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пор: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1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r>
              <a:rPr sz="2200" kern="0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6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человек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эвакуированы,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тысячи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ликвидаторов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получили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высокие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дозы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радиации,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привело</a:t>
            </a:r>
            <a:r>
              <a:rPr sz="2200" kern="0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sz="2200" kern="0" spc="3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росту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заболеваний</a:t>
            </a:r>
            <a:r>
              <a:rPr sz="2200" kern="0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8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200" kern="0" spc="2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9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сокращению </a:t>
            </a:r>
            <a:r>
              <a:rPr sz="2200" kern="0" spc="10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продолжительности</a:t>
            </a:r>
            <a:r>
              <a:rPr sz="2200" kern="0" spc="3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kern="0" spc="7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жизни.</a:t>
            </a:r>
            <a:endParaRPr sz="22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026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21560"/>
            <a:ext cx="13058774" cy="712296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0" y="6857991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984" y="0"/>
                </a:lnTo>
              </a:path>
            </a:pathLst>
          </a:custGeom>
          <a:ln w="10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/>
          <a:stretch/>
        </p:blipFill>
        <p:spPr>
          <a:xfrm>
            <a:off x="5663952" y="2227270"/>
            <a:ext cx="6126190" cy="4120987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-16105" y="1988840"/>
            <a:ext cx="5620016" cy="4659296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157723" y="2132856"/>
            <a:ext cx="5272358" cy="43832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201930" indent="0" algn="just">
              <a:lnSpc>
                <a:spcPct val="125000"/>
              </a:lnSpc>
              <a:spcBef>
                <a:spcPts val="100"/>
              </a:spcBef>
              <a:buNone/>
            </a:pPr>
            <a:r>
              <a:rPr lang="ru-RU" spc="8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pc="8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pc="2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эвакуированы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зоны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отчуждения,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около </a:t>
            </a:r>
            <a:r>
              <a:rPr spc="1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400</a:t>
            </a:r>
            <a:r>
              <a:rPr spc="2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населённых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пунктов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полностью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5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покинуты</a:t>
            </a:r>
            <a:r>
              <a:rPr spc="7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pc="75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5080" indent="0" algn="just">
              <a:lnSpc>
                <a:spcPct val="125000"/>
              </a:lnSpc>
              <a:buNone/>
            </a:pPr>
            <a:r>
              <a:rPr lang="ru-RU"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spc="9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Десятки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ликвидаторов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участвовали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работах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устранению </a:t>
            </a:r>
            <a:r>
              <a:rPr spc="9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последствий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катастрофы,</a:t>
            </a:r>
            <a:r>
              <a:rPr spc="4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pc="4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pc="4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данным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различных</a:t>
            </a:r>
            <a:r>
              <a:rPr spc="4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источников,</a:t>
            </a:r>
            <a:r>
              <a:rPr spc="4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тысяч из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9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них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пострадали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1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радиационного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воздействия,</a:t>
            </a:r>
            <a:r>
              <a:rPr spc="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8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получив</a:t>
            </a:r>
            <a:r>
              <a:rPr spc="3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7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серьёзные заболевания.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9430" y="416115"/>
            <a:ext cx="11700712" cy="1473325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9864" y="1037660"/>
            <a:ext cx="11279844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аварии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Чернобыльской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>
                <a:latin typeface="Arial" panose="020B0604020202020204" pitchFamily="34" charset="0"/>
                <a:cs typeface="Arial" panose="020B0604020202020204" pitchFamily="34" charset="0"/>
              </a:rPr>
              <a:t>АЭС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загрязнены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радиацией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территории,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охватывающие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несколько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областей</a:t>
            </a:r>
            <a:r>
              <a:rPr sz="20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65" dirty="0">
                <a:latin typeface="Arial" panose="020B0604020202020204" pitchFamily="34" charset="0"/>
                <a:cs typeface="Arial" panose="020B0604020202020204" pitchFamily="34" charset="0"/>
              </a:rPr>
              <a:t>Украины,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Беларуси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-10" dirty="0">
                <a:latin typeface="Arial" panose="020B0604020202020204" pitchFamily="34" charset="0"/>
                <a:cs typeface="Arial" panose="020B0604020202020204" pitchFamily="34" charset="0"/>
              </a:rPr>
              <a:t>России.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8544" y="333996"/>
            <a:ext cx="9072758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b="1" spc="21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Память</a:t>
            </a:r>
            <a:r>
              <a:rPr b="1" spc="10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b="1" spc="10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3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уроки</a:t>
            </a:r>
            <a:r>
              <a:rPr b="1" spc="10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b="1" spc="225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Чернобыля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53859"/>
            <a:ext cx="13058774" cy="7122968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127448" y="74889"/>
            <a:ext cx="10009112" cy="1196027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F28C304-4CD0-432C-8399-C984DBE26774}"/>
              </a:ext>
            </a:extLst>
          </p:cNvPr>
          <p:cNvSpPr/>
          <p:nvPr/>
        </p:nvSpPr>
        <p:spPr>
          <a:xfrm>
            <a:off x="-448154" y="11184"/>
            <a:ext cx="130158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Ликвидаторы последствий аварии на Чернобыльской АЭС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7" b="15590"/>
          <a:stretch/>
        </p:blipFill>
        <p:spPr bwMode="auto">
          <a:xfrm>
            <a:off x="1127448" y="1700808"/>
            <a:ext cx="978612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865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53859"/>
            <a:ext cx="13058774" cy="7122968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E0C0AA06-87DF-49EA-B4A9-8AD3CD658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34403"/>
            <a:ext cx="5459683" cy="436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5951984" y="257098"/>
            <a:ext cx="6048672" cy="4344732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9A8F4CF-3513-46AC-8240-7A2DA86B5C29}"/>
              </a:ext>
            </a:extLst>
          </p:cNvPr>
          <p:cNvSpPr/>
          <p:nvPr/>
        </p:nvSpPr>
        <p:spPr>
          <a:xfrm>
            <a:off x="6124505" y="430833"/>
            <a:ext cx="543819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МУНКУЕВ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kumimoji="0" lang="ru-RU" alt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ЛЕКСАНДР</a:t>
            </a:r>
            <a:endParaRPr lang="ru-RU" alt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0" lang="ru-RU" altLang="ru-RU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ДАМБАЕВИЧ</a:t>
            </a:r>
            <a:r>
              <a:rPr kumimoji="0" lang="ru-RU" altLang="ru-RU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27A6230-8989-4D67-9C01-3A75D04BA530}"/>
              </a:ext>
            </a:extLst>
          </p:cNvPr>
          <p:cNvSpPr/>
          <p:nvPr/>
        </p:nvSpPr>
        <p:spPr>
          <a:xfrm>
            <a:off x="6117127" y="2374350"/>
            <a:ext cx="523545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Ликвидатор последствий аварии на 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Чернобыльской АЭС (Республика Бурятия)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Участник ликвидации последствий катастрофы на ЧАЭС в 1986–1987 гг.</a:t>
            </a:r>
          </a:p>
          <a:p>
            <a:pPr algn="just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Входит в число более 500 жителей Бурятии, 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принявших.участие</a:t>
            </a:r>
            <a:r>
              <a:rPr lang="ru-RU" dirty="0" err="1">
                <a:solidFill>
                  <a:srgbClr val="555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dirty="0" err="1">
                <a:solidFill>
                  <a:srgbClr val="555B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ликвидации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 последствий аварии.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335360" y="4818676"/>
            <a:ext cx="7538441" cy="2214065"/>
            <a:chOff x="119336" y="3379145"/>
            <a:chExt cx="4155504" cy="3442431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119336" y="3379145"/>
              <a:ext cx="4155504" cy="3362248"/>
            </a:xfrm>
            <a:prstGeom prst="roundRect">
              <a:avLst/>
            </a:prstGeom>
            <a:solidFill>
              <a:schemeClr val="bg1">
                <a:alpha val="3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lt1">
                    <a:alpha val="54000"/>
                  </a:schemeClr>
                </a:solidFill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B6CBD61-067C-4E0E-8399-35A30E88D974}"/>
                </a:ext>
              </a:extLst>
            </p:cNvPr>
            <p:cNvSpPr/>
            <p:nvPr/>
          </p:nvSpPr>
          <p:spPr>
            <a:xfrm>
              <a:off x="177788" y="3405256"/>
              <a:ext cx="4038600" cy="34163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Trebuchet MS" panose="020B0603020202020204" pitchFamily="34" charset="0"/>
                </a:rPr>
                <a:t>«Когда мы приехали в Чернобыль меня поразила зловещая тишина: птицы не поют, ветки не колышутся, - просто страшная тишина, как самая настоящая зона отчуждения». </a:t>
              </a:r>
            </a:p>
            <a:p>
              <a:pPr algn="r"/>
              <a:r>
                <a:rPr lang="ru-RU" dirty="0" err="1">
                  <a:latin typeface="Trebuchet MS" panose="020B0603020202020204" pitchFamily="34" charset="0"/>
                </a:rPr>
                <a:t>Мункуев</a:t>
              </a:r>
              <a:r>
                <a:rPr lang="ru-RU" dirty="0">
                  <a:latin typeface="Trebuchet MS" panose="020B0603020202020204" pitchFamily="34" charset="0"/>
                </a:rPr>
                <a:t> А.Д., ветеран гражданской обороны МЧС России </a:t>
              </a:r>
            </a:p>
            <a:p>
              <a:pPr algn="r"/>
              <a:r>
                <a:rPr lang="ru-RU" dirty="0">
                  <a:latin typeface="Trebuchet MS" panose="020B0603020202020204" pitchFamily="34" charset="0"/>
                </a:rPr>
                <a:t>по Республике Бурятия</a:t>
              </a:r>
            </a:p>
            <a:p>
              <a:pPr algn="r"/>
              <a:r>
                <a:rPr lang="en-US" dirty="0">
                  <a:latin typeface="Trebuchet MS" panose="020B0603020202020204" pitchFamily="34" charset="0"/>
                  <a:hlinkClick r:id="rId5"/>
                </a:rPr>
                <a:t>https://03.mchs.gov.ru/deyatelnost/press-centr/novosti/4445434</a:t>
              </a:r>
              <a:r>
                <a:rPr lang="ru-RU" dirty="0">
                  <a:latin typeface="Trebuchet MS" panose="020B0603020202020204" pitchFamily="34" charset="0"/>
                </a:rPr>
                <a:t>, 2021г.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10948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53859"/>
            <a:ext cx="13058774" cy="7122968"/>
          </a:xfrm>
          <a:prstGeom prst="rect">
            <a:avLst/>
          </a:prstGeom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052736"/>
            <a:ext cx="5772008" cy="4640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6456040" y="2276873"/>
            <a:ext cx="5256584" cy="2808312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4FE6BDE-E85B-4906-8A53-6D354D9A35CC}"/>
              </a:ext>
            </a:extLst>
          </p:cNvPr>
          <p:cNvSpPr/>
          <p:nvPr/>
        </p:nvSpPr>
        <p:spPr>
          <a:xfrm>
            <a:off x="6456040" y="2492896"/>
            <a:ext cx="51845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«Подвиг ликвидаторов — нравственный ориентир для </a:t>
            </a:r>
            <a:b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ru-RU" altLang="ru-RU" sz="24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будущих поколений: смелость, ответственность и служение Отечеству, несмотря на риск для жизни и здоровья».</a:t>
            </a:r>
            <a:endParaRPr kumimoji="0" lang="ru-RU" altLang="ru-RU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0517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21560"/>
            <a:ext cx="13058774" cy="7122968"/>
          </a:xfrm>
          <a:prstGeom prst="rect">
            <a:avLst/>
          </a:prstGeom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70" y="3645024"/>
            <a:ext cx="4141639" cy="2905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3952" y="2680708"/>
            <a:ext cx="5710340" cy="3869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75" t="-9544" r="5138" b="9544"/>
          <a:stretch/>
        </p:blipFill>
        <p:spPr bwMode="auto">
          <a:xfrm>
            <a:off x="294452" y="163630"/>
            <a:ext cx="4175445" cy="290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Скругленный прямоугольник 11"/>
          <p:cNvSpPr/>
          <p:nvPr/>
        </p:nvSpPr>
        <p:spPr>
          <a:xfrm>
            <a:off x="4655840" y="171268"/>
            <a:ext cx="7536160" cy="2393636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7" name="Текст 2"/>
          <p:cNvSpPr txBox="1">
            <a:spLocks/>
          </p:cNvSpPr>
          <p:nvPr/>
        </p:nvSpPr>
        <p:spPr>
          <a:xfrm>
            <a:off x="5663952" y="893291"/>
            <a:ext cx="5710340" cy="4351338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36900" indent="0" algn="ctr">
              <a:buNone/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2016–2026 гг. Возведение Арки (Нового безопасного </a:t>
            </a:r>
            <a:r>
              <a:rPr lang="ru-RU" sz="24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конфайнмента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Триумф инженерной мысли и международного единства.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071664" y="-86768"/>
            <a:ext cx="10515600" cy="1325563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Безопасность сегодня: НБК</a:t>
            </a:r>
          </a:p>
        </p:txBody>
      </p:sp>
    </p:spTree>
    <p:extLst>
      <p:ext uri="{BB962C8B-B14F-4D97-AF65-F5344CB8AC3E}">
        <p14:creationId xmlns:p14="http://schemas.microsoft.com/office/powerpoint/2010/main" val="1276246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21560"/>
            <a:ext cx="13058774" cy="7122968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412" y="402839"/>
            <a:ext cx="3311845" cy="5928124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0" y="6857991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1984" y="0"/>
                </a:lnTo>
              </a:path>
            </a:pathLst>
          </a:custGeom>
          <a:ln w="107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223791" y="210478"/>
            <a:ext cx="7704857" cy="6647514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5394" y="3225959"/>
            <a:ext cx="7097194" cy="3475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spc="125" dirty="0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последующие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годы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latin typeface="Arial" panose="020B0604020202020204" pitchFamily="34" charset="0"/>
                <a:cs typeface="Arial" panose="020B0604020202020204" pitchFamily="34" charset="0"/>
              </a:rPr>
              <a:t>человек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приняли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участие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ликвидации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последствий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0" dirty="0">
                <a:latin typeface="Arial" panose="020B0604020202020204" pitchFamily="34" charset="0"/>
                <a:cs typeface="Arial" panose="020B0604020202020204" pitchFamily="34" charset="0"/>
              </a:rPr>
              <a:t>аварии,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опасных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зон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0" dirty="0">
                <a:latin typeface="Arial" panose="020B0604020202020204" pitchFamily="34" charset="0"/>
                <a:cs typeface="Arial" panose="020B0604020202020204" pitchFamily="34" charset="0"/>
              </a:rPr>
              <a:t>было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эвакуировано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свыше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116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тысяч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жителей.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настоящее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время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60" dirty="0">
                <a:latin typeface="Arial" panose="020B0604020202020204" pitchFamily="34" charset="0"/>
                <a:cs typeface="Arial" panose="020B0604020202020204" pitchFamily="34" charset="0"/>
              </a:rPr>
              <a:t>зоне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отчуждения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>
                <a:latin typeface="Arial" panose="020B0604020202020204" pitchFamily="34" charset="0"/>
                <a:cs typeface="Arial" panose="020B0604020202020204" pitchFamily="34" charset="0"/>
              </a:rPr>
              <a:t>продолжают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проводиться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мероприятия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снижению уровня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радиации,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2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20" dirty="0"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ведётся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работа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сохранению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0" dirty="0">
                <a:latin typeface="Arial" panose="020B0604020202020204" pitchFamily="34" charset="0"/>
                <a:cs typeface="Arial" panose="020B0604020202020204" pitchFamily="34" charset="0"/>
              </a:rPr>
              <a:t>памяти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sz="2000" spc="60" dirty="0">
                <a:latin typeface="Arial" panose="020B0604020202020204" pitchFamily="34" charset="0"/>
                <a:cs typeface="Arial" panose="020B0604020202020204" pitchFamily="34" charset="0"/>
              </a:rPr>
              <a:t>тех,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пожертвовал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latin typeface="Arial" panose="020B0604020202020204" pitchFamily="34" charset="0"/>
                <a:cs typeface="Arial" panose="020B0604020202020204" pitchFamily="34" charset="0"/>
              </a:rPr>
              <a:t>своим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здоровьем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ради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предотвращения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дальнейшего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распространения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радиоактивного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latin typeface="Arial" panose="020B0604020202020204" pitchFamily="34" charset="0"/>
                <a:cs typeface="Arial" panose="020B0604020202020204" pitchFamily="34" charset="0"/>
              </a:rPr>
              <a:t>загрязнения.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64508" y="1219200"/>
            <a:ext cx="7108080" cy="189866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25000"/>
              </a:lnSpc>
              <a:spcBef>
                <a:spcPts val="100"/>
              </a:spcBef>
            </a:pP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0" dirty="0">
                <a:latin typeface="Arial" panose="020B0604020202020204" pitchFamily="34" charset="0"/>
                <a:cs typeface="Arial" panose="020B0604020202020204" pitchFamily="34" charset="0"/>
              </a:rPr>
              <a:t>1986</a:t>
            </a:r>
            <a:r>
              <a:rPr sz="2000" spc="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65" dirty="0">
                <a:latin typeface="Arial" panose="020B0604020202020204" pitchFamily="34" charset="0"/>
                <a:cs typeface="Arial" panose="020B0604020202020204" pitchFamily="34" charset="0"/>
              </a:rPr>
              <a:t>году,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35" dirty="0">
                <a:latin typeface="Arial" panose="020B0604020202020204" pitchFamily="34" charset="0"/>
                <a:cs typeface="Arial" panose="020B0604020202020204" pitchFamily="34" charset="0"/>
              </a:rPr>
              <a:t>26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апреля,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произошла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крупнейшая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истории человечества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техногенная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катастрофа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31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5" dirty="0">
                <a:latin typeface="Arial" panose="020B0604020202020204" pitchFamily="34" charset="0"/>
                <a:cs typeface="Arial" panose="020B0604020202020204" pitchFamily="34" charset="0"/>
              </a:rPr>
              <a:t>взрыв</a:t>
            </a:r>
            <a:r>
              <a:rPr sz="2000" spc="3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14" dirty="0"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5" dirty="0">
                <a:latin typeface="Arial" panose="020B0604020202020204" pitchFamily="34" charset="0"/>
                <a:cs typeface="Arial" panose="020B0604020202020204" pitchFamily="34" charset="0"/>
              </a:rPr>
              <a:t>Чернобыльской АЭС,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которого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было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5" dirty="0">
                <a:latin typeface="Arial" panose="020B0604020202020204" pitchFamily="34" charset="0"/>
                <a:cs typeface="Arial" panose="020B0604020202020204" pitchFamily="34" charset="0"/>
              </a:rPr>
              <a:t>выброшено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90" dirty="0">
                <a:latin typeface="Arial" panose="020B0604020202020204" pitchFamily="34" charset="0"/>
                <a:cs typeface="Arial" panose="020B0604020202020204" pitchFamily="34" charset="0"/>
              </a:rPr>
              <a:t>атмосферу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80" dirty="0">
                <a:latin typeface="Arial" panose="020B0604020202020204" pitchFamily="34" charset="0"/>
                <a:cs typeface="Arial" panose="020B0604020202020204" pitchFamily="34" charset="0"/>
              </a:rPr>
              <a:t>около</a:t>
            </a:r>
            <a:r>
              <a:rPr sz="20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5" dirty="0">
                <a:latin typeface="Arial" panose="020B0604020202020204" pitchFamily="34" charset="0"/>
                <a:cs typeface="Arial" panose="020B0604020202020204" pitchFamily="34" charset="0"/>
              </a:rPr>
              <a:t>50 тонн</a:t>
            </a:r>
            <a:r>
              <a:rPr sz="20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100" dirty="0">
                <a:latin typeface="Arial" panose="020B0604020202020204" pitchFamily="34" charset="0"/>
                <a:cs typeface="Arial" panose="020B0604020202020204" pitchFamily="34" charset="0"/>
              </a:rPr>
              <a:t>радиоактивных</a:t>
            </a:r>
            <a:r>
              <a:rPr sz="20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spc="70" dirty="0">
                <a:latin typeface="Arial" panose="020B0604020202020204" pitchFamily="34" charset="0"/>
                <a:cs typeface="Arial" panose="020B0604020202020204" pitchFamily="34" charset="0"/>
              </a:rPr>
              <a:t>веществ.</a:t>
            </a:r>
            <a:endParaRPr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91544" y="399368"/>
            <a:ext cx="8352928" cy="63094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758565">
              <a:lnSpc>
                <a:spcPct val="100000"/>
              </a:lnSpc>
              <a:spcBef>
                <a:spcPts val="120"/>
              </a:spcBef>
            </a:pPr>
            <a:r>
              <a:rPr spc="2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</a:t>
            </a:r>
            <a:r>
              <a:rPr spc="9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21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лет</a:t>
            </a:r>
            <a:r>
              <a:rPr spc="1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pc="165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спустя</a:t>
            </a:r>
            <a:endParaRPr spc="165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06" y="-21560"/>
            <a:ext cx="13058774" cy="7122968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1703512" y="5383727"/>
            <a:ext cx="8568952" cy="1454926"/>
          </a:xfrm>
          <a:prstGeom prst="roundRect">
            <a:avLst/>
          </a:prstGeom>
          <a:solidFill>
            <a:schemeClr val="bg1">
              <a:alpha val="3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lt1">
                  <a:alpha val="54000"/>
                </a:schemeClr>
              </a:solidFill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A9D5236F-2E7D-4E84-BB00-7F6EC8867B21}"/>
              </a:ext>
            </a:extLst>
          </p:cNvPr>
          <p:cNvSpPr txBox="1"/>
          <p:nvPr/>
        </p:nvSpPr>
        <p:spPr>
          <a:xfrm>
            <a:off x="551384" y="5364380"/>
            <a:ext cx="10801200" cy="1423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25000"/>
              </a:lnSpc>
              <a:spcBef>
                <a:spcPts val="10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Подвиг героев-чернобыльцев всегда будет служить для </a:t>
            </a:r>
          </a:p>
          <a:p>
            <a:pPr marL="12700" marR="5080" algn="ctr">
              <a:lnSpc>
                <a:spcPct val="125000"/>
              </a:lnSpc>
              <a:spcBef>
                <a:spcPts val="10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нас примером мужества, высочайшего </a:t>
            </a:r>
          </a:p>
          <a:p>
            <a:pPr marL="12700" marR="5080" algn="ctr">
              <a:lnSpc>
                <a:spcPct val="125000"/>
              </a:lnSpc>
              <a:spcBef>
                <a:spcPts val="100"/>
              </a:spcBef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профессионализма и верности своему долгу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5354EA-31BA-4AD9-8F0D-109E55647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84" y="55504"/>
            <a:ext cx="9768408" cy="5328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296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ланец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Сланец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ороздки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TM04033929[[fn=Сланец]]</Template>
  <TotalTime>241</TotalTime>
  <Words>494</Words>
  <Application>Microsoft Office PowerPoint</Application>
  <PresentationFormat>Широкоэкранный</PresentationFormat>
  <Paragraphs>32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Calisto MT</vt:lpstr>
      <vt:lpstr>Trebuchet MS</vt:lpstr>
      <vt:lpstr>Wingdings 2</vt:lpstr>
      <vt:lpstr>Сланец</vt:lpstr>
      <vt:lpstr>Презентация PowerPoint</vt:lpstr>
      <vt:lpstr>Презентация PowerPoint</vt:lpstr>
      <vt:lpstr>Презентация PowerPoint</vt:lpstr>
      <vt:lpstr>Презентация PowerPoint</vt:lpstr>
      <vt:lpstr>Память и уроки Чернобыля</vt:lpstr>
      <vt:lpstr>Презентация PowerPoint</vt:lpstr>
      <vt:lpstr>Презентация PowerPoint</vt:lpstr>
      <vt:lpstr>Презентация PowerPoint</vt:lpstr>
      <vt:lpstr>Презентация PowerPoint</vt:lpstr>
      <vt:lpstr>40 лет спустя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Мужества  «Мужество и боль Чернобыля»,  посвященный 40-й годовщине катастрофы  на Чернобыльской АЭС</dc:title>
  <dc:creator>Пользователь</dc:creator>
  <cp:lastModifiedBy>user</cp:lastModifiedBy>
  <cp:revision>25</cp:revision>
  <dcterms:created xsi:type="dcterms:W3CDTF">2026-03-16T07:17:44Z</dcterms:created>
  <dcterms:modified xsi:type="dcterms:W3CDTF">2026-03-18T01:07:33Z</dcterms:modified>
</cp:coreProperties>
</file>