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98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9" r:id="rId30"/>
    <p:sldId id="290" r:id="rId31"/>
    <p:sldId id="291" r:id="rId32"/>
    <p:sldId id="292" r:id="rId33"/>
    <p:sldId id="296" r:id="rId34"/>
    <p:sldId id="297" r:id="rId35"/>
  </p:sldIdLst>
  <p:sldSz cx="18288000" cy="10287000"/>
  <p:notesSz cx="6858000" cy="9144000"/>
  <p:embeddedFontLst>
    <p:embeddedFont>
      <p:font typeface="Calibri" pitchFamily="34" charset="0"/>
      <p:regular r:id="rId36"/>
      <p:bold r:id="rId37"/>
      <p:italic r:id="rId38"/>
      <p:boldItalic r:id="rId39"/>
    </p:embeddedFont>
    <p:embeddedFont>
      <p:font typeface="Montserrat Bold" charset="-52"/>
      <p:regular r:id="rId40"/>
    </p:embeddedFont>
    <p:embeddedFont>
      <p:font typeface="Montserrat" charset="-52"/>
      <p:regular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04C0"/>
    <a:srgbClr val="1C0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22" autoAdjust="0"/>
  </p:normalViewPr>
  <p:slideViewPr>
    <p:cSldViewPr>
      <p:cViewPr>
        <p:scale>
          <a:sx n="64" d="100"/>
          <a:sy n="64" d="100"/>
        </p:scale>
        <p:origin x="-158" y="-16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sv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8.svg"/><Relationship Id="rId5" Type="http://schemas.openxmlformats.org/officeDocument/2006/relationships/image" Target="../media/image21.png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3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7691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628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99"/>
              </a:lnSpc>
              <a:spcBef>
                <a:spcPct val="0"/>
              </a:spcBef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 каком году был образован Иволгинский район?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367416" y="5008177"/>
            <a:ext cx="5395583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1925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367417" y="6368500"/>
            <a:ext cx="3908822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1939</a:t>
            </a:r>
            <a:r>
              <a:rPr lang="en-US" sz="2999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933173" y="5086350"/>
            <a:ext cx="4381976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1947</a:t>
            </a:r>
            <a:r>
              <a:rPr lang="en-US" sz="3000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955438" y="6349451"/>
            <a:ext cx="4238030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1905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25251" y="2235388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740750" cy="1569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835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Где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располагается</a:t>
            </a: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районный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центр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Иволгин</a:t>
            </a:r>
            <a:r>
              <a:rPr lang="en-US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ского</a:t>
            </a: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района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?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131852" y="5008177"/>
            <a:ext cx="2497548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Нижняя Иволга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095418" y="6312097"/>
            <a:ext cx="2533981" cy="1628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Верняя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Иволга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10800" y="6257925"/>
            <a:ext cx="3352800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Сотниково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533230" y="5086350"/>
            <a:ext cx="272557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Иволгинск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7691"/>
            <a:ext cx="14203160" cy="5444926"/>
            <a:chOff x="0" y="0"/>
            <a:chExt cx="3740750" cy="143405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434055"/>
            </a:xfrm>
            <a:custGeom>
              <a:avLst/>
              <a:gdLst/>
              <a:ahLst/>
              <a:cxnLst/>
              <a:rect l="l" t="t" r="r" b="b"/>
              <a:pathLst>
                <a:path w="3740750" h="1434055">
                  <a:moveTo>
                    <a:pt x="0" y="0"/>
                  </a:moveTo>
                  <a:lnTo>
                    <a:pt x="3740750" y="0"/>
                  </a:lnTo>
                  <a:lnTo>
                    <a:pt x="3740750" y="1434055"/>
                  </a:lnTo>
                  <a:lnTo>
                    <a:pt x="0" y="143405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007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 каком году был основан Иволгинский дацан</a:t>
            </a: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? 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389076" y="5008177"/>
            <a:ext cx="187166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1945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350261" y="6358976"/>
            <a:ext cx="1910477" cy="498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1938</a:t>
            </a:r>
            <a:r>
              <a:rPr lang="en-US" sz="2999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933172" y="4998652"/>
            <a:ext cx="1877827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1955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955438" y="6349451"/>
            <a:ext cx="1855561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1930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7691"/>
            <a:ext cx="14203160" cy="5248357"/>
            <a:chOff x="0" y="0"/>
            <a:chExt cx="3740750" cy="13822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382283"/>
            </a:xfrm>
            <a:custGeom>
              <a:avLst/>
              <a:gdLst/>
              <a:ahLst/>
              <a:cxnLst/>
              <a:rect l="l" t="t" r="r" b="b"/>
              <a:pathLst>
                <a:path w="3740750" h="1382283">
                  <a:moveTo>
                    <a:pt x="0" y="0"/>
                  </a:moveTo>
                  <a:lnTo>
                    <a:pt x="3740750" y="0"/>
                  </a:lnTo>
                  <a:lnTo>
                    <a:pt x="3740750" y="1382283"/>
                  </a:lnTo>
                  <a:lnTo>
                    <a:pt x="0" y="1382283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448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885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Назовите главную реку, протекающую по территории Иволгинского района</a:t>
            </a: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? 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283008" y="5038516"/>
            <a:ext cx="2586990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Иволга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283008" y="6143417"/>
            <a:ext cx="2651192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Оронгой</a:t>
            </a:r>
            <a:r>
              <a:rPr lang="en-US" sz="2999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145342" y="4998652"/>
            <a:ext cx="2580058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Селенга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2143446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628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Площадь Иволгинского района составляет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047496" y="5003934"/>
            <a:ext cx="4222313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3056 </a:t>
            </a:r>
            <a:r>
              <a:rPr lang="ru-RU" sz="3000" b="1" dirty="0">
                <a:solidFill>
                  <a:schemeClr val="bg1"/>
                </a:solidFill>
                <a:latin typeface="Montserrat" charset="-52"/>
              </a:rPr>
              <a:t>км²</a:t>
            </a:r>
            <a:endParaRPr lang="en-US" sz="3000" dirty="0">
              <a:solidFill>
                <a:schemeClr val="bg1"/>
              </a:solidFill>
              <a:latin typeface="Montserrat" charset="-52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047496" y="6600617"/>
            <a:ext cx="5734884" cy="1615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2852,05 </a:t>
            </a:r>
            <a:r>
              <a:rPr lang="ru-RU" sz="3000" b="1" dirty="0">
                <a:solidFill>
                  <a:schemeClr val="bg1"/>
                </a:solidFill>
                <a:latin typeface="Montserrat" charset="-52"/>
              </a:rPr>
              <a:t>км²</a:t>
            </a:r>
            <a:endParaRPr lang="en-US" sz="3000" dirty="0">
              <a:solidFill>
                <a:schemeClr val="bg1"/>
              </a:solidFill>
              <a:latin typeface="Montserrat" charset="-52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</a:pP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145342" y="5086350"/>
            <a:ext cx="4866058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3108,26 </a:t>
            </a:r>
            <a:r>
              <a:rPr lang="ru-RU" sz="3000" b="1" dirty="0">
                <a:solidFill>
                  <a:schemeClr val="bg1"/>
                </a:solidFill>
                <a:latin typeface="Montserrat" charset="-52"/>
              </a:rPr>
              <a:t>км²</a:t>
            </a:r>
            <a:endParaRPr lang="en-US" sz="3000" dirty="0">
              <a:solidFill>
                <a:schemeClr val="bg1"/>
              </a:solidFill>
              <a:latin typeface="Montserrat" charset="-52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00"/>
              </a:lnSpc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753600" y="6591092"/>
            <a:ext cx="3429001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2662,94 </a:t>
            </a:r>
            <a:r>
              <a:rPr lang="ru-RU" sz="3000" b="1" dirty="0">
                <a:solidFill>
                  <a:schemeClr val="bg1"/>
                </a:solidFill>
                <a:latin typeface="Montserrat" charset="-52"/>
              </a:rPr>
              <a:t>км²</a:t>
            </a:r>
            <a:endParaRPr lang="en-US" sz="3000" dirty="0">
              <a:solidFill>
                <a:schemeClr val="bg1"/>
              </a:solidFill>
              <a:latin typeface="Montserrat" charset="-52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3447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Сколько населенных пунктов в Иволгинском районе?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557510" y="4640206"/>
            <a:ext cx="5595889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28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557510" y="6388045"/>
            <a:ext cx="6281689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25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44000" y="4630681"/>
            <a:ext cx="652248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22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1963400" y="6378520"/>
            <a:ext cx="4069006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31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1299" y="723843"/>
            <a:ext cx="14203160" cy="7978419"/>
            <a:chOff x="0" y="0"/>
            <a:chExt cx="3740750" cy="210131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2101312"/>
            </a:xfrm>
            <a:custGeom>
              <a:avLst/>
              <a:gdLst/>
              <a:ahLst/>
              <a:cxnLst/>
              <a:rect l="l" t="t" r="r" b="b"/>
              <a:pathLst>
                <a:path w="3740750" h="2101312">
                  <a:moveTo>
                    <a:pt x="0" y="0"/>
                  </a:moveTo>
                  <a:lnTo>
                    <a:pt x="3740750" y="0"/>
                  </a:lnTo>
                  <a:lnTo>
                    <a:pt x="3740750" y="2101312"/>
                  </a:lnTo>
                  <a:lnTo>
                    <a:pt x="0" y="2101312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2167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945381"/>
            <a:ext cx="13159390" cy="2513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7. </a:t>
            </a:r>
            <a:r>
              <a:rPr lang="ru-RU" sz="3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 называется </a:t>
            </a:r>
            <a:r>
              <a:rPr lang="ru-RU" sz="3000" b="1" dirty="0" smtClean="0">
                <a:solidFill>
                  <a:schemeClr val="bg1"/>
                </a:solidFill>
                <a:latin typeface="Montserrat Bold" charset="-52"/>
              </a:rPr>
              <a:t>археологический </a:t>
            </a:r>
            <a:r>
              <a:rPr lang="ru-RU" sz="3000" b="1" dirty="0">
                <a:solidFill>
                  <a:schemeClr val="bg1"/>
                </a:solidFill>
                <a:latin typeface="Montserrat Bold" charset="-52"/>
              </a:rPr>
              <a:t>памятник, расположенный в Иволгинском районе Республики Бурятия, на месте слияния рек Селенга и Уда, в 14 км от центра Улан-Удэ</a:t>
            </a:r>
            <a:endParaRPr lang="en-US" sz="3000" b="1" dirty="0">
              <a:solidFill>
                <a:schemeClr val="bg1"/>
              </a:solidFill>
              <a:latin typeface="Montserrat Bold" charset="-52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605878" y="4586474"/>
            <a:ext cx="4928522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Гуннское городище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05878" y="6210301"/>
            <a:ext cx="4776121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Плато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Тапхар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077200" y="4586474"/>
            <a:ext cx="7315201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Тологойские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скалы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601200" y="6210300"/>
            <a:ext cx="6781800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Памятник партизанам погибшим в бою с белогвардейцами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3447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Какой традиционный праздник широко отмечается в Иволгинском районе?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659044" y="5095875"/>
            <a:ext cx="4604086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Масленница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59044" y="6067426"/>
            <a:ext cx="4565928" cy="498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Цаган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Сар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002406" y="5067301"/>
            <a:ext cx="4551793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Новый год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753600" y="6057901"/>
            <a:ext cx="6055962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Курбан-байрам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3447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885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Какой вид экономической деятельности является важным для Иволгинского района?</a:t>
            </a: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270590" y="5105399"/>
            <a:ext cx="197780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Туризм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270590" y="6115050"/>
            <a:ext cx="411141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Промышленность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906000" y="5086350"/>
            <a:ext cx="50292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Сельское хозяйство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296400" y="6105525"/>
            <a:ext cx="4953000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Рыболовство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1784859"/>
            <a:ext cx="14203160" cy="6961966"/>
            <a:chOff x="0" y="0"/>
            <a:chExt cx="3740750" cy="183360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833604"/>
            </a:xfrm>
            <a:custGeom>
              <a:avLst/>
              <a:gdLst/>
              <a:ahLst/>
              <a:cxnLst/>
              <a:rect l="l" t="t" r="r" b="b"/>
              <a:pathLst>
                <a:path w="3740750" h="1833604">
                  <a:moveTo>
                    <a:pt x="0" y="0"/>
                  </a:moveTo>
                  <a:lnTo>
                    <a:pt x="3740750" y="0"/>
                  </a:lnTo>
                  <a:lnTo>
                    <a:pt x="3740750" y="1833604"/>
                  </a:lnTo>
                  <a:lnTo>
                    <a:pt x="0" y="1833604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9002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222499"/>
            <a:ext cx="13159390" cy="1885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Какой природный ресурс в изобилии встречается в Иволгинском районе? 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270590" y="4381500"/>
            <a:ext cx="411140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Уголь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270591" y="5981700"/>
            <a:ext cx="479720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инеральные воды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012355" y="4381501"/>
            <a:ext cx="3160845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Нефть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1012355" y="5981700"/>
            <a:ext cx="3541845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Глина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1930703"/>
            <a:ext cx="14203160" cy="5869917"/>
            <a:chOff x="0" y="0"/>
            <a:chExt cx="3740750" cy="15459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45986"/>
            </a:xfrm>
            <a:custGeom>
              <a:avLst/>
              <a:gdLst/>
              <a:ahLst/>
              <a:cxnLst/>
              <a:rect l="l" t="t" r="r" b="b"/>
              <a:pathLst>
                <a:path w="3740750" h="1545986">
                  <a:moveTo>
                    <a:pt x="0" y="0"/>
                  </a:moveTo>
                  <a:lnTo>
                    <a:pt x="3740750" y="0"/>
                  </a:lnTo>
                  <a:lnTo>
                    <a:pt x="3740750" y="1545986"/>
                  </a:lnTo>
                  <a:lnTo>
                    <a:pt x="0" y="1545986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169292"/>
            <a:ext cx="13159390" cy="752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 ответы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00911" y="3262938"/>
            <a:ext cx="2287115" cy="4231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777897" y="3262938"/>
            <a:ext cx="1816586" cy="4231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249924" y="962025"/>
            <a:ext cx="13788153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Что спрятано на изображении</a:t>
            </a:r>
            <a:r>
              <a:rPr lang="en-US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? 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1027" name="Picture 3" descr="C:\Users\RDDM\Desktop\квиз\photo_2025-03-19_13-44-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7" y="1790700"/>
            <a:ext cx="10715625" cy="695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764328" y="962025"/>
            <a:ext cx="14759344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 называется эта возвышенность?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2050" name="Picture 2" descr="C:\Users\RDDM\Desktop\квиз\Иволгинская_сопк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700" y="2247972"/>
            <a:ext cx="13182600" cy="6508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572155"/>
            <a:ext cx="16286916" cy="2513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en-US" sz="3499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Вставьте</a:t>
            </a: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499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пропущенное</a:t>
            </a: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499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слово</a:t>
            </a: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: </a:t>
            </a:r>
          </a:p>
          <a:p>
            <a:pPr algn="ctr">
              <a:lnSpc>
                <a:spcPts val="4899"/>
              </a:lnSpc>
            </a:pPr>
            <a:r>
              <a:rPr lang="ru-RU" sz="3500" dirty="0">
                <a:solidFill>
                  <a:srgbClr val="2304C0"/>
                </a:solidFill>
                <a:latin typeface="Montserrat Bold" charset="-52"/>
              </a:rPr>
              <a:t>Со дня образования Бурят-Монгольской Республики территория ныне существующего </a:t>
            </a:r>
            <a:r>
              <a:rPr lang="ru-RU" sz="3500" b="1" dirty="0">
                <a:solidFill>
                  <a:srgbClr val="2304C0"/>
                </a:solidFill>
                <a:latin typeface="Montserrat Bold" charset="-52"/>
              </a:rPr>
              <a:t>Иволгинского</a:t>
            </a:r>
            <a:r>
              <a:rPr lang="ru-RU" sz="3500" dirty="0">
                <a:solidFill>
                  <a:srgbClr val="2304C0"/>
                </a:solidFill>
                <a:latin typeface="Montserrat Bold" charset="-52"/>
              </a:rPr>
              <a:t> </a:t>
            </a:r>
            <a:r>
              <a:rPr lang="ru-RU" sz="3500" b="1" dirty="0">
                <a:solidFill>
                  <a:srgbClr val="2304C0"/>
                </a:solidFill>
                <a:latin typeface="Montserrat Bold" charset="-52"/>
              </a:rPr>
              <a:t>района</a:t>
            </a:r>
            <a:r>
              <a:rPr lang="ru-RU" sz="3500" dirty="0">
                <a:solidFill>
                  <a:srgbClr val="2304C0"/>
                </a:solidFill>
                <a:latin typeface="Montserrat Bold" charset="-52"/>
              </a:rPr>
              <a:t> находилась в составе </a:t>
            </a:r>
            <a:r>
              <a:rPr lang="ru-RU" sz="3500" dirty="0" smtClean="0">
                <a:solidFill>
                  <a:srgbClr val="2304C0"/>
                </a:solidFill>
                <a:latin typeface="Montserrat Bold" charset="-52"/>
              </a:rPr>
              <a:t>_________________ </a:t>
            </a:r>
            <a:r>
              <a:rPr lang="ru-RU" sz="3500" dirty="0">
                <a:solidFill>
                  <a:srgbClr val="2304C0"/>
                </a:solidFill>
                <a:latin typeface="Montserrat Bold" charset="-52"/>
              </a:rPr>
              <a:t>уезда.</a:t>
            </a:r>
            <a:endParaRPr lang="en-US" sz="3500" b="1" dirty="0">
              <a:solidFill>
                <a:srgbClr val="2304C0"/>
              </a:solidFill>
              <a:latin typeface="Montserrat Bold" charset="-52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3074" name="Picture 2" descr="C:\Users\RDDM\Desktop\квиз\maxresdefaul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0" y="3390900"/>
            <a:ext cx="9334500" cy="5250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52401" y="856088"/>
            <a:ext cx="16763999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</a:t>
            </a:r>
            <a:r>
              <a:rPr lang="en-US" sz="3499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</a:t>
            </a: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499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называется</a:t>
            </a: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499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это</a:t>
            </a: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озеро</a:t>
            </a:r>
            <a:r>
              <a:rPr lang="en-US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?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4098" name="Picture 2" descr="C:\Users\RDDM\Desktop\квиз\photo_2025-03-19_15-23-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171700"/>
            <a:ext cx="8489673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2343" y="1093071"/>
            <a:ext cx="17099857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</a:t>
            </a:r>
            <a:r>
              <a:rPr lang="en-US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то это</a:t>
            </a:r>
            <a:r>
              <a:rPr lang="en-US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?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5122" name="Picture 2" descr="C:\Users\RDDM\Desktop\квиз\_-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4400" y="1866900"/>
            <a:ext cx="9999199" cy="6660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809625" y="593996"/>
            <a:ext cx="16668750" cy="628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 называется этот храм</a:t>
            </a:r>
            <a:r>
              <a:rPr lang="en-US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?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И где он находится?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3041" y="1399309"/>
            <a:ext cx="10901917" cy="7324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2"/>
          <p:cNvSpPr txBox="1"/>
          <p:nvPr/>
        </p:nvSpPr>
        <p:spPr>
          <a:xfrm>
            <a:off x="1524000" y="876300"/>
            <a:ext cx="1748943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500" dirty="0" smtClean="0">
                <a:solidFill>
                  <a:srgbClr val="2304C0"/>
                </a:solidFill>
                <a:latin typeface="Montserrat Bold" charset="-52"/>
              </a:rPr>
              <a:t>7. В каком году был утвержден герб Иволгинского района?</a:t>
            </a:r>
            <a:endParaRPr lang="ru-RU" sz="3500" dirty="0">
              <a:solidFill>
                <a:srgbClr val="2304C0"/>
              </a:solidFill>
              <a:latin typeface="Montserrat Bold" charset="-52"/>
            </a:endParaRPr>
          </a:p>
        </p:txBody>
      </p:sp>
      <p:pic>
        <p:nvPicPr>
          <p:cNvPr id="7170" name="Picture 2" descr="C:\Users\RDDM\Desktop\квиз\Gerb_of_Ivolginsky_Distric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867" y="2245466"/>
            <a:ext cx="5880265" cy="6466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65357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561975" y="1028700"/>
            <a:ext cx="13164050" cy="7483212"/>
            <a:chOff x="0" y="0"/>
            <a:chExt cx="3467075" cy="197088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67075" cy="1970887"/>
            </a:xfrm>
            <a:custGeom>
              <a:avLst/>
              <a:gdLst/>
              <a:ahLst/>
              <a:cxnLst/>
              <a:rect l="l" t="t" r="r" b="b"/>
              <a:pathLst>
                <a:path w="3467075" h="1970887">
                  <a:moveTo>
                    <a:pt x="0" y="0"/>
                  </a:moveTo>
                  <a:lnTo>
                    <a:pt x="3467075" y="0"/>
                  </a:lnTo>
                  <a:lnTo>
                    <a:pt x="3467075" y="1970887"/>
                  </a:lnTo>
                  <a:lnTo>
                    <a:pt x="0" y="1970887"/>
                  </a:lnTo>
                  <a:close/>
                </a:path>
              </a:pathLst>
            </a:custGeom>
            <a:solidFill>
              <a:srgbClr val="2717C0">
                <a:alpha val="29804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467075" cy="2008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989737" y="1198425"/>
            <a:ext cx="6507063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</a:t>
            </a:r>
            <a:r>
              <a:rPr lang="en-US" sz="4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4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ответы</a:t>
            </a:r>
            <a:endParaRPr lang="en-US" sz="4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561975" y="2025650"/>
            <a:ext cx="13164050" cy="5027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ОМ МАНИ БАДМЭ ХУМ</a:t>
            </a: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Иволгинская сопка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Верхе-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Удинского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Карасиное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Глава Иволгинского района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Емонаков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Николай Владимирович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Иволгинский дацан, Верхняя Иволга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1026" name="Picture 2" descr="C:\Users\RDDM\Desktop\квиз\ivolgins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247900"/>
            <a:ext cx="10668000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2050" name="Picture 2" descr="C:\Users\RDDM\Desktop\квиз\ivolginskijdaca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790700"/>
            <a:ext cx="12039600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3074" name="Picture 2" descr="C:\Users\RDDM\Desktop\квиз\orongojskiebuuz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1562100"/>
            <a:ext cx="12573000" cy="628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4098" name="Picture 2" descr="C:\Users\RDDM\Desktop\квиз\gunnskoegorodise (1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714500"/>
            <a:ext cx="12192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5122" name="Picture 2" descr="C:\Users\RDDM\Desktop\квиз\sotnikovo (1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1866900"/>
            <a:ext cx="11963400" cy="598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5703364" y="-391993"/>
            <a:ext cx="6881273" cy="10721530"/>
          </a:xfrm>
          <a:custGeom>
            <a:avLst/>
            <a:gdLst/>
            <a:ahLst/>
            <a:cxnLst/>
            <a:rect l="l" t="t" r="r" b="b"/>
            <a:pathLst>
              <a:path w="6881273" h="10721530">
                <a:moveTo>
                  <a:pt x="0" y="0"/>
                </a:moveTo>
                <a:lnTo>
                  <a:pt x="6881272" y="0"/>
                </a:lnTo>
                <a:lnTo>
                  <a:pt x="6881272" y="10721530"/>
                </a:lnTo>
                <a:lnTo>
                  <a:pt x="0" y="107215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773158" y="2006541"/>
            <a:ext cx="6741684" cy="752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 ответы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077598" y="3076749"/>
            <a:ext cx="4681299" cy="5027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Иволгинск</a:t>
            </a:r>
            <a:endParaRPr lang="en-US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Иволгинский дацан</a:t>
            </a:r>
            <a:endParaRPr lang="en-US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500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Оронгойские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500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буузы</a:t>
            </a:r>
            <a:r>
              <a:rPr lang="en-US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endParaRPr lang="en-US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Гуннское городище</a:t>
            </a:r>
            <a:endParaRPr lang="en-US" sz="3500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Сотниково</a:t>
            </a:r>
            <a:endParaRPr lang="en-US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6" t="-212" r="-106"/>
            </a:stretch>
          </a:blipFill>
        </p:spPr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792334"/>
            <a:ext cx="7366932" cy="4440241"/>
            <a:chOff x="0" y="0"/>
            <a:chExt cx="1940262" cy="116944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169446"/>
            </a:xfrm>
            <a:custGeom>
              <a:avLst/>
              <a:gdLst/>
              <a:ahLst/>
              <a:cxnLst/>
              <a:rect l="l" t="t" r="r" b="b"/>
              <a:pathLst>
                <a:path w="1940262" h="1169446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115850"/>
                  </a:lnTo>
                  <a:cubicBezTo>
                    <a:pt x="1940262" y="1130065"/>
                    <a:pt x="1934615" y="1143697"/>
                    <a:pt x="1924564" y="1153748"/>
                  </a:cubicBezTo>
                  <a:cubicBezTo>
                    <a:pt x="1914513" y="1163799"/>
                    <a:pt x="1900880" y="1169446"/>
                    <a:pt x="1886666" y="1169446"/>
                  </a:cubicBezTo>
                  <a:lnTo>
                    <a:pt x="53596" y="1169446"/>
                  </a:lnTo>
                  <a:cubicBezTo>
                    <a:pt x="39381" y="1169446"/>
                    <a:pt x="25749" y="1163799"/>
                    <a:pt x="15698" y="1153748"/>
                  </a:cubicBezTo>
                  <a:cubicBezTo>
                    <a:pt x="5647" y="1143697"/>
                    <a:pt x="0" y="1130065"/>
                    <a:pt x="0" y="1115850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2075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717640" y="2071581"/>
            <a:ext cx="7366932" cy="5881746"/>
            <a:chOff x="0" y="0"/>
            <a:chExt cx="1940262" cy="154910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40262" cy="1549102"/>
            </a:xfrm>
            <a:custGeom>
              <a:avLst/>
              <a:gdLst/>
              <a:ahLst/>
              <a:cxnLst/>
              <a:rect l="l" t="t" r="r" b="b"/>
              <a:pathLst>
                <a:path w="1940262" h="1549102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495506"/>
                  </a:lnTo>
                  <a:cubicBezTo>
                    <a:pt x="1940262" y="1509720"/>
                    <a:pt x="1934615" y="1523353"/>
                    <a:pt x="1924564" y="1533404"/>
                  </a:cubicBezTo>
                  <a:cubicBezTo>
                    <a:pt x="1914513" y="1543455"/>
                    <a:pt x="1900880" y="1549102"/>
                    <a:pt x="1886666" y="1549102"/>
                  </a:cubicBezTo>
                  <a:lnTo>
                    <a:pt x="53596" y="1549102"/>
                  </a:lnTo>
                  <a:cubicBezTo>
                    <a:pt x="39381" y="1549102"/>
                    <a:pt x="25749" y="1543455"/>
                    <a:pt x="15698" y="1533404"/>
                  </a:cubicBezTo>
                  <a:cubicBezTo>
                    <a:pt x="5647" y="1523353"/>
                    <a:pt x="0" y="1509720"/>
                    <a:pt x="0" y="1495506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940262" cy="15872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2226435" y="3617186"/>
            <a:ext cx="2349342" cy="2401744"/>
          </a:xfrm>
          <a:custGeom>
            <a:avLst/>
            <a:gdLst/>
            <a:ahLst/>
            <a:cxnLst/>
            <a:rect l="l" t="t" r="r" b="b"/>
            <a:pathLst>
              <a:path w="2349342" h="2401744">
                <a:moveTo>
                  <a:pt x="0" y="0"/>
                </a:moveTo>
                <a:lnTo>
                  <a:pt x="2349342" y="0"/>
                </a:lnTo>
                <a:lnTo>
                  <a:pt x="2349342" y="2401744"/>
                </a:lnTo>
                <a:lnTo>
                  <a:pt x="0" y="240174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364486" y="3939303"/>
            <a:ext cx="6695361" cy="2872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</a:t>
            </a:r>
            <a:r>
              <a:rPr lang="en-US" sz="3999" b="1" dirty="0" err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Назовите</a:t>
            </a:r>
            <a:r>
              <a:rPr lang="en-US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999" b="1" dirty="0" err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автора</a:t>
            </a:r>
            <a:r>
              <a:rPr lang="en-US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999" b="1" dirty="0" err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слов</a:t>
            </a:r>
            <a:r>
              <a:rPr lang="en-US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  <a:p>
            <a:pPr algn="ctr">
              <a:lnSpc>
                <a:spcPts val="5599"/>
              </a:lnSpc>
            </a:pPr>
            <a:r>
              <a:rPr lang="en-US" sz="3999" b="1" dirty="0" err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гимна</a:t>
            </a:r>
            <a:r>
              <a:rPr lang="en-US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ru-RU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Молодежи Иволгинского</a:t>
            </a:r>
            <a:r>
              <a:rPr lang="en-US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999" b="1" dirty="0" err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района</a:t>
            </a:r>
            <a:r>
              <a:rPr lang="en-US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</p:txBody>
      </p:sp>
      <p:pic>
        <p:nvPicPr>
          <p:cNvPr id="12" name="Гимн молодежи Иволгинского района исп. И.Шагдурова, В.Лубсанов, К.Волокина, Ю.Матвеев, С.Забанов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157424" y="651510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37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164884"/>
            <a:ext cx="7366932" cy="5073629"/>
            <a:chOff x="0" y="0"/>
            <a:chExt cx="1940262" cy="13362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40262" cy="1336264"/>
            </a:xfrm>
            <a:custGeom>
              <a:avLst/>
              <a:gdLst/>
              <a:ahLst/>
              <a:cxnLst/>
              <a:rect l="l" t="t" r="r" b="b"/>
              <a:pathLst>
                <a:path w="1940262" h="1336264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282669"/>
                  </a:lnTo>
                  <a:cubicBezTo>
                    <a:pt x="1940262" y="1296883"/>
                    <a:pt x="1934615" y="1310515"/>
                    <a:pt x="1924564" y="1320567"/>
                  </a:cubicBezTo>
                  <a:cubicBezTo>
                    <a:pt x="1914513" y="1330618"/>
                    <a:pt x="1900880" y="1336264"/>
                    <a:pt x="1886666" y="1336264"/>
                  </a:cubicBezTo>
                  <a:lnTo>
                    <a:pt x="53596" y="1336264"/>
                  </a:lnTo>
                  <a:cubicBezTo>
                    <a:pt x="23996" y="1336264"/>
                    <a:pt x="0" y="1312269"/>
                    <a:pt x="0" y="1282669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6667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940262" cy="13743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33707" y="236939"/>
            <a:ext cx="6524818" cy="8349777"/>
            <a:chOff x="0" y="0"/>
            <a:chExt cx="1718471" cy="21991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18471" cy="2199118"/>
            </a:xfrm>
            <a:custGeom>
              <a:avLst/>
              <a:gdLst/>
              <a:ahLst/>
              <a:cxnLst/>
              <a:rect l="l" t="t" r="r" b="b"/>
              <a:pathLst>
                <a:path w="1718471" h="219911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718471" cy="22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289705" y="2923698"/>
            <a:ext cx="6844923" cy="3590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en-US" sz="3999" b="1" dirty="0" err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Назовите</a:t>
            </a:r>
            <a:r>
              <a:rPr lang="en-US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999" b="1" dirty="0" err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фамилию</a:t>
            </a:r>
            <a:r>
              <a:rPr lang="en-US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  <a:p>
            <a:pPr algn="ctr">
              <a:lnSpc>
                <a:spcPts val="5599"/>
              </a:lnSpc>
            </a:pPr>
            <a:r>
              <a:rPr lang="en-US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 </a:t>
            </a:r>
            <a:r>
              <a:rPr lang="en-US" sz="3999" b="1" dirty="0" err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имя</a:t>
            </a:r>
            <a:r>
              <a:rPr lang="en-US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999" b="1" dirty="0" err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этого</a:t>
            </a:r>
            <a:r>
              <a:rPr lang="en-US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  <a:p>
            <a:pPr algn="ctr">
              <a:lnSpc>
                <a:spcPts val="5599"/>
              </a:lnSpc>
            </a:pPr>
            <a:r>
              <a:rPr lang="en-US" sz="3999" b="1" dirty="0" err="1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известного</a:t>
            </a:r>
            <a:r>
              <a:rPr lang="en-US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борца уроженца </a:t>
            </a:r>
            <a:r>
              <a:rPr lang="ru-RU" sz="3999" b="1" dirty="0" err="1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Иволгинс</a:t>
            </a:r>
            <a:r>
              <a:rPr lang="en-US" sz="3999" b="1" dirty="0" err="1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кого</a:t>
            </a:r>
            <a:r>
              <a:rPr lang="ru-RU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района</a:t>
            </a:r>
            <a:r>
              <a:rPr lang="en-US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? </a:t>
            </a:r>
            <a:endParaRPr lang="en-US" sz="3999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6146" name="Picture 2" descr="C:\Users\RDDM\Desktop\квиз\2025-03-20_14-24-5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9153" y="1820134"/>
            <a:ext cx="4733925" cy="503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324803" y="2366435"/>
            <a:ext cx="9638394" cy="5554131"/>
            <a:chOff x="0" y="0"/>
            <a:chExt cx="2538507" cy="14628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38507" cy="1462816"/>
            </a:xfrm>
            <a:custGeom>
              <a:avLst/>
              <a:gdLst/>
              <a:ahLst/>
              <a:cxnLst/>
              <a:rect l="l" t="t" r="r" b="b"/>
              <a:pathLst>
                <a:path w="2538507" h="1462816">
                  <a:moveTo>
                    <a:pt x="40965" y="0"/>
                  </a:moveTo>
                  <a:lnTo>
                    <a:pt x="2497542" y="0"/>
                  </a:lnTo>
                  <a:cubicBezTo>
                    <a:pt x="2508407" y="0"/>
                    <a:pt x="2518826" y="4316"/>
                    <a:pt x="2526509" y="11998"/>
                  </a:cubicBezTo>
                  <a:cubicBezTo>
                    <a:pt x="2534191" y="19681"/>
                    <a:pt x="2538507" y="30100"/>
                    <a:pt x="2538507" y="40965"/>
                  </a:cubicBezTo>
                  <a:lnTo>
                    <a:pt x="2538507" y="1421851"/>
                  </a:lnTo>
                  <a:cubicBezTo>
                    <a:pt x="2538507" y="1432716"/>
                    <a:pt x="2534191" y="1443135"/>
                    <a:pt x="2526509" y="1450818"/>
                  </a:cubicBezTo>
                  <a:cubicBezTo>
                    <a:pt x="2518826" y="1458500"/>
                    <a:pt x="2508407" y="1462816"/>
                    <a:pt x="2497542" y="1462816"/>
                  </a:cubicBezTo>
                  <a:lnTo>
                    <a:pt x="40965" y="1462816"/>
                  </a:lnTo>
                  <a:cubicBezTo>
                    <a:pt x="18341" y="1462816"/>
                    <a:pt x="0" y="1444476"/>
                    <a:pt x="0" y="1421851"/>
                  </a:cubicBezTo>
                  <a:lnTo>
                    <a:pt x="0" y="40965"/>
                  </a:lnTo>
                  <a:cubicBezTo>
                    <a:pt x="0" y="18341"/>
                    <a:pt x="18341" y="0"/>
                    <a:pt x="40965" y="0"/>
                  </a:cubicBezTo>
                  <a:close/>
                </a:path>
              </a:pathLst>
            </a:custGeom>
            <a:solidFill>
              <a:srgbClr val="4468EC">
                <a:alpha val="36863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538507" cy="1500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737661" y="2765259"/>
            <a:ext cx="7190083" cy="156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 b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 ответы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endParaRPr lang="en-US" sz="4500" b="1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185279" y="3940185"/>
            <a:ext cx="8294847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</a:t>
            </a:r>
            <a:r>
              <a:rPr lang="ru-RU" sz="3500" b="1" dirty="0">
                <a:solidFill>
                  <a:srgbClr val="2304C0"/>
                </a:solidFill>
                <a:latin typeface="Montserrat Bold" charset="-52"/>
              </a:rPr>
              <a:t>Алексей Данилович </a:t>
            </a:r>
            <a:r>
              <a:rPr lang="ru-RU" sz="3500" b="1" dirty="0" err="1">
                <a:solidFill>
                  <a:srgbClr val="2304C0"/>
                </a:solidFill>
                <a:latin typeface="Montserrat Bold" charset="-52"/>
              </a:rPr>
              <a:t>Бадаев</a:t>
            </a:r>
            <a:endParaRPr lang="en-US" sz="3500" b="1" dirty="0">
              <a:solidFill>
                <a:srgbClr val="2304C0"/>
              </a:solidFill>
              <a:latin typeface="Montserrat Bold" charset="-52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Алексей Боровицкий</a:t>
            </a:r>
            <a:endParaRPr lang="en-US" sz="35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63319"/>
            <a:ext cx="18288000" cy="10918597"/>
          </a:xfrm>
          <a:custGeom>
            <a:avLst/>
            <a:gdLst/>
            <a:ahLst/>
            <a:cxnLst/>
            <a:rect l="l" t="t" r="r" b="b"/>
            <a:pathLst>
              <a:path w="18288000" h="10918597">
                <a:moveTo>
                  <a:pt x="0" y="0"/>
                </a:moveTo>
                <a:lnTo>
                  <a:pt x="18288000" y="0"/>
                </a:lnTo>
                <a:lnTo>
                  <a:pt x="18288000" y="10918597"/>
                </a:lnTo>
                <a:lnTo>
                  <a:pt x="0" y="109185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251" t="-18849" r="-3251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734436" y="7483085"/>
            <a:ext cx="7315200" cy="1130531"/>
          </a:xfrm>
          <a:custGeom>
            <a:avLst/>
            <a:gdLst/>
            <a:ahLst/>
            <a:cxnLst/>
            <a:rect l="l" t="t" r="r" b="b"/>
            <a:pathLst>
              <a:path w="7315200" h="1130531">
                <a:moveTo>
                  <a:pt x="0" y="0"/>
                </a:moveTo>
                <a:lnTo>
                  <a:pt x="7315200" y="0"/>
                </a:lnTo>
                <a:lnTo>
                  <a:pt x="7315200" y="1130531"/>
                </a:lnTo>
                <a:lnTo>
                  <a:pt x="0" y="11305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954940" y="7680050"/>
            <a:ext cx="6874193" cy="669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Присоединяйтесь к нам!</a:t>
            </a:r>
          </a:p>
        </p:txBody>
      </p:sp>
      <p:pic>
        <p:nvPicPr>
          <p:cNvPr id="8195" name="Picture 3" descr="C:\Users\RDDM\Desktop\квиз\photo_2025-03-24_11-52-2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920" y="1257300"/>
            <a:ext cx="5599111" cy="559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7201</TotalTime>
  <Words>431</Words>
  <Application>Microsoft Office PowerPoint</Application>
  <PresentationFormat>Произвольный</PresentationFormat>
  <Paragraphs>98</Paragraphs>
  <Slides>34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9" baseType="lpstr">
      <vt:lpstr>Arial</vt:lpstr>
      <vt:lpstr>Calibri</vt:lpstr>
      <vt:lpstr>Montserrat Bold</vt:lpstr>
      <vt:lpstr>Montserrat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В 1647 году отряд казаков под предводительством Степана Костырева оказался на Тункинской земле. Какое название дали казаки Тункинской долине?</dc:title>
  <dc:creator>Лизочка</dc:creator>
  <cp:lastModifiedBy>РДДМ</cp:lastModifiedBy>
  <cp:revision>26</cp:revision>
  <dcterms:created xsi:type="dcterms:W3CDTF">2006-08-16T00:00:00Z</dcterms:created>
  <dcterms:modified xsi:type="dcterms:W3CDTF">2025-03-24T03:53:34Z</dcterms:modified>
  <dc:identifier>DAGcI845alw</dc:identifier>
</cp:coreProperties>
</file>