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</p:sldMasterIdLst>
  <p:notesMasterIdLst>
    <p:notesMasterId r:id="rId50"/>
  </p:notesMasterIdLst>
  <p:handoutMasterIdLst>
    <p:handoutMasterId r:id="rId51"/>
  </p:handoutMasterIdLst>
  <p:sldIdLst>
    <p:sldId id="256" r:id="rId12"/>
    <p:sldId id="257" r:id="rId13"/>
    <p:sldId id="258" r:id="rId14"/>
    <p:sldId id="260" r:id="rId15"/>
    <p:sldId id="301" r:id="rId16"/>
    <p:sldId id="298" r:id="rId17"/>
    <p:sldId id="300" r:id="rId18"/>
    <p:sldId id="267" r:id="rId19"/>
    <p:sldId id="266" r:id="rId20"/>
    <p:sldId id="263" r:id="rId21"/>
    <p:sldId id="265" r:id="rId22"/>
    <p:sldId id="261" r:id="rId23"/>
    <p:sldId id="299" r:id="rId24"/>
    <p:sldId id="262" r:id="rId25"/>
    <p:sldId id="268" r:id="rId26"/>
    <p:sldId id="269" r:id="rId27"/>
    <p:sldId id="270" r:id="rId28"/>
    <p:sldId id="271" r:id="rId29"/>
    <p:sldId id="272" r:id="rId30"/>
    <p:sldId id="273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9" r:id="rId40"/>
    <p:sldId id="290" r:id="rId41"/>
    <p:sldId id="292" r:id="rId42"/>
    <p:sldId id="293" r:id="rId43"/>
    <p:sldId id="294" r:id="rId44"/>
    <p:sldId id="295" r:id="rId45"/>
    <p:sldId id="302" r:id="rId46"/>
    <p:sldId id="291" r:id="rId47"/>
    <p:sldId id="296" r:id="rId48"/>
    <p:sldId id="297" r:id="rId49"/>
  </p:sldIdLst>
  <p:sldSz cx="18288000" cy="10288588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Source Han Sans CN" charset="0"/>
        <a:cs typeface="Source Han Sans C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48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610" y="43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7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6E52D-416B-472C-B455-E58AA54E9270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7B8F6-755A-47E1-888E-C3A2CF1B6D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579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  <p:sp>
        <p:nvSpPr>
          <p:cNvPr id="1229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63588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D44545BD-9C19-41B4-ADCB-BF83DB38BBE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278861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262210F6-E60D-45CC-B5AD-876BEDD101A0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143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10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12128045-F9F6-4052-BAED-5403747C056A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163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6273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E0C9C434-9A7B-4FFE-A401-462548C7F6ED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184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1347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8C93E797-99AA-42BA-9476-7EDA0375BA48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4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25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2999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E0C9C434-9A7B-4FFE-A401-462548C7F6ED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5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184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0958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CFDA58A-FEE9-4EE9-ABFB-A047DAA2B4B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6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2735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66A4CF0F-0F74-494F-9533-290009ED1E47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7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04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310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CFDA58A-FEE9-4EE9-ABFB-A047DAA2B4B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8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2823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787417E9-8235-4123-A3FD-902B2027B32B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9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348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4968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DB38568F-DA03-427C-9723-D92E892E27AE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10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86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1629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7FA16AB9-37A6-422C-9905-1B20C305E5E2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11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327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02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A628EA6-FD39-4390-8047-BBA9497AFE08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12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2999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E0C9C434-9A7B-4FFE-A401-462548C7F6ED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13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184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5023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CDF6F1EB-DF44-451C-8C43-A57A2A38CC24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14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266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73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4751C087-16BF-40A5-9F36-C919B57EDE5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15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389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487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CE73F1C4-F016-4301-AA20-A5E437C14912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16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409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883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0F93021-2479-48B2-ACF7-397AF2BFA1C4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17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430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109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9B7D3447-E9E9-4B4C-9E15-92B5E0EE710C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18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450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6272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875287BC-6CE5-4502-8356-B2E19EEF1D1B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19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471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3282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6F9D1E2E-CC9A-410A-BBEC-89049853444B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20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491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956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D78B6025-DEA7-4C59-8644-2C6EA931B3DD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21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634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5991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0B00A16A-C7A7-49E1-BC04-2DB34935239F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22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655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0074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96ADE94-C5BB-4789-AFE3-1F47A0EFC8B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23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675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4330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D4CE190-64D9-4046-B52F-7D6962072992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24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696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0358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4C45107F-0983-415D-8BA4-36DFDDB3CF88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25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716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0908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20A0A16-7E83-4B76-A866-0942591BAC12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26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737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1896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8CC9D28-1519-4666-8FCB-F8F6CCAC460A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27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757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34006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9E146BF-9518-445D-815C-0C917C0FB5B1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28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778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67140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6CA75E1F-CF92-40B3-B186-65852A3DB2E3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29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819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72460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9C0BAE97-3E42-4E03-B0A4-7F2504850073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30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839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4709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91055391-8852-49DA-8472-2BED8895151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31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880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86889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0B207C32-3A58-430A-B572-FC9DFAFF73B8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32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01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33607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98585383-6B22-4102-8680-70500CAA0859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33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21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42429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41C4120-2647-4F91-B8C1-2502942E79E7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34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42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79733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F41C4120-2647-4F91-B8C1-2502942E79E7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35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42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48482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195A35AC-DCE9-4C93-B3F5-04D3E046F89D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36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860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73680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684EDE09-FBDC-4C82-97E6-9DF76C6F115F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37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62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30301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>
              <a:buClrTx/>
              <a:buFontTx/>
              <a:buNone/>
            </a:pPr>
            <a:fld id="{BB51A28C-888B-4EED-A9C4-E835C97A6A08}" type="slidenum"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rPr>
              <a:pPr>
                <a:buClrTx/>
                <a:buFontTx/>
                <a:buNone/>
              </a:pPr>
              <a:t>38</a:t>
            </a:fld>
            <a:endParaRPr lang="en-US" altLang="ru-RU">
              <a:solidFill>
                <a:srgbClr val="000000"/>
              </a:solidFill>
              <a:latin typeface="Times New Roman" panose="02020603050405020304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983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830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695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CBBC1-BED5-4CF8-B815-048E9354029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3635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27514-939A-4701-AC3E-731372462EE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5063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91285-6045-470D-BFCC-5B633FF48F6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6635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24A54-1BCE-4012-BADA-D67AB14A2D9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8169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8F675-084D-4453-9240-D8D15E87370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83634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997D7-3B6B-4E40-B4B8-62919E9145A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3055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6AEEB-B9ED-444C-AC82-63B405F4896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1175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BA581-59C8-4066-8E43-93474D7E9F0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6215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628B4-3B51-46B9-85F7-75CD7683E3F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0906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916B7-1ABF-4EAA-ACE3-D77046BA251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3403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944475" y="2130425"/>
            <a:ext cx="4086225" cy="71358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130425"/>
            <a:ext cx="12106275" cy="7135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C70B3-F3D0-4B69-BC0A-0F191C8F424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738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3EF78-F632-43BF-923A-80BA17E0446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2112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0E816-E649-4B20-9D1D-61E50C5FED4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97077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7552A-9076-47A8-9D0E-79415F4FB00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69048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6287B-D13F-4E9C-8CA3-B34638FCA49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17649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6FF10-10BF-4B35-BE05-226D812C344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6279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B46B6-65B7-4DDB-A78D-225E6C7DDFE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71564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834C-FEA5-4187-AD0F-7CD29A014E6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75778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02100-E3D3-4862-A072-C5CC15EDC5E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60269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895F3-91CD-4F5A-B921-06D7BA89C5E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62927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38E7E-A39D-43D9-8864-3B742EF6A0D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61193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813BF-0636-40BA-83F1-B4B641ED08A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5931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E82D4-B5D5-4F5F-BB54-5CAB11DF67B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35013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EEA09-6F73-4EED-8F70-1BDAE1BD212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1567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A83-0BD0-4F1A-BF7A-36F2F26D53D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0362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74638"/>
            <a:ext cx="2932113" cy="5848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41713" y="274638"/>
            <a:ext cx="2932112" cy="5848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420F7-5833-49ED-8DD6-68DE4DB46F6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70236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B6E73-36DD-43B4-81AD-F9821B3799F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24027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68FF3-9962-4211-9105-A8FB4F3BD7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398892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A72C9-8A32-44A6-973A-2243BC02663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85941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6B379-9735-4BC2-ADBC-9EBF244AAEF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13668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B72B8-A94C-46D4-8AB4-4AFC1EAC662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5059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88081-D45B-454E-A1F2-49FC9F7F42C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82544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922E0-C520-4934-BE58-642A584D432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860952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520ED-D5AB-4B92-85EE-11960A240E3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795047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17CF-E581-4E52-81D1-D6EE9D06DAD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322908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4B2E3-84BA-4DE1-9751-2D0EDFB45DA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45350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B3FC8-2032-4A36-81E4-CB08E11690B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593341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44C44-E430-483A-9715-E7178491E4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12498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9EB5B-961B-4846-A042-116558BAFCD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598154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705CD-CD80-4C21-A1CD-93394CF4DBD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31815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2DB6E-396C-483A-A4F0-A32BDFC0622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138907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E5180-A681-4092-A3BC-23609050B95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83048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42CB1-EC93-4C3D-87A5-282280601D2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49416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1394E-4116-4E3B-AED6-FEDC892B05A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6976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BDEA0-8707-4075-8AAC-C9430204C6F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396609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70BDE-2782-41BF-9906-50E99971401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417535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E4B63-EE53-4B53-A00F-F985DB8120E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790563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2313" y="2906713"/>
            <a:ext cx="3808412" cy="1497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3125" y="2906713"/>
            <a:ext cx="3808413" cy="1497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81FF8-50B4-4112-BC41-98D7FDABCD7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56939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599E4-F44C-499E-B90D-F898C54A588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820519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5DA99-42E2-43F7-B8F3-9AB378B7724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190969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B9AC1-6061-4252-8E72-13BE7CEA05A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94366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B2B9B-659F-415D-BBB1-C9079350A07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872573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CE7C3-8839-45F7-95B0-8621C49BE45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48485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BF226-8BB8-4BA1-B8D2-99E4AE65890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223178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0025" y="2906713"/>
            <a:ext cx="1941513" cy="28590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22313" y="2906713"/>
            <a:ext cx="5675312" cy="28590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86CF0-E247-492F-8639-0BFC9BF5E44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979006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75AE2-6744-4ADF-9595-9893C6BAF53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222540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4FC5A-5FA7-4A99-9E40-B6241D1F7AA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62207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56095-FABB-492D-910C-F48530898E9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82966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1941513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51113" y="1600200"/>
            <a:ext cx="1941512" cy="4522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6C7B5-314B-4436-BF0C-3CB954AD2A0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846623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534D8-0059-47A3-8AB8-85A967A4C86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543015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A41AB-DF95-4F31-8E7C-0F0BDE2675D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11842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2E22A-871D-4E82-B3A3-8EF5F2FCE70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542158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EA224-B779-47A4-9648-CDEC4A0A66C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446344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0CF5D-D215-4DCD-B858-21FB88E8AB4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832673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6144F-FD94-4DBD-BBE7-ACF879FD077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695236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A3B87-6C5E-45D0-9D7A-CEADC7D4F7E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246987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AA05A-DDCC-45C0-A54D-8216FC50862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562405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5E87F-EC06-4F30-8531-A27FF23670E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0618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873D4-3CDE-41C3-B1A9-5DA30CE64B4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669613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535113"/>
            <a:ext cx="1941513" cy="636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51113" y="1535113"/>
            <a:ext cx="1943100" cy="6365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E67CC-FEBF-49FA-8F3C-27F9B2893FE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776982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65049-37C3-44B1-AB0C-AFBE82D0592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541082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E3780-C955-42A8-8769-DED720989DC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601326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47CA3-24D7-4B23-85BF-4D34E210670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247631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C5ED9-ED5D-45FA-A7E3-7E3A5E1E783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866713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1785B-0D3D-4F15-92FF-9FD8BB6CD5C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641423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13CB2-4C9C-48CB-9104-829E8672A25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824912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18970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18970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E1B62-D5A0-4619-90A3-DAD0952D7DA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198556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51BB7-840E-4976-9EBC-3D7E517AEE5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144039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F0C2B-7B2D-4E8F-82AF-F8A7D124273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940734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20056-2764-423F-AA9F-97BC9109FED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436743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13AE8-F288-444E-824C-CB29B24B5C2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000974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E0FFC-6C37-4C5B-A438-17D5B2DA4FB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626552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8C9B4-E3ED-4686-8BBE-629AC365D02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230590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D1208-A774-4D3E-A3E6-6CEBB984B6B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644437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6D1D9-CB9C-4514-A3DA-BF55BE675D1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154651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BD421-7D27-49F1-BAE0-761B365F958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038138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4B435-03FC-468F-B9F1-F614B89CB11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287752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887325" y="274638"/>
            <a:ext cx="4143375" cy="899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12277725" cy="8991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9D803-2018-4DF5-91C8-C2C83847B5A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494480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186BE-BDCC-4C00-AB77-AAA5EAC4AA0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396319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1EF2F-4213-4D21-944B-5029FF5D6DD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92542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00B4C-9BF2-442F-B291-A71E3186F1B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299246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06650"/>
            <a:ext cx="8151813" cy="5962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18613" y="2406650"/>
            <a:ext cx="8151812" cy="5962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19F12-15F9-44EE-A842-BBCB097E505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2966638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C3078-5C30-466C-A149-DA74954066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555026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120A9-A9A2-4183-9078-922B62A1999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60052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84890-4727-4887-B707-6042134D59F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0636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E877B-3AB5-45AD-94F0-22B95FE3772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5217716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B1C93-9380-4470-8375-BD16064CF12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417947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C76E-17DA-46F6-BEF8-0CF40665AE7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461579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57213" y="411163"/>
            <a:ext cx="4113212" cy="79581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411163"/>
            <a:ext cx="12190413" cy="79581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2F0C0-41BC-4210-98BD-32D73E4CA2B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354060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806E4-6AAF-47C5-8750-3438A88400B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890569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FB18-75E2-40EC-B6B6-6B8870D8194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0646875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FC48-85EC-43DD-A236-5B97567A71C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72995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2478088" cy="58499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538" y="273050"/>
            <a:ext cx="2478087" cy="58499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1F03-AC7E-4126-B1CB-AEC2D65C775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81369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29DF8-7E72-4709-8F99-B494BD662C6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220537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A7225-E021-4E33-BF5F-C455F85B0BC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215723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7ACCA-B649-4412-A04B-56B487CFEDD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916010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F0350-2124-4976-93A8-3E7CD884AB0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0355373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FEB68-BFC2-4123-914F-0814361A25D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271145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FEF6-5B22-4F05-A99C-DC97C50DAF1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644761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8499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8499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59215-9676-4C85-A3A5-5F0BDA7E383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421194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4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5627C-C318-4468-BE8D-E8E45F50D1B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0400781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59FFF-A2C9-49EE-8C96-1CF4F2420B3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9153747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5BA66-332C-4AFF-8A85-9717A0003F9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274983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2288" y="612775"/>
            <a:ext cx="2665412" cy="4111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612775"/>
            <a:ext cx="2665413" cy="4111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26605-5DAF-45CB-AFA5-B50B52B9688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923500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3A940-41A5-40BD-80F8-51F9BF0D7AF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191743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7B31C-0709-4A68-B347-25C8D5103AE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591853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198D9-EC92-465C-AC0A-B01B0AEEB3A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0666813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FFB89-5637-4454-84BF-00DE54B91C6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2259291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CC8DE-B27B-42B2-B227-321DD353B77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245316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5F063-F4DE-4B13-BD9C-0B21B9946C7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131000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905500" y="612775"/>
            <a:ext cx="1370013" cy="47513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2288" y="612775"/>
            <a:ext cx="3960812" cy="47513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9E0EE-3D31-4C7F-8F00-948E17AD5FC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3993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92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3D18A77D-C65B-45FB-A68E-82109B893B8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91440" rIns="4572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70099722-F69C-4975-8CE5-0B3B63F15D3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629400" y="274638"/>
            <a:ext cx="2054225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91440" rIns="45720" bIns="9144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74638"/>
            <a:ext cx="6016625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91440" rIns="4572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ED18152B-897C-4E6E-9B78-FFDC50E35CC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9BBBD959-4AA7-41FF-9B74-6D28893FB71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22313" y="4406900"/>
            <a:ext cx="776922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2313" y="2906713"/>
            <a:ext cx="7769225" cy="149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FCBD9BB4-5535-44B1-8363-3D7AFCF7F4A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4035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83AAF6FF-07CC-4A8B-81D5-22BAE5A11AF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5113"/>
            <a:ext cx="4037013" cy="6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EFAF10C2-F09F-4C6D-8D99-B37F9E26915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E08E0C43-427C-4A06-94F2-5BCEB194143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B84FF574-0F52-4004-958E-7A7A8968312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411163"/>
            <a:ext cx="1645602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922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06650"/>
            <a:ext cx="1645602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9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3005138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5050" y="273050"/>
            <a:ext cx="5108575" cy="584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AA807343-F4B4-4311-BC5B-2D0200941BA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792288" y="4800600"/>
            <a:ext cx="5483225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title text format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2288" y="612775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Click to edit the outline text format</a:t>
            </a:r>
          </a:p>
          <a:p>
            <a:pPr lvl="1"/>
            <a:r>
              <a:rPr lang="en-GB" altLang="ru-RU"/>
              <a:t>Second Outline Level</a:t>
            </a:r>
          </a:p>
          <a:p>
            <a:pPr lvl="2"/>
            <a:r>
              <a:rPr lang="en-GB" altLang="ru-RU"/>
              <a:t>Third Outline Level</a:t>
            </a:r>
          </a:p>
          <a:p>
            <a:pPr lvl="3"/>
            <a:r>
              <a:rPr lang="en-GB" altLang="ru-RU"/>
              <a:t>Fourth Outline Level</a:t>
            </a:r>
          </a:p>
          <a:p>
            <a:pPr lvl="4"/>
            <a:r>
              <a:rPr lang="en-GB" altLang="ru-RU"/>
              <a:t>Fifth Outline Level</a:t>
            </a:r>
          </a:p>
          <a:p>
            <a:pPr lvl="4"/>
            <a:r>
              <a:rPr lang="en-GB" altLang="ru-RU"/>
              <a:t>Sixth Outline Level</a:t>
            </a:r>
          </a:p>
          <a:p>
            <a:pPr lvl="4"/>
            <a:r>
              <a:rPr lang="en-GB" altLang="ru-RU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356350"/>
            <a:ext cx="2892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8B8B8B"/>
                </a:solidFill>
                <a:latin typeface="+mn-lt"/>
                <a:ea typeface="+mn-ea"/>
                <a:cs typeface="DejaVu Sans" charset="0"/>
              </a:defRPr>
            </a:lvl1pPr>
          </a:lstStyle>
          <a:p>
            <a:pPr>
              <a:defRPr/>
            </a:pPr>
            <a:fld id="{9FB4D418-3BB3-4C0B-B159-2D6AAA32CED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Source Han Sans CN" charset="0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2pPr>
      <a:lvl3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3pPr>
      <a:lvl4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4pPr>
      <a:lvl5pPr algn="l" defTabSz="457200" rtl="0" eaLnBrk="0" fontAlgn="base" hangingPunct="0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Source Han Sans CN" charset="0"/>
          <a:cs typeface="Source Han Sans CN" charset="0"/>
        </a:defRPr>
      </a:lvl5pPr>
      <a:lvl6pPr marL="25146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6pPr>
      <a:lvl7pPr marL="29718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7pPr>
      <a:lvl8pPr marL="34290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8pPr>
      <a:lvl9pPr marL="3886200" indent="-228600" algn="l" defTabSz="457200" rtl="0" fontAlgn="base">
        <a:lnSpc>
          <a:spcPct val="8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cs typeface="Source Han Sans CN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Source Han Sans CN" charset="0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Source Han Sans CN" charset="0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Source Han Sans CN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5.xml"/><Relationship Id="rId7" Type="http://schemas.openxmlformats.org/officeDocument/2006/relationships/image" Target="../media/image2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19"/>
            <a:ext cx="18288000" cy="102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3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947409" y="1251744"/>
            <a:ext cx="14393118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514350" indent="-51435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AutoNum type="arabicPeriod"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Окинский район Республики Бурятия образован </a:t>
            </a:r>
          </a:p>
          <a:p>
            <a:pPr algn="ctr" eaLnBrk="1" hangingPunct="1">
              <a:lnSpc>
                <a:spcPts val="4900"/>
              </a:lnSpc>
              <a:buClrTx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26 мая 1940 года в результате разукрупнения районов Бурятии. Раньше он входил в виде района-хошуна в состав: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909763" y="5064125"/>
            <a:ext cx="539591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Иркутской губернии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1909763" y="6302375"/>
            <a:ext cx="8170341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Тункинского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района Бурятской СССР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0296525" y="5064125"/>
            <a:ext cx="43815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Монгольского аймака</a:t>
            </a:r>
            <a:endParaRPr lang="en-US" altLang="ru-RU" sz="300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9792072" y="6302375"/>
            <a:ext cx="5040609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Тоджинского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района 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2564606" y="1206133"/>
            <a:ext cx="13158787" cy="188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Сколько населенных пунктов в составе</a:t>
            </a: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сельских поселений Окинского района?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4389438" y="5008563"/>
            <a:ext cx="18716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15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4349750" y="6359525"/>
            <a:ext cx="19097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4</a:t>
            </a:r>
            <a:endParaRPr lang="en-US" altLang="ru-RU" sz="300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9932988" y="4999038"/>
            <a:ext cx="187801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12</a:t>
            </a:r>
            <a:endParaRPr lang="en-US" altLang="ru-RU" sz="300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1511" name="Rectangle 9"/>
          <p:cNvSpPr>
            <a:spLocks noChangeArrowheads="1"/>
          </p:cNvSpPr>
          <p:nvPr/>
        </p:nvSpPr>
        <p:spPr bwMode="auto">
          <a:xfrm>
            <a:off x="9955213" y="6350000"/>
            <a:ext cx="185578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10</a:t>
            </a:r>
            <a:endParaRPr lang="en-US" altLang="ru-RU" sz="300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3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947409" y="1251744"/>
            <a:ext cx="14393118" cy="125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514350" indent="-51435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marL="0" indent="0" algn="ctr" eaLnBrk="1" hangingPunct="1">
              <a:lnSpc>
                <a:spcPts val="4900"/>
              </a:lnSpc>
              <a:buClrTx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3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. Это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село образовано в 1976 году слиянием двух улусов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,</a:t>
            </a:r>
          </a:p>
          <a:p>
            <a:pPr marL="0" indent="0" algn="ctr" eaLnBrk="1" hangingPunct="1">
              <a:lnSpc>
                <a:spcPts val="4900"/>
              </a:lnSpc>
              <a:buClrTx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тогда колхоза имени Ленина.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2879304" y="4424214"/>
            <a:ext cx="5395912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Саяны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2879304" y="5588918"/>
            <a:ext cx="7577137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Монголжон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9142457" y="4423570"/>
            <a:ext cx="43815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Орлик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9720064" y="5504334"/>
            <a:ext cx="4237037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Хара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-Хужир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409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295128" y="1183854"/>
            <a:ext cx="14761640" cy="62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4. Первый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всенародно избранный глава Окинского района?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3239344" y="3818223"/>
            <a:ext cx="4392488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Петр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Марзаев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239344" y="5000278"/>
            <a:ext cx="4896544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Валерий Монголов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10363187" y="3818223"/>
            <a:ext cx="4950772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Николай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Бужинаев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10368136" y="4897759"/>
            <a:ext cx="4284514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Сергей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Аюшеев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7844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374900" y="1471613"/>
            <a:ext cx="14200188" cy="624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907196" y="606818"/>
            <a:ext cx="14473608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5. Ока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, похожая на предгорье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Гималаеев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, напоминает Тибет. Первое упоминание Окинского края было представлено в отчете известного исследователя Восточных Саян, который побывал здесь в 1865 году. Назовите имя российского геолога, автора выражения «Тибет в миниатюре»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4132263" y="5008563"/>
            <a:ext cx="385960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Сергей Обручев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4095750" y="6311900"/>
            <a:ext cx="4178301" cy="109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Жан-Пьер </a:t>
            </a:r>
            <a:r>
              <a:rPr lang="ru-RU" altLang="ru-RU" sz="3000" dirty="0" err="1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Алибер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eaLnBrk="1" hangingPunct="1">
              <a:lnSpc>
                <a:spcPts val="4288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9986962" y="6257925"/>
            <a:ext cx="462964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П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етр Кропоткин 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10533063" y="5086350"/>
            <a:ext cx="3795513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Николай Дроздов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520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475148" y="512501"/>
            <a:ext cx="15337704" cy="439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6. Месторождение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этого  рудника является весьма привлекательным объектом туризма. Имя его основателя в XIX веке стало торговой маркой лучшего качества, он первым оценил их значимость и за 300 рублей приобрел права на владение участком  в юго-восточной части Бельских гольцов Восточного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Саяна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на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Батогольском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гольце. В течении 8 лет он построил современный по тем временам Мариинский рудник в Восточных Саянах.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3167336" y="5750202"/>
            <a:ext cx="5581598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Владимир Ильиных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3167336" y="7010022"/>
            <a:ext cx="4752528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Жан-Пьер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Алибер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10512113" y="5782072"/>
            <a:ext cx="4932586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Алексей Михайлов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10836149" y="7010021"/>
            <a:ext cx="428451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Самсон Паскаль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900728" y="1075804"/>
            <a:ext cx="14486544" cy="251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7. Кто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автор работы «Поездка в Окинский караул», опубликованной в 1867 году в «Записках Сибирского отделения Императорского Русского географического общества»?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4270375" y="5105400"/>
            <a:ext cx="4585593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П.А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Кропоткин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4270374" y="6115050"/>
            <a:ext cx="487362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Н.С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Турчанинов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798" name="Rectangle 8"/>
          <p:cNvSpPr>
            <a:spLocks noChangeArrowheads="1"/>
          </p:cNvSpPr>
          <p:nvPr/>
        </p:nvSpPr>
        <p:spPr bwMode="auto">
          <a:xfrm>
            <a:off x="11136313" y="5086350"/>
            <a:ext cx="3696319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С.В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Обручев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11136313" y="6105525"/>
            <a:ext cx="355230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Ж-П.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Алибер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2564806" y="1066007"/>
            <a:ext cx="13158787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8. </a:t>
            </a:r>
            <a:r>
              <a:rPr lang="en-US" altLang="ru-RU" sz="3500" b="1" dirty="0" err="1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Кто</a:t>
            </a: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из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нижеперечисленных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деятелей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культуры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является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выходцем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из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Окинского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района?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2556367" y="3704134"/>
            <a:ext cx="6875665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Заслуженная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артистка</a:t>
            </a: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    России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Людмила Дугарова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2564806" y="5396036"/>
            <a:ext cx="62817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Народный артист</a:t>
            </a: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   России Михаил </a:t>
            </a:r>
            <a:r>
              <a:rPr lang="ru-RU" altLang="ru-RU" sz="3000" dirty="0" err="1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Елбонов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9831412" y="3704134"/>
            <a:ext cx="65214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Народный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артист</a:t>
            </a: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    Бурятии Олег </a:t>
            </a:r>
            <a:r>
              <a:rPr lang="ru-RU" altLang="ru-RU" sz="3000" dirty="0" err="1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Бабуев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9865327" y="5396036"/>
            <a:ext cx="6888163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sz="3000" dirty="0"/>
              <a:t>Заслуженная </a:t>
            </a:r>
            <a:r>
              <a:rPr lang="ru-RU" sz="3000" dirty="0" smtClean="0"/>
              <a:t>артистка</a:t>
            </a:r>
          </a:p>
          <a:p>
            <a:pPr eaLnBrk="1" hangingPunct="1">
              <a:lnSpc>
                <a:spcPts val="4200"/>
              </a:lnSpc>
              <a:buClrTx/>
            </a:pPr>
            <a:r>
              <a:rPr lang="ru-RU" sz="3000" dirty="0" smtClean="0"/>
              <a:t>    Бурятии </a:t>
            </a:r>
            <a:r>
              <a:rPr lang="ru-RU" sz="3000" dirty="0"/>
              <a:t>Ольга </a:t>
            </a:r>
            <a:r>
              <a:rPr lang="ru-RU" sz="3000" dirty="0" err="1"/>
              <a:t>Жигмитова</a:t>
            </a:r>
            <a:endParaRPr lang="ru-RU" sz="3000" dirty="0"/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799184" y="992188"/>
            <a:ext cx="14689632" cy="188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9. В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2025 году на Окинской земле в 13-й раз пройдёт республиканский сойотский национальный праздник «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Улуг-Даг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». С какого года берет начало праздник «Жогтаар»?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3659188" y="5095875"/>
            <a:ext cx="46037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2005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3659188" y="6067425"/>
            <a:ext cx="45656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2001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</a:t>
            </a: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10002838" y="5067300"/>
            <a:ext cx="4551362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1999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9386094" y="6009865"/>
            <a:ext cx="578485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2003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</a:p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159224" y="1310441"/>
            <a:ext cx="13158787" cy="314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10. Доктор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филологических наук, заслуженный деятель науки Бурятской АССР, РСФСР и Монголии, создатель письменностей для малочисленных тюркских народов –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тофаларов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и сойотов. О ком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идет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речь?</a:t>
            </a: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2569878" y="4968876"/>
            <a:ext cx="4860926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Николай Баскаков</a:t>
            </a:r>
            <a:r>
              <a:rPr lang="en-US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2569878" y="6046094"/>
            <a:ext cx="5148957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Светлана Трофимова</a:t>
            </a:r>
            <a:r>
              <a:rPr lang="en-US" altLang="ru-RU" sz="3000" dirty="0">
                <a:solidFill>
                  <a:srgbClr val="000000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10145713" y="4999038"/>
            <a:ext cx="4542903" cy="103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 smtClean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Валентин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Рассадин</a:t>
            </a:r>
          </a:p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9752868" y="6115943"/>
            <a:ext cx="5328592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Александр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Кастрен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909763" y="1590291"/>
            <a:ext cx="13706475" cy="188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514350" indent="-51435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marL="0" indent="0" algn="ctr" eaLnBrk="1" hangingPunct="1">
              <a:lnSpc>
                <a:spcPts val="4900"/>
              </a:lnSpc>
              <a:buClrTx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11. В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2024 году районная газета «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Аха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» отметила 80 лет.           С того времени название менялось несколько раз. </a:t>
            </a:r>
          </a:p>
          <a:p>
            <a:pPr marL="0" indent="0" algn="ctr" eaLnBrk="1" hangingPunct="1">
              <a:lnSpc>
                <a:spcPts val="4900"/>
              </a:lnSpc>
              <a:buClrTx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Первое издание вышло 13 июля 1944 года под названием:</a:t>
            </a: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2450307" y="4962282"/>
            <a:ext cx="5395912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Красные Саяны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2450307" y="6278810"/>
            <a:ext cx="7577137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Малшан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10296525" y="5064125"/>
            <a:ext cx="43815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Саянская новь</a:t>
            </a:r>
            <a:endParaRPr lang="en-US" altLang="ru-RU" sz="3000" dirty="0">
              <a:solidFill>
                <a:srgbClr val="000000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9278144" y="6325938"/>
            <a:ext cx="4237037" cy="49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Г.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Аха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0926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2307819" y="1183854"/>
            <a:ext cx="13708062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12. В </a:t>
            </a:r>
            <a:r>
              <a:rPr lang="ru-RU" altLang="ru-RU" sz="3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Окинском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районе Республики Бурятия постановлением Правительства Республики Бурятия №7 от 07.12.2009 г. был создан природный парк: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2307819" y="4912177"/>
            <a:ext cx="5879976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А.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Природный парк «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Шумак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»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307819" y="6453607"/>
            <a:ext cx="711993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Б. 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Лечебный источник «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Хойто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-Гол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»</a:t>
            </a:r>
          </a:p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000000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10125104" y="4912177"/>
            <a:ext cx="6867768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В.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Природный парк «Горная Ока»</a:t>
            </a:r>
            <a:endParaRPr lang="en-US" altLang="ru-RU" sz="3000" dirty="0">
              <a:solidFill>
                <a:srgbClr val="FFFFFF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10167938" y="6591300"/>
            <a:ext cx="54991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200"/>
              </a:lnSpc>
              <a:buClrTx/>
              <a:buFontTx/>
              <a:buNone/>
            </a:pP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125104" y="6493169"/>
            <a:ext cx="6867768" cy="4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4200"/>
              </a:lnSpc>
              <a:buClrTx/>
              <a:buFontTx/>
              <a:buNone/>
            </a:pP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Г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.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altLang="ru-RU" sz="3000" dirty="0" err="1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Жомболокский</a:t>
            </a:r>
            <a:r>
              <a:rPr lang="ru-RU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«Сад камней» </a:t>
            </a:r>
            <a:r>
              <a:rPr lang="en-US" altLang="ru-RU" sz="3000" dirty="0">
                <a:solidFill>
                  <a:srgbClr val="FFFFFF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2564606" y="1168872"/>
            <a:ext cx="1315878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6300"/>
              </a:lnSpc>
              <a:buClrTx/>
              <a:buFontTx/>
              <a:buNone/>
            </a:pPr>
            <a:r>
              <a:rPr lang="en-US" altLang="ru-RU" sz="4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Правильные</a:t>
            </a:r>
            <a:r>
              <a:rPr lang="en-US" altLang="ru-RU" sz="4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4500" b="1" dirty="0" err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ответы</a:t>
            </a:r>
            <a:endParaRPr lang="en-US" altLang="ru-RU" sz="4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335688" y="2552006"/>
            <a:ext cx="2286000" cy="601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</a:t>
            </a: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Б</a:t>
            </a: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ru-RU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2.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3.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4. </a:t>
            </a: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Б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5.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</a:t>
            </a: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r>
              <a:rPr lang="ru-RU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6. Б </a:t>
            </a:r>
          </a:p>
          <a:p>
            <a:pPr eaLnBrk="1" hangingPunct="1">
              <a:lnSpc>
                <a:spcPts val="6650"/>
              </a:lnSpc>
              <a:buClrTx/>
              <a:buFontTx/>
              <a:buNone/>
            </a:pP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10296128" y="2565871"/>
            <a:ext cx="1816100" cy="515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7</a:t>
            </a: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8.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А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9.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Б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10.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В</a:t>
            </a:r>
          </a:p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11. А</a:t>
            </a:r>
          </a:p>
          <a:p>
            <a:pPr algn="ctr" eaLnBrk="1" hangingPunct="1">
              <a:lnSpc>
                <a:spcPts val="6650"/>
              </a:lnSpc>
              <a:buClrTx/>
              <a:buFontTx/>
              <a:buNone/>
            </a:pP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12. А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556680" y="319758"/>
            <a:ext cx="15174638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1.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В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1967-1968 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годах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в парке села 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Орлик был установлен памятник Воину-освободителю. В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1995 году на мраморных досках были занесены имена всех воинов Оки, погибших в Великой Отечественной войне. Самая знаменитая работа 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скульптора — скульптура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«Мать Бурятия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». Кто автор этого памятника?</a:t>
            </a:r>
            <a:endParaRPr lang="en-US" altLang="ru-RU" sz="2800" b="1" dirty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352" y="2379701"/>
            <a:ext cx="10972410" cy="6223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1763713" y="962025"/>
            <a:ext cx="1475898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2. 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Когда была установлена </a:t>
            </a:r>
            <a:r>
              <a:rPr lang="ru-RU" altLang="ru-RU" sz="2800" b="1" dirty="0" err="1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Хонгодорская</a:t>
            </a: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стела </a:t>
            </a:r>
          </a:p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на берегу реки Сенца?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472" y="2479998"/>
            <a:ext cx="9094194" cy="60481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6190176" y="1111846"/>
            <a:ext cx="9721080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002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US" altLang="ru-RU" sz="2800" b="1" dirty="0">
                <a:solidFill>
                  <a:schemeClr val="accent6"/>
                </a:solidFill>
                <a:latin typeface="Montserrat Bold" charset="0"/>
                <a:ea typeface="Montserrat Bold" charset="0"/>
                <a:cs typeface="Montserrat Bold" charset="0"/>
              </a:rPr>
              <a:t>3.</a:t>
            </a:r>
            <a:r>
              <a:rPr lang="ru-RU" sz="2800" b="1" dirty="0">
                <a:solidFill>
                  <a:schemeClr val="accent6"/>
                </a:solidFill>
              </a:rPr>
              <a:t> После успеха на чемпионате СССР земляк борца </a:t>
            </a:r>
            <a:r>
              <a:rPr lang="ru-RU" sz="2800" b="1" dirty="0" err="1">
                <a:solidFill>
                  <a:schemeClr val="accent6"/>
                </a:solidFill>
              </a:rPr>
              <a:t>Баир</a:t>
            </a:r>
            <a:r>
              <a:rPr lang="ru-RU" sz="2800" b="1" dirty="0">
                <a:solidFill>
                  <a:schemeClr val="accent6"/>
                </a:solidFill>
              </a:rPr>
              <a:t> </a:t>
            </a:r>
            <a:r>
              <a:rPr lang="ru-RU" sz="2800" b="1" dirty="0" err="1">
                <a:solidFill>
                  <a:schemeClr val="accent6"/>
                </a:solidFill>
              </a:rPr>
              <a:t>Дугаров</a:t>
            </a:r>
            <a:r>
              <a:rPr lang="ru-RU" sz="2800" b="1" dirty="0">
                <a:solidFill>
                  <a:schemeClr val="accent6"/>
                </a:solidFill>
              </a:rPr>
              <a:t> написал стихотворение:</a:t>
            </a:r>
          </a:p>
          <a:p>
            <a:pPr algn="r">
              <a:lnSpc>
                <a:spcPct val="100000"/>
              </a:lnSpc>
            </a:pPr>
            <a:r>
              <a:rPr lang="ru-RU" sz="2800" b="1" dirty="0">
                <a:solidFill>
                  <a:schemeClr val="accent6"/>
                </a:solidFill>
              </a:rPr>
              <a:t>«Рожденный в глубине Саянских гор,</a:t>
            </a: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Ты вольною борьбой обрел простор,</a:t>
            </a: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И вот настала звездная пора:</a:t>
            </a: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Бурятский барс борцовского ковра –</a:t>
            </a:r>
            <a:br>
              <a:rPr lang="ru-RU" sz="2800" b="1" dirty="0">
                <a:solidFill>
                  <a:schemeClr val="accent6"/>
                </a:solidFill>
              </a:rPr>
            </a:br>
            <a:r>
              <a:rPr lang="ru-RU" sz="2800" b="1" dirty="0">
                <a:solidFill>
                  <a:schemeClr val="accent6"/>
                </a:solidFill>
              </a:rPr>
              <a:t>Советского Союза чемпион».</a:t>
            </a:r>
          </a:p>
          <a:p>
            <a:pPr algn="just">
              <a:lnSpc>
                <a:spcPct val="100000"/>
              </a:lnSpc>
            </a:pPr>
            <a:endParaRPr lang="ru-RU" sz="2800" b="1" dirty="0">
              <a:solidFill>
                <a:schemeClr val="accent6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sz="2800" b="1" dirty="0">
                <a:solidFill>
                  <a:schemeClr val="accent6"/>
                </a:solidFill>
              </a:rPr>
              <a:t>		С легкой руки народного поэта Бурятии</a:t>
            </a:r>
          </a:p>
          <a:p>
            <a:pPr algn="just">
              <a:lnSpc>
                <a:spcPct val="100000"/>
              </a:lnSpc>
            </a:pPr>
            <a:r>
              <a:rPr lang="ru-RU" sz="2800" b="1" dirty="0">
                <a:solidFill>
                  <a:schemeClr val="accent6"/>
                </a:solidFill>
              </a:rPr>
              <a:t> с того момента его стали называть «Снежным барсом».</a:t>
            </a:r>
            <a:r>
              <a:rPr lang="ru-RU" altLang="ru-RU" sz="2800" b="1" dirty="0">
                <a:solidFill>
                  <a:schemeClr val="accent6"/>
                </a:solidFill>
                <a:latin typeface="Montserrat Bold" charset="0"/>
                <a:ea typeface="Montserrat Bold" charset="0"/>
                <a:cs typeface="Montserrat Bold" charset="0"/>
              </a:rPr>
              <a:t>  </a:t>
            </a:r>
            <a:r>
              <a:rPr lang="en-US" altLang="ru-RU" sz="2800" b="1" dirty="0">
                <a:solidFill>
                  <a:schemeClr val="accent6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2800" b="1" dirty="0" smtClean="0">
                <a:solidFill>
                  <a:schemeClr val="accent6"/>
                </a:solidFill>
                <a:latin typeface="Montserrat Bold" charset="0"/>
                <a:ea typeface="Montserrat Bold" charset="0"/>
                <a:cs typeface="Montserrat Bold" charset="0"/>
              </a:rPr>
              <a:t>Кто он?</a:t>
            </a:r>
            <a:endParaRPr lang="en-US" altLang="ru-RU" sz="2800" b="1" dirty="0">
              <a:solidFill>
                <a:schemeClr val="accent6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872" y="679798"/>
            <a:ext cx="4320000" cy="729499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-793104" y="607790"/>
            <a:ext cx="868305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  <a:tab pos="13716000" algn="l"/>
                <a:tab pos="14630400" algn="l"/>
                <a:tab pos="15544800" algn="l"/>
                <a:tab pos="16459200" algn="l"/>
                <a:tab pos="16916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</a:pPr>
            <a:r>
              <a:rPr lang="en-US" altLang="ru-RU" sz="28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4. </a:t>
            </a: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Уроженка Окинского района,</a:t>
            </a:r>
          </a:p>
          <a:p>
            <a:pPr algn="ctr" eaLnBrk="1" hangingPunct="1">
              <a:lnSpc>
                <a:spcPct val="100000"/>
              </a:lnSpc>
              <a:buClrTx/>
            </a:pPr>
            <a:r>
              <a:rPr lang="ru-RU" altLang="ru-RU" sz="28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исполнитель этой песни?</a:t>
            </a:r>
            <a:endParaRPr lang="ru-RU" altLang="ru-RU" sz="2800" b="1" dirty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5" name="Doljin_-_Өөртөө_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87816" y="463774"/>
            <a:ext cx="7992888" cy="79928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46970">
                <p:cTn id="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5989638" y="1198563"/>
            <a:ext cx="6507162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6300"/>
              </a:lnSpc>
              <a:buClrTx/>
              <a:buFontTx/>
              <a:buNone/>
            </a:pPr>
            <a:r>
              <a:rPr lang="en-US" altLang="ru-RU" sz="4500" b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Правильные ответы</a:t>
            </a:r>
          </a:p>
        </p:txBody>
      </p:sp>
      <p:sp>
        <p:nvSpPr>
          <p:cNvPr id="62469" name="Rectangle 6"/>
          <p:cNvSpPr>
            <a:spLocks noChangeArrowheads="1"/>
          </p:cNvSpPr>
          <p:nvPr/>
        </p:nvSpPr>
        <p:spPr bwMode="auto">
          <a:xfrm>
            <a:off x="2562225" y="2025650"/>
            <a:ext cx="13163550" cy="251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  <a:tab pos="11887200" algn="l"/>
                <a:tab pos="12801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1</a:t>
            </a: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  <a:r>
              <a:rPr lang="ru-RU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Эрдэни </a:t>
            </a:r>
            <a:r>
              <a:rPr lang="ru-RU" altLang="ru-RU" sz="3500" b="1" dirty="0" err="1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Цыденов</a:t>
            </a: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en-US" altLang="ru-RU" sz="3500" b="1" dirty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2</a:t>
            </a: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  <a:r>
              <a:rPr lang="ru-RU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6-7 </a:t>
            </a:r>
            <a:r>
              <a:rPr lang="ru-RU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июля 2000 г</a:t>
            </a:r>
            <a:r>
              <a:rPr lang="ru-RU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ru-RU" altLang="ru-RU" sz="3500" b="1" dirty="0" smtClean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3</a:t>
            </a:r>
            <a:r>
              <a:rPr lang="en-US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Сергей </a:t>
            </a:r>
            <a:r>
              <a:rPr lang="ru-RU" altLang="ru-RU" sz="3500" b="1" dirty="0" err="1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Замбалов</a:t>
            </a:r>
            <a:endParaRPr lang="ru-RU" altLang="ru-RU" sz="3500" b="1" dirty="0" smtClean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4</a:t>
            </a:r>
            <a:r>
              <a:rPr lang="en-US" altLang="ru-RU" sz="35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sz="3600" b="1" dirty="0" smtClean="0">
                <a:solidFill>
                  <a:schemeClr val="tx1"/>
                </a:solidFill>
              </a:rPr>
              <a:t>Баярма </a:t>
            </a:r>
            <a:r>
              <a:rPr lang="ru-RU" sz="3600" b="1" dirty="0" err="1" smtClean="0">
                <a:solidFill>
                  <a:schemeClr val="tx1"/>
                </a:solidFill>
              </a:rPr>
              <a:t>Бобоева</a:t>
            </a: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(</a:t>
            </a:r>
            <a:r>
              <a:rPr lang="en-US" sz="3600" b="1" dirty="0" err="1" smtClean="0">
                <a:solidFill>
                  <a:schemeClr val="tx1"/>
                </a:solidFill>
              </a:rPr>
              <a:t>Doljin</a:t>
            </a:r>
            <a:r>
              <a:rPr lang="ru-RU" sz="3600" b="1" dirty="0" smtClean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29" y="2983500"/>
            <a:ext cx="7662341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105" y="3344094"/>
            <a:ext cx="8571789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16" y="3632126"/>
            <a:ext cx="4547368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84" y="3776142"/>
            <a:ext cx="9276632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C53D92D-4302-BB29-E21C-DECFBD19C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2763044"/>
            <a:ext cx="8640000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00" y="3560118"/>
            <a:ext cx="8640000" cy="4320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527175"/>
            <a:ext cx="10720387" cy="68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0900" name="Rectangle 3"/>
          <p:cNvSpPr>
            <a:spLocks noChangeArrowheads="1"/>
          </p:cNvSpPr>
          <p:nvPr/>
        </p:nvSpPr>
        <p:spPr bwMode="auto">
          <a:xfrm>
            <a:off x="5773738" y="2006600"/>
            <a:ext cx="6742112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6300"/>
              </a:lnSpc>
              <a:buClrTx/>
              <a:buFontTx/>
              <a:buNone/>
            </a:pPr>
            <a:r>
              <a:rPr lang="en-US" altLang="ru-RU" sz="4500" b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Правильные ответы</a:t>
            </a:r>
          </a:p>
        </p:txBody>
      </p:sp>
      <p:sp>
        <p:nvSpPr>
          <p:cNvPr id="80901" name="Rectangle 4"/>
          <p:cNvSpPr>
            <a:spLocks noChangeArrowheads="1"/>
          </p:cNvSpPr>
          <p:nvPr/>
        </p:nvSpPr>
        <p:spPr bwMode="auto">
          <a:xfrm>
            <a:off x="7077075" y="3076575"/>
            <a:ext cx="4681538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1</a:t>
            </a: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 err="1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Хайнак</a:t>
            </a:r>
            <a:r>
              <a:rPr lang="en-US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2. </a:t>
            </a:r>
            <a:r>
              <a:rPr lang="ru-RU" altLang="ru-RU" sz="3500" b="1" dirty="0" err="1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Жомболок</a:t>
            </a:r>
            <a:endParaRPr lang="ru-RU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3.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Орлик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4. </a:t>
            </a:r>
            <a:r>
              <a:rPr lang="ru-RU" altLang="ru-RU" sz="3500" b="1" dirty="0" err="1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Хонгодор</a:t>
            </a:r>
            <a:endParaRPr lang="ru-RU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5. </a:t>
            </a:r>
            <a:r>
              <a:rPr lang="ru-RU" altLang="ru-RU" sz="3500" b="1" dirty="0" err="1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Ильчир</a:t>
            </a:r>
            <a:endParaRPr lang="ru-RU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6. </a:t>
            </a:r>
            <a:r>
              <a:rPr lang="ru-RU" altLang="ru-RU" sz="3500" b="1" dirty="0" smtClean="0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</a:rPr>
              <a:t>Кропоткин</a:t>
            </a:r>
            <a:endParaRPr lang="en-US" altLang="ru-RU" sz="3500" b="1" dirty="0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87043" name="Group 2"/>
          <p:cNvGrpSpPr>
            <a:grpSpLocks/>
          </p:cNvGrpSpPr>
          <p:nvPr/>
        </p:nvGrpSpPr>
        <p:grpSpPr bwMode="auto">
          <a:xfrm>
            <a:off x="-15266712" y="-6376986"/>
            <a:ext cx="7362825" cy="5214937"/>
            <a:chOff x="648" y="1273"/>
            <a:chExt cx="4638" cy="3285"/>
          </a:xfrm>
        </p:grpSpPr>
        <p:sp>
          <p:nvSpPr>
            <p:cNvPr id="87048" name="AutoShape 3"/>
            <p:cNvSpPr>
              <a:spLocks noChangeArrowheads="1"/>
            </p:cNvSpPr>
            <p:nvPr/>
          </p:nvSpPr>
          <p:spPr bwMode="auto">
            <a:xfrm>
              <a:off x="648" y="1364"/>
              <a:ext cx="4638" cy="3194"/>
            </a:xfrm>
            <a:custGeom>
              <a:avLst/>
              <a:gdLst>
                <a:gd name="T0" fmla="*/ 4638 w 4638"/>
                <a:gd name="T1" fmla="*/ 1597 h 3194"/>
                <a:gd name="T2" fmla="*/ 2319 w 4638"/>
                <a:gd name="T3" fmla="*/ 3194 h 3194"/>
                <a:gd name="T4" fmla="*/ 0 w 4638"/>
                <a:gd name="T5" fmla="*/ 1597 h 3194"/>
                <a:gd name="T6" fmla="*/ 2319 w 4638"/>
                <a:gd name="T7" fmla="*/ 0 h 3194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4638"/>
                <a:gd name="T13" fmla="*/ 0 h 3194"/>
                <a:gd name="T14" fmla="*/ 4638 w 4638"/>
                <a:gd name="T15" fmla="*/ 3194 h 3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38" h="319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705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049" name="Rectangle 4"/>
            <p:cNvSpPr>
              <a:spLocks noChangeArrowheads="1"/>
            </p:cNvSpPr>
            <p:nvPr/>
          </p:nvSpPr>
          <p:spPr bwMode="auto">
            <a:xfrm>
              <a:off x="648" y="1273"/>
              <a:ext cx="4638" cy="3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87044" name="Group 5"/>
          <p:cNvGrpSpPr>
            <a:grpSpLocks/>
          </p:cNvGrpSpPr>
          <p:nvPr/>
        </p:nvGrpSpPr>
        <p:grpSpPr bwMode="auto">
          <a:xfrm>
            <a:off x="-9722096" y="-16239379"/>
            <a:ext cx="6521450" cy="8491538"/>
            <a:chOff x="5943" y="58"/>
            <a:chExt cx="4108" cy="5349"/>
          </a:xfrm>
        </p:grpSpPr>
        <p:sp>
          <p:nvSpPr>
            <p:cNvPr id="87046" name="AutoShape 6"/>
            <p:cNvSpPr>
              <a:spLocks noChangeArrowheads="1"/>
            </p:cNvSpPr>
            <p:nvPr/>
          </p:nvSpPr>
          <p:spPr bwMode="auto">
            <a:xfrm>
              <a:off x="5943" y="149"/>
              <a:ext cx="4108" cy="5258"/>
            </a:xfrm>
            <a:custGeom>
              <a:avLst/>
              <a:gdLst>
                <a:gd name="T0" fmla="*/ 4108 w 4108"/>
                <a:gd name="T1" fmla="*/ 2629 h 5258"/>
                <a:gd name="T2" fmla="*/ 2054 w 4108"/>
                <a:gd name="T3" fmla="*/ 5258 h 5258"/>
                <a:gd name="T4" fmla="*/ 0 w 4108"/>
                <a:gd name="T5" fmla="*/ 2629 h 5258"/>
                <a:gd name="T6" fmla="*/ 2054 w 4108"/>
                <a:gd name="T7" fmla="*/ 0 h 5258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4108"/>
                <a:gd name="T13" fmla="*/ 0 h 5258"/>
                <a:gd name="T14" fmla="*/ 4108 w 4108"/>
                <a:gd name="T15" fmla="*/ 5258 h 52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08" h="525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047" name="Rectangle 7"/>
            <p:cNvSpPr>
              <a:spLocks noChangeArrowheads="1"/>
            </p:cNvSpPr>
            <p:nvPr/>
          </p:nvSpPr>
          <p:spPr bwMode="auto">
            <a:xfrm>
              <a:off x="5943" y="58"/>
              <a:ext cx="4108" cy="5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87045" name="Rectangle 8"/>
          <p:cNvSpPr>
            <a:spLocks noChangeArrowheads="1"/>
          </p:cNvSpPr>
          <p:nvPr/>
        </p:nvSpPr>
        <p:spPr bwMode="auto">
          <a:xfrm>
            <a:off x="1290638" y="2924175"/>
            <a:ext cx="8178526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ru-RU" altLang="ru-RU" sz="4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1</a:t>
            </a:r>
            <a:r>
              <a:rPr lang="en-US" altLang="ru-RU" sz="4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Назовите </a:t>
            </a:r>
            <a:r>
              <a:rPr lang="en-US" altLang="ru-RU" sz="4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фамилию</a:t>
            </a: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</a:p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и </a:t>
            </a:r>
            <a:r>
              <a:rPr lang="en-US" altLang="ru-RU" sz="4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имя</a:t>
            </a: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en-US" altLang="ru-RU" sz="4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известного</a:t>
            </a: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тренера сборной Бурятии по боксу</a:t>
            </a: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2152" y="2695575"/>
            <a:ext cx="6096000" cy="3429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17506880" y="4415203"/>
            <a:ext cx="9220200" cy="571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9093" name="Rectangle 8"/>
          <p:cNvSpPr>
            <a:spLocks noChangeArrowheads="1"/>
          </p:cNvSpPr>
          <p:nvPr/>
        </p:nvSpPr>
        <p:spPr bwMode="auto">
          <a:xfrm>
            <a:off x="1007096" y="1831926"/>
            <a:ext cx="6907212" cy="502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ru-RU" altLang="ru-RU" sz="4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2</a:t>
            </a:r>
            <a:r>
              <a:rPr lang="en-US" altLang="ru-RU" sz="4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Многие реки обрываются вниз со склонов скал, образуя живописные водопады. Самый высокий из них…</a:t>
            </a:r>
          </a:p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его общая высота составляет 84 метра. </a:t>
            </a:r>
            <a:endParaRPr lang="en-US" altLang="ru-RU" sz="4000" b="1" dirty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20CC9A0-BFBC-7A94-8AA4-2F3C3D40E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308" y="1615902"/>
            <a:ext cx="8709368" cy="624327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91139" name="Group 2"/>
          <p:cNvGrpSpPr>
            <a:grpSpLocks/>
          </p:cNvGrpSpPr>
          <p:nvPr/>
        </p:nvGrpSpPr>
        <p:grpSpPr bwMode="auto">
          <a:xfrm>
            <a:off x="569913" y="2659063"/>
            <a:ext cx="7362825" cy="5170487"/>
            <a:chOff x="359" y="1675"/>
            <a:chExt cx="4638" cy="3257"/>
          </a:xfrm>
        </p:grpSpPr>
        <p:sp>
          <p:nvSpPr>
            <p:cNvPr id="91144" name="AutoShape 3"/>
            <p:cNvSpPr>
              <a:spLocks noChangeArrowheads="1"/>
            </p:cNvSpPr>
            <p:nvPr/>
          </p:nvSpPr>
          <p:spPr bwMode="auto">
            <a:xfrm>
              <a:off x="359" y="1766"/>
              <a:ext cx="4638" cy="3166"/>
            </a:xfrm>
            <a:custGeom>
              <a:avLst/>
              <a:gdLst>
                <a:gd name="T0" fmla="*/ 4638 w 4638"/>
                <a:gd name="T1" fmla="*/ 1583 h 3166"/>
                <a:gd name="T2" fmla="*/ 2319 w 4638"/>
                <a:gd name="T3" fmla="*/ 3166 h 3166"/>
                <a:gd name="T4" fmla="*/ 0 w 4638"/>
                <a:gd name="T5" fmla="*/ 1583 h 3166"/>
                <a:gd name="T6" fmla="*/ 2319 w 4638"/>
                <a:gd name="T7" fmla="*/ 0 h 316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4638"/>
                <a:gd name="T13" fmla="*/ 0 h 3166"/>
                <a:gd name="T14" fmla="*/ 4638 w 4638"/>
                <a:gd name="T15" fmla="*/ 3166 h 31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38" h="316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5" name="Rectangle 4"/>
            <p:cNvSpPr>
              <a:spLocks noChangeArrowheads="1"/>
            </p:cNvSpPr>
            <p:nvPr/>
          </p:nvSpPr>
          <p:spPr bwMode="auto">
            <a:xfrm>
              <a:off x="359" y="1675"/>
              <a:ext cx="4638" cy="3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1140" name="Group 5"/>
          <p:cNvGrpSpPr>
            <a:grpSpLocks/>
          </p:cNvGrpSpPr>
          <p:nvPr/>
        </p:nvGrpSpPr>
        <p:grpSpPr bwMode="auto">
          <a:xfrm>
            <a:off x="9877425" y="2540000"/>
            <a:ext cx="8958263" cy="5407025"/>
            <a:chOff x="5394" y="1600"/>
            <a:chExt cx="5643" cy="3406"/>
          </a:xfrm>
        </p:grpSpPr>
        <p:sp>
          <p:nvSpPr>
            <p:cNvPr id="91142" name="AutoShape 6"/>
            <p:cNvSpPr>
              <a:spLocks noChangeArrowheads="1"/>
            </p:cNvSpPr>
            <p:nvPr/>
          </p:nvSpPr>
          <p:spPr bwMode="auto">
            <a:xfrm>
              <a:off x="5394" y="1691"/>
              <a:ext cx="5643" cy="3315"/>
            </a:xfrm>
            <a:custGeom>
              <a:avLst/>
              <a:gdLst>
                <a:gd name="T0" fmla="*/ 5643 w 5643"/>
                <a:gd name="T1" fmla="*/ 1658 h 3315"/>
                <a:gd name="T2" fmla="*/ 2822 w 5643"/>
                <a:gd name="T3" fmla="*/ 3315 h 3315"/>
                <a:gd name="T4" fmla="*/ 0 w 5643"/>
                <a:gd name="T5" fmla="*/ 1658 h 3315"/>
                <a:gd name="T6" fmla="*/ 2822 w 5643"/>
                <a:gd name="T7" fmla="*/ 0 h 3315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5643"/>
                <a:gd name="T13" fmla="*/ 0 h 3315"/>
                <a:gd name="T14" fmla="*/ 5643 w 5643"/>
                <a:gd name="T15" fmla="*/ 3315 h 33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43" h="3315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143" name="Rectangle 7"/>
            <p:cNvSpPr>
              <a:spLocks noChangeArrowheads="1"/>
            </p:cNvSpPr>
            <p:nvPr/>
          </p:nvSpPr>
          <p:spPr bwMode="auto">
            <a:xfrm>
              <a:off x="5394" y="1600"/>
              <a:ext cx="5643" cy="3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91141" name="Rectangle 8"/>
          <p:cNvSpPr>
            <a:spLocks noChangeArrowheads="1"/>
          </p:cNvSpPr>
          <p:nvPr/>
        </p:nvSpPr>
        <p:spPr bwMode="auto">
          <a:xfrm>
            <a:off x="823912" y="1327870"/>
            <a:ext cx="8060432" cy="720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36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3</a:t>
            </a:r>
            <a:r>
              <a:rPr lang="en-US" altLang="ru-RU" sz="36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36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Эта гора находится в 2,5 км от правого берега реки </a:t>
            </a:r>
            <a:r>
              <a:rPr lang="ru-RU" altLang="ru-RU" sz="36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Самарты</a:t>
            </a:r>
            <a:r>
              <a:rPr lang="ru-RU" altLang="ru-RU" sz="36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недалеко от </a:t>
            </a:r>
            <a:r>
              <a:rPr lang="ru-RU" altLang="ru-RU" sz="36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поселка</a:t>
            </a:r>
            <a:r>
              <a:rPr lang="ru-RU" altLang="ru-RU" sz="36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6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Самарта</a:t>
            </a:r>
            <a:r>
              <a:rPr lang="ru-RU" altLang="ru-RU" sz="36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 Эта гора очень необычно выглядит. Первое, что приходит в голову глядя на нее – это «гора с шапкой». Длина горы около 700 метров, шапки около 500 метров, ширина – около 200 метров. Такую причудливую форму она приобрела в результате ветровой эрозии. Номинировалась на одно из семи чудес республики </a:t>
            </a:r>
            <a:r>
              <a:rPr lang="ru-RU" altLang="ru-RU" sz="36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Бурятия</a:t>
            </a:r>
            <a:r>
              <a:rPr lang="en-US" altLang="ru-RU" sz="36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endParaRPr lang="en-US" altLang="ru-RU" sz="3600" b="1" dirty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C8AE313-11C4-0649-6A01-8D8999B62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216" y="1915455"/>
            <a:ext cx="8608120" cy="645609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93187" name="Group 2"/>
          <p:cNvGrpSpPr>
            <a:grpSpLocks/>
          </p:cNvGrpSpPr>
          <p:nvPr/>
        </p:nvGrpSpPr>
        <p:grpSpPr bwMode="auto">
          <a:xfrm>
            <a:off x="1028700" y="812800"/>
            <a:ext cx="7362825" cy="7224713"/>
            <a:chOff x="648" y="512"/>
            <a:chExt cx="4638" cy="4551"/>
          </a:xfrm>
        </p:grpSpPr>
        <p:sp>
          <p:nvSpPr>
            <p:cNvPr id="93192" name="AutoShape 3"/>
            <p:cNvSpPr>
              <a:spLocks noChangeArrowheads="1"/>
            </p:cNvSpPr>
            <p:nvPr/>
          </p:nvSpPr>
          <p:spPr bwMode="auto">
            <a:xfrm>
              <a:off x="648" y="603"/>
              <a:ext cx="4638" cy="4460"/>
            </a:xfrm>
            <a:custGeom>
              <a:avLst/>
              <a:gdLst>
                <a:gd name="T0" fmla="*/ 4638 w 4638"/>
                <a:gd name="T1" fmla="*/ 2230 h 4460"/>
                <a:gd name="T2" fmla="*/ 2319 w 4638"/>
                <a:gd name="T3" fmla="*/ 4460 h 4460"/>
                <a:gd name="T4" fmla="*/ 0 w 4638"/>
                <a:gd name="T5" fmla="*/ 2230 h 4460"/>
                <a:gd name="T6" fmla="*/ 2319 w 4638"/>
                <a:gd name="T7" fmla="*/ 0 h 446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4638"/>
                <a:gd name="T13" fmla="*/ 0 h 4460"/>
                <a:gd name="T14" fmla="*/ 4638 w 4638"/>
                <a:gd name="T15" fmla="*/ 4460 h 44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38" h="44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705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193" name="Rectangle 4"/>
            <p:cNvSpPr>
              <a:spLocks noChangeArrowheads="1"/>
            </p:cNvSpPr>
            <p:nvPr/>
          </p:nvSpPr>
          <p:spPr bwMode="auto">
            <a:xfrm>
              <a:off x="648" y="512"/>
              <a:ext cx="4638" cy="4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3188" name="Group 5"/>
          <p:cNvGrpSpPr>
            <a:grpSpLocks/>
          </p:cNvGrpSpPr>
          <p:nvPr/>
        </p:nvGrpSpPr>
        <p:grpSpPr bwMode="auto">
          <a:xfrm>
            <a:off x="9701213" y="288925"/>
            <a:ext cx="5849937" cy="8272463"/>
            <a:chOff x="6111" y="182"/>
            <a:chExt cx="3685" cy="5211"/>
          </a:xfrm>
        </p:grpSpPr>
        <p:sp>
          <p:nvSpPr>
            <p:cNvPr id="93190" name="AutoShape 6"/>
            <p:cNvSpPr>
              <a:spLocks noChangeArrowheads="1"/>
            </p:cNvSpPr>
            <p:nvPr/>
          </p:nvSpPr>
          <p:spPr bwMode="auto">
            <a:xfrm>
              <a:off x="6111" y="273"/>
              <a:ext cx="3685" cy="5120"/>
            </a:xfrm>
            <a:custGeom>
              <a:avLst/>
              <a:gdLst>
                <a:gd name="T0" fmla="*/ 3685 w 3685"/>
                <a:gd name="T1" fmla="*/ 2560 h 5120"/>
                <a:gd name="T2" fmla="*/ 1843 w 3685"/>
                <a:gd name="T3" fmla="*/ 5120 h 5120"/>
                <a:gd name="T4" fmla="*/ 0 w 3685"/>
                <a:gd name="T5" fmla="*/ 2560 h 5120"/>
                <a:gd name="T6" fmla="*/ 1843 w 3685"/>
                <a:gd name="T7" fmla="*/ 0 h 512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3685"/>
                <a:gd name="T13" fmla="*/ 0 h 5120"/>
                <a:gd name="T14" fmla="*/ 3685 w 3685"/>
                <a:gd name="T15" fmla="*/ 5120 h 51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5" h="5120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191" name="Rectangle 7"/>
            <p:cNvSpPr>
              <a:spLocks noChangeArrowheads="1"/>
            </p:cNvSpPr>
            <p:nvPr/>
          </p:nvSpPr>
          <p:spPr bwMode="auto">
            <a:xfrm>
              <a:off x="6111" y="182"/>
              <a:ext cx="3685" cy="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93189" name="Rectangle 8"/>
          <p:cNvSpPr>
            <a:spLocks noChangeArrowheads="1"/>
          </p:cNvSpPr>
          <p:nvPr/>
        </p:nvSpPr>
        <p:spPr bwMode="auto">
          <a:xfrm>
            <a:off x="1044030" y="433388"/>
            <a:ext cx="15156754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marL="457200" indent="-457200" algn="just" eaLnBrk="1" hangingPunct="1">
              <a:lnSpc>
                <a:spcPct val="100000"/>
              </a:lnSpc>
              <a:buClrTx/>
              <a:buFontTx/>
              <a:buAutoNum type="arabicPeriod" startAt="5"/>
            </a:pP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На экране фрагмент фильма «9 секунд» о </a:t>
            </a: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подвиге молодого матроса </a:t>
            </a:r>
            <a:r>
              <a:rPr lang="ru-RU" altLang="ru-RU" sz="2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Алдара</a:t>
            </a: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Цыденжапова</a:t>
            </a: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, которого сыграл Бато </a:t>
            </a:r>
            <a:r>
              <a:rPr lang="ru-RU" altLang="ru-RU" sz="2000" b="1" dirty="0" err="1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Шойнжонов</a:t>
            </a: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.</a:t>
            </a:r>
          </a:p>
          <a:p>
            <a:pPr algn="just" eaLnBrk="1" hangingPunct="1">
              <a:lnSpc>
                <a:spcPct val="100000"/>
              </a:lnSpc>
              <a:buClrTx/>
            </a:pP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		2010 </a:t>
            </a: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год. Владивосток, база Тихоокеанского флота ВМФ России. На эсминце «Быстрый» происходит прорыв топливного трубопровода с мазутом. Короткое замыкание, пожар. На борту — 348 человек. Противостоять огню решает 19-летний матрос </a:t>
            </a:r>
            <a:r>
              <a:rPr lang="ru-RU" altLang="ru-RU" sz="2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Алдар</a:t>
            </a: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Цыденжапов</a:t>
            </a: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родом из Забайкалья. У него есть 9 секунд чтобы перекрыть утечку топлива и спасти корабль и </a:t>
            </a: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экипаж. </a:t>
            </a:r>
          </a:p>
          <a:p>
            <a:pPr algn="just"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	</a:t>
            </a:r>
            <a:r>
              <a:rPr lang="ru-RU" altLang="ru-RU" sz="20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	Кто сыграл роль матери героя?</a:t>
            </a:r>
            <a:endParaRPr lang="en-US" altLang="ru-RU" sz="2000" b="1" dirty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2" name="HnVideoEditor_2025_02_12_12195036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3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9453" y="2574318"/>
            <a:ext cx="14825219" cy="621453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93187" name="Group 2"/>
          <p:cNvGrpSpPr>
            <a:grpSpLocks/>
          </p:cNvGrpSpPr>
          <p:nvPr/>
        </p:nvGrpSpPr>
        <p:grpSpPr bwMode="auto">
          <a:xfrm>
            <a:off x="1028700" y="812800"/>
            <a:ext cx="7362825" cy="7224713"/>
            <a:chOff x="648" y="512"/>
            <a:chExt cx="4638" cy="4551"/>
          </a:xfrm>
        </p:grpSpPr>
        <p:sp>
          <p:nvSpPr>
            <p:cNvPr id="93192" name="AutoShape 3"/>
            <p:cNvSpPr>
              <a:spLocks noChangeArrowheads="1"/>
            </p:cNvSpPr>
            <p:nvPr/>
          </p:nvSpPr>
          <p:spPr bwMode="auto">
            <a:xfrm>
              <a:off x="648" y="603"/>
              <a:ext cx="4638" cy="4460"/>
            </a:xfrm>
            <a:custGeom>
              <a:avLst/>
              <a:gdLst>
                <a:gd name="T0" fmla="*/ 4638 w 4638"/>
                <a:gd name="T1" fmla="*/ 2230 h 4460"/>
                <a:gd name="T2" fmla="*/ 2319 w 4638"/>
                <a:gd name="T3" fmla="*/ 4460 h 4460"/>
                <a:gd name="T4" fmla="*/ 0 w 4638"/>
                <a:gd name="T5" fmla="*/ 2230 h 4460"/>
                <a:gd name="T6" fmla="*/ 2319 w 4638"/>
                <a:gd name="T7" fmla="*/ 0 h 446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4638"/>
                <a:gd name="T13" fmla="*/ 0 h 4460"/>
                <a:gd name="T14" fmla="*/ 4638 w 4638"/>
                <a:gd name="T15" fmla="*/ 4460 h 44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38" h="44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705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193" name="Rectangle 4"/>
            <p:cNvSpPr>
              <a:spLocks noChangeArrowheads="1"/>
            </p:cNvSpPr>
            <p:nvPr/>
          </p:nvSpPr>
          <p:spPr bwMode="auto">
            <a:xfrm>
              <a:off x="648" y="512"/>
              <a:ext cx="4638" cy="4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3188" name="Group 5"/>
          <p:cNvGrpSpPr>
            <a:grpSpLocks/>
          </p:cNvGrpSpPr>
          <p:nvPr/>
        </p:nvGrpSpPr>
        <p:grpSpPr bwMode="auto">
          <a:xfrm>
            <a:off x="9701213" y="288925"/>
            <a:ext cx="5849937" cy="8272463"/>
            <a:chOff x="6111" y="182"/>
            <a:chExt cx="3685" cy="5211"/>
          </a:xfrm>
        </p:grpSpPr>
        <p:sp>
          <p:nvSpPr>
            <p:cNvPr id="93190" name="AutoShape 6"/>
            <p:cNvSpPr>
              <a:spLocks noChangeArrowheads="1"/>
            </p:cNvSpPr>
            <p:nvPr/>
          </p:nvSpPr>
          <p:spPr bwMode="auto">
            <a:xfrm>
              <a:off x="6111" y="273"/>
              <a:ext cx="3685" cy="5120"/>
            </a:xfrm>
            <a:custGeom>
              <a:avLst/>
              <a:gdLst>
                <a:gd name="T0" fmla="*/ 3685 w 3685"/>
                <a:gd name="T1" fmla="*/ 2560 h 5120"/>
                <a:gd name="T2" fmla="*/ 1843 w 3685"/>
                <a:gd name="T3" fmla="*/ 5120 h 5120"/>
                <a:gd name="T4" fmla="*/ 0 w 3685"/>
                <a:gd name="T5" fmla="*/ 2560 h 5120"/>
                <a:gd name="T6" fmla="*/ 1843 w 3685"/>
                <a:gd name="T7" fmla="*/ 0 h 512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3685"/>
                <a:gd name="T13" fmla="*/ 0 h 5120"/>
                <a:gd name="T14" fmla="*/ 3685 w 3685"/>
                <a:gd name="T15" fmla="*/ 5120 h 51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5" h="5120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5097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191" name="Rectangle 7"/>
            <p:cNvSpPr>
              <a:spLocks noChangeArrowheads="1"/>
            </p:cNvSpPr>
            <p:nvPr/>
          </p:nvSpPr>
          <p:spPr bwMode="auto">
            <a:xfrm>
              <a:off x="6111" y="182"/>
              <a:ext cx="3685" cy="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93189" name="Rectangle 8"/>
          <p:cNvSpPr>
            <a:spLocks noChangeArrowheads="1"/>
          </p:cNvSpPr>
          <p:nvPr/>
        </p:nvSpPr>
        <p:spPr bwMode="auto">
          <a:xfrm>
            <a:off x="2399445" y="835640"/>
            <a:ext cx="1404156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marL="457200" indent="-457200" algn="just" eaLnBrk="1" hangingPunct="1">
              <a:lnSpc>
                <a:spcPct val="100000"/>
              </a:lnSpc>
              <a:buClrTx/>
              <a:buFontTx/>
              <a:buAutoNum type="arabicPeriod" startAt="5"/>
            </a:pPr>
            <a:r>
              <a:rPr lang="ru-RU" altLang="ru-RU" sz="2800" b="1" dirty="0" smtClean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Стихотворение «Азия». Кто читает?</a:t>
            </a:r>
            <a:endParaRPr lang="en-US" altLang="ru-RU" sz="2800" b="1" dirty="0">
              <a:solidFill>
                <a:schemeClr val="tx1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pic>
        <p:nvPicPr>
          <p:cNvPr id="3" name="HnVideoEditor_2025_02_13_09595479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91263" y="2847213"/>
            <a:ext cx="9650158" cy="542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1041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2424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897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6925" y="3617913"/>
            <a:ext cx="2349500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998" name="Rectangle 9"/>
          <p:cNvSpPr>
            <a:spLocks noChangeArrowheads="1"/>
          </p:cNvSpPr>
          <p:nvPr/>
        </p:nvSpPr>
        <p:spPr bwMode="auto">
          <a:xfrm>
            <a:off x="1511301" y="2664420"/>
            <a:ext cx="6694487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1. </a:t>
            </a: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Назовите автора и композитора гимна Окинского района? (Анатолий Андреев – композитор, Гунга </a:t>
            </a:r>
            <a:r>
              <a:rPr lang="ru-RU" altLang="ru-RU" sz="4000" b="1" dirty="0" err="1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Чимитов</a:t>
            </a:r>
            <a:r>
              <a:rPr lang="ru-RU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- поэт)</a:t>
            </a:r>
            <a:r>
              <a:rPr lang="en-US" altLang="ru-RU" sz="4000" b="1" dirty="0">
                <a:solidFill>
                  <a:schemeClr val="tx1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</a:p>
        </p:txBody>
      </p:sp>
      <p:pic>
        <p:nvPicPr>
          <p:cNvPr id="2" name="07 Новый Гимн Ок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04440" y="4136182"/>
            <a:ext cx="1282874" cy="128287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18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95235" name="Group 2"/>
          <p:cNvGrpSpPr>
            <a:grpSpLocks/>
          </p:cNvGrpSpPr>
          <p:nvPr/>
        </p:nvGrpSpPr>
        <p:grpSpPr bwMode="auto">
          <a:xfrm>
            <a:off x="4324350" y="2222500"/>
            <a:ext cx="9634538" cy="5695950"/>
            <a:chOff x="2724" y="1400"/>
            <a:chExt cx="6069" cy="3588"/>
          </a:xfrm>
        </p:grpSpPr>
        <p:sp>
          <p:nvSpPr>
            <p:cNvPr id="95238" name="AutoShape 3"/>
            <p:cNvSpPr>
              <a:spLocks noChangeArrowheads="1"/>
            </p:cNvSpPr>
            <p:nvPr/>
          </p:nvSpPr>
          <p:spPr bwMode="auto">
            <a:xfrm>
              <a:off x="2724" y="1491"/>
              <a:ext cx="6069" cy="3496"/>
            </a:xfrm>
            <a:custGeom>
              <a:avLst/>
              <a:gdLst>
                <a:gd name="T0" fmla="*/ 6069 w 6069"/>
                <a:gd name="T1" fmla="*/ 1748 h 3496"/>
                <a:gd name="T2" fmla="*/ 3035 w 6069"/>
                <a:gd name="T3" fmla="*/ 3496 h 3496"/>
                <a:gd name="T4" fmla="*/ 0 w 6069"/>
                <a:gd name="T5" fmla="*/ 1748 h 3496"/>
                <a:gd name="T6" fmla="*/ 3035 w 6069"/>
                <a:gd name="T7" fmla="*/ 0 h 349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6069"/>
                <a:gd name="T13" fmla="*/ 0 h 3496"/>
                <a:gd name="T14" fmla="*/ 6069 w 6069"/>
                <a:gd name="T15" fmla="*/ 3496 h 34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69" h="349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239" name="Rectangle 4"/>
            <p:cNvSpPr>
              <a:spLocks noChangeArrowheads="1"/>
            </p:cNvSpPr>
            <p:nvPr/>
          </p:nvSpPr>
          <p:spPr bwMode="auto">
            <a:xfrm>
              <a:off x="2724" y="1400"/>
              <a:ext cx="6069" cy="3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/>
            </a:p>
          </p:txBody>
        </p:sp>
      </p:grp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5737225" y="2765425"/>
            <a:ext cx="7189788" cy="160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6300"/>
              </a:lnSpc>
              <a:buClrTx/>
              <a:buFontTx/>
              <a:buNone/>
            </a:pPr>
            <a:r>
              <a:rPr lang="en-US" altLang="ru-RU" sz="4500" b="1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Правильные ответы</a:t>
            </a:r>
          </a:p>
          <a:p>
            <a:pPr algn="ctr" eaLnBrk="1" hangingPunct="1">
              <a:lnSpc>
                <a:spcPts val="6300"/>
              </a:lnSpc>
              <a:buClrTx/>
              <a:buFontTx/>
              <a:buNone/>
            </a:pPr>
            <a:endParaRPr lang="en-US" altLang="ru-RU" sz="4500" b="1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  <p:sp>
        <p:nvSpPr>
          <p:cNvPr id="95237" name="Rectangle 6"/>
          <p:cNvSpPr>
            <a:spLocks noChangeArrowheads="1"/>
          </p:cNvSpPr>
          <p:nvPr/>
        </p:nvSpPr>
        <p:spPr bwMode="auto">
          <a:xfrm>
            <a:off x="5184775" y="3940175"/>
            <a:ext cx="8294688" cy="312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marL="514350" indent="-514350" algn="ctr" eaLnBrk="1" hangingPunct="1">
              <a:lnSpc>
                <a:spcPts val="4900"/>
              </a:lnSpc>
              <a:buClrTx/>
              <a:buFontTx/>
              <a:buAutoNum type="arabicPeriod"/>
            </a:pPr>
            <a:r>
              <a:rPr lang="ru-RU" altLang="ru-RU" sz="3500" b="1" dirty="0" err="1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Доржо</a:t>
            </a:r>
            <a:r>
              <a:rPr lang="ru-RU" altLang="ru-RU" sz="35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 err="1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Шаргакшанов</a:t>
            </a:r>
            <a:endParaRPr lang="ru-RU" altLang="ru-RU" sz="3500" b="1" dirty="0" smtClean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marL="514350" indent="-514350" algn="ctr" eaLnBrk="1" hangingPunct="1">
              <a:lnSpc>
                <a:spcPts val="4900"/>
              </a:lnSpc>
              <a:buClrTx/>
              <a:buFontTx/>
              <a:buAutoNum type="arabicPeriod"/>
            </a:pPr>
            <a:r>
              <a:rPr lang="ru-RU" altLang="ru-RU" sz="3500" b="1" dirty="0" err="1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Дабатский</a:t>
            </a:r>
            <a:r>
              <a:rPr lang="ru-RU" altLang="ru-RU" sz="35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водопад</a:t>
            </a:r>
          </a:p>
          <a:p>
            <a:pPr algn="ctr" eaLnBrk="1" hangingPunct="1">
              <a:lnSpc>
                <a:spcPts val="4900"/>
              </a:lnSpc>
              <a:buClrTx/>
            </a:pPr>
            <a:r>
              <a:rPr lang="en-US" altLang="ru-RU" sz="35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3</a:t>
            </a:r>
            <a:r>
              <a:rPr lang="en-US" altLang="ru-RU" sz="35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. </a:t>
            </a:r>
            <a:r>
              <a:rPr lang="ru-RU" altLang="ru-RU" sz="35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Гора </a:t>
            </a:r>
            <a:r>
              <a:rPr lang="ru-RU" altLang="ru-RU" sz="3500" b="1" dirty="0" err="1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Малагайша</a:t>
            </a:r>
            <a:endParaRPr lang="en-US" altLang="ru-RU" sz="3500" b="1" dirty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4. </a:t>
            </a:r>
            <a:r>
              <a:rPr lang="ru-RU" altLang="ru-RU" sz="35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Надежда </a:t>
            </a:r>
            <a:r>
              <a:rPr lang="ru-RU" altLang="ru-RU" sz="3500" b="1" dirty="0" err="1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Мунконова</a:t>
            </a:r>
            <a:endParaRPr lang="en-US" altLang="ru-RU" sz="3500" b="1" dirty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  <a:p>
            <a:pPr algn="ctr" eaLnBrk="1" hangingPunct="1">
              <a:lnSpc>
                <a:spcPts val="4900"/>
              </a:lnSpc>
              <a:buClrTx/>
              <a:buFontTx/>
              <a:buNone/>
            </a:pPr>
            <a:r>
              <a:rPr lang="en-US" altLang="ru-RU" sz="3500" b="1" dirty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5. </a:t>
            </a:r>
            <a:r>
              <a:rPr lang="ru-RU" altLang="ru-RU" sz="3500" b="1" dirty="0" err="1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Баир</a:t>
            </a:r>
            <a:r>
              <a:rPr lang="ru-RU" altLang="ru-RU" sz="3500" b="1" dirty="0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 </a:t>
            </a:r>
            <a:r>
              <a:rPr lang="ru-RU" altLang="ru-RU" sz="3500" b="1" dirty="0" err="1" smtClean="0">
                <a:solidFill>
                  <a:srgbClr val="2717C0"/>
                </a:solidFill>
                <a:latin typeface="Montserrat Bold" charset="0"/>
                <a:ea typeface="Montserrat Bold" charset="0"/>
                <a:cs typeface="Montserrat Bold" charset="0"/>
              </a:rPr>
              <a:t>Дугаров</a:t>
            </a:r>
            <a:endParaRPr lang="en-US" altLang="ru-RU" sz="3500" b="1" dirty="0">
              <a:solidFill>
                <a:srgbClr val="2717C0"/>
              </a:solidFill>
              <a:latin typeface="Montserrat Bold" charset="0"/>
              <a:ea typeface="Montserrat Bold" charset="0"/>
              <a:cs typeface="Montserrat Bold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3525"/>
            <a:ext cx="18288000" cy="1091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72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27188"/>
            <a:ext cx="6170613" cy="617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728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7483475"/>
            <a:ext cx="73152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7285" name="Rectangle 4"/>
          <p:cNvSpPr>
            <a:spLocks noChangeArrowheads="1"/>
          </p:cNvSpPr>
          <p:nvPr/>
        </p:nvSpPr>
        <p:spPr bwMode="auto">
          <a:xfrm>
            <a:off x="2954338" y="7680325"/>
            <a:ext cx="6873875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1pPr>
            <a:lvl2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2pPr>
            <a:lvl3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3pPr>
            <a:lvl4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4pPr>
            <a:lvl5pPr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ource Han Sans CN" charset="0"/>
                <a:cs typeface="Source Han Sans CN" charset="0"/>
              </a:defRPr>
            </a:lvl9pPr>
          </a:lstStyle>
          <a:p>
            <a:pPr algn="ctr" eaLnBrk="1" hangingPunct="1">
              <a:lnSpc>
                <a:spcPts val="5600"/>
              </a:lnSpc>
              <a:buClrTx/>
              <a:buFontTx/>
              <a:buNone/>
            </a:pPr>
            <a:r>
              <a:rPr lang="en-US" altLang="ru-RU" sz="4000" b="1">
                <a:solidFill>
                  <a:srgbClr val="3856BE"/>
                </a:solidFill>
                <a:latin typeface="Montserrat Bold" charset="0"/>
                <a:ea typeface="Montserrat Bold" charset="0"/>
                <a:cs typeface="Montserrat Bold" charset="0"/>
              </a:rPr>
              <a:t>Присоединяйтесь к нам!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"/>
        <a:cs typeface="Source Han Sans CN"/>
      </a:majorFont>
      <a:minorFont>
        <a:latin typeface="Calibri"/>
        <a:ea typeface=""/>
        <a:cs typeface="Source Han Sans C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Source Han Sans CN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946</Words>
  <Application>Microsoft Office PowerPoint</Application>
  <PresentationFormat>Произвольный</PresentationFormat>
  <Paragraphs>165</Paragraphs>
  <Slides>38</Slides>
  <Notes>38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38</vt:i4>
      </vt:variant>
    </vt:vector>
  </HeadingPairs>
  <TitlesOfParts>
    <vt:vector size="56" baseType="lpstr">
      <vt:lpstr>Arial</vt:lpstr>
      <vt:lpstr>Calibri</vt:lpstr>
      <vt:lpstr>DejaVu Sans</vt:lpstr>
      <vt:lpstr>Montserrat</vt:lpstr>
      <vt:lpstr>Montserrat Bold</vt:lpstr>
      <vt:lpstr>Source Han Sans CN</vt:lpstr>
      <vt:lpstr>Times New Roman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РДШ10</cp:lastModifiedBy>
  <cp:revision>51</cp:revision>
  <cp:lastPrinted>1601-01-01T00:00:00Z</cp:lastPrinted>
  <dcterms:created xsi:type="dcterms:W3CDTF">2006-08-15T23:00:00Z</dcterms:created>
  <dcterms:modified xsi:type="dcterms:W3CDTF">2025-03-17T12:26:32Z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MMClips">
    <vt:r8>5</vt:r8>
  </property>
  <property fmtid="{D5CDD505-2E9C-101B-9397-08002B2CF9AE}" pid="4" name="OOXMLCorePropertyIdentifier">
    <vt:lpwstr>DAGcI845alw</vt:lpwstr>
  </property>
  <property fmtid="{D5CDD505-2E9C-101B-9397-08002B2CF9AE}" pid="5" name="PresentationFormat">
    <vt:lpwstr>Произвольный</vt:lpwstr>
  </property>
  <property fmtid="{D5CDD505-2E9C-101B-9397-08002B2CF9AE}" pid="6" name="Slides">
    <vt:r8>42</vt:r8>
  </property>
</Properties>
</file>