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68" r:id="rId3"/>
    <p:sldId id="257" r:id="rId4"/>
    <p:sldId id="263" r:id="rId5"/>
    <p:sldId id="265" r:id="rId6"/>
    <p:sldId id="264" r:id="rId7"/>
    <p:sldId id="267" r:id="rId8"/>
    <p:sldId id="266" r:id="rId9"/>
    <p:sldId id="258" r:id="rId10"/>
    <p:sldId id="259" r:id="rId11"/>
    <p:sldId id="260" r:id="rId12"/>
    <p:sldId id="261" r:id="rId13"/>
    <p:sldId id="262" r:id="rId14"/>
    <p:sldId id="269" r:id="rId15"/>
    <p:sldId id="274" r:id="rId16"/>
    <p:sldId id="270" r:id="rId17"/>
    <p:sldId id="271" r:id="rId18"/>
    <p:sldId id="272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7" autoAdjust="0"/>
    <p:restoredTop sz="94662" autoAdjust="0"/>
  </p:normalViewPr>
  <p:slideViewPr>
    <p:cSldViewPr snapToGrid="0">
      <p:cViewPr varScale="1">
        <p:scale>
          <a:sx n="70" d="100"/>
          <a:sy n="70" d="100"/>
        </p:scale>
        <p:origin x="-72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222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3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6037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04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3507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8156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54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54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7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856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1572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83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810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005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222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552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3454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CD93E1-A141-48F5-9F67-C06D25BA8A12}" type="datetimeFigureOut">
              <a:rPr lang="ru-RU" smtClean="0"/>
              <a:t>17.06.2025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C751F53-F0E4-4FBD-8A46-783B35475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32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slide" Target="slide19.xml"/><Relationship Id="rId18" Type="http://schemas.openxmlformats.org/officeDocument/2006/relationships/slide" Target="slide4.xml"/><Relationship Id="rId3" Type="http://schemas.openxmlformats.org/officeDocument/2006/relationships/slide" Target="slide9.xml"/><Relationship Id="rId21" Type="http://schemas.openxmlformats.org/officeDocument/2006/relationships/slide" Target="slide8.xml"/><Relationship Id="rId7" Type="http://schemas.openxmlformats.org/officeDocument/2006/relationships/slide" Target="slide13.xml"/><Relationship Id="rId12" Type="http://schemas.openxmlformats.org/officeDocument/2006/relationships/slide" Target="slide18.xml"/><Relationship Id="rId17" Type="http://schemas.openxmlformats.org/officeDocument/2006/relationships/slide" Target="slide23.xml"/><Relationship Id="rId2" Type="http://schemas.openxmlformats.org/officeDocument/2006/relationships/image" Target="../media/image9.png"/><Relationship Id="rId16" Type="http://schemas.openxmlformats.org/officeDocument/2006/relationships/slide" Target="slide22.xml"/><Relationship Id="rId20" Type="http://schemas.openxmlformats.org/officeDocument/2006/relationships/slide" Target="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2.xml"/><Relationship Id="rId11" Type="http://schemas.openxmlformats.org/officeDocument/2006/relationships/slide" Target="slide17.xml"/><Relationship Id="rId5" Type="http://schemas.openxmlformats.org/officeDocument/2006/relationships/slide" Target="slide11.xml"/><Relationship Id="rId15" Type="http://schemas.openxmlformats.org/officeDocument/2006/relationships/slide" Target="slide21.xml"/><Relationship Id="rId10" Type="http://schemas.openxmlformats.org/officeDocument/2006/relationships/slide" Target="slide16.xml"/><Relationship Id="rId19" Type="http://schemas.openxmlformats.org/officeDocument/2006/relationships/slide" Target="slide6.xml"/><Relationship Id="rId4" Type="http://schemas.openxmlformats.org/officeDocument/2006/relationships/slide" Target="slide10.xml"/><Relationship Id="rId9" Type="http://schemas.openxmlformats.org/officeDocument/2006/relationships/slide" Target="slide15.xml"/><Relationship Id="rId14" Type="http://schemas.openxmlformats.org/officeDocument/2006/relationships/slide" Target="slide20.xml"/><Relationship Id="rId22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hyperlink" Target="https://ru.wikipedia.org/wiki/%D0%A6%D1%8B%D0%B4%D0%B5%D0%BD%D0%B6%D0%B0%D0%BF%D0%BE%D0%B2,_%D0%90%D0%BB%D0%B4%D0%B0%D1%80_%D0%91%D0%B0%D1%82%D0%BE%D1%80%D0%BE%D0%B2%D0%B8%D1%87" TargetMode="Externa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Познавательная игровая викторина «Я патриот» 2022, Котельничский район —  дата и место проведения, программа мероприятия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145" y="1388547"/>
            <a:ext cx="6302031" cy="40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47763" y="0"/>
            <a:ext cx="45961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Викторина</a:t>
            </a:r>
            <a:endParaRPr lang="ru-RU" sz="8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44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16" y="4023360"/>
            <a:ext cx="2179524" cy="2235717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 flipV="1">
            <a:off x="2987040" y="5016137"/>
            <a:ext cx="905691" cy="1741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956072" y="4494945"/>
            <a:ext cx="42323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на слайд с выбором вопроса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7848" y="1706352"/>
            <a:ext cx="77443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викторины выбирают категорию и количество баллов. Правильный ответ на вопрос покажется по щелчку пользователя.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54440" y="383177"/>
            <a:ext cx="560602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</a:rPr>
              <a:t>Правила игры</a:t>
            </a:r>
            <a:endParaRPr lang="ru-RU" sz="8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04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18137" y="426720"/>
            <a:ext cx="8299144" cy="603504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19687" y="721448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8445" y="517201"/>
            <a:ext cx="20720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1. Наша страна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86487" y="7172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53287" y="7172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30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20087" y="7172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40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86887" y="7172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50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3629" y="2340522"/>
            <a:ext cx="2726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2. День      Победы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19689" y="2125078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386488" y="2125078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53289" y="2125078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0" action="ppaction://hlinksldjump"/>
              </a:rPr>
              <a:t>30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20088" y="2125078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1" action="ppaction://hlinksldjump"/>
              </a:rPr>
              <a:t>40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86887" y="2125078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2" action="ppaction://hlinksldjump"/>
              </a:rPr>
              <a:t>50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032" y="3754442"/>
            <a:ext cx="27264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Monotype Corsiva" panose="03010101010201010101" pitchFamily="66" charset="0"/>
              </a:rPr>
              <a:t>3. Военная техника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19687" y="3587412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3" action="ppaction://hlinksldjump"/>
              </a:rPr>
              <a:t>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86487" y="3587412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4" action="ppaction://hlinksldjump"/>
              </a:rPr>
              <a:t>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453288" y="3587412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5" action="ppaction://hlinksldjump"/>
              </a:rPr>
              <a:t>30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520088" y="3587412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6" action="ppaction://hlinksldjump"/>
              </a:rPr>
              <a:t>40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586887" y="3587412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7" action="ppaction://hlinksldjump"/>
              </a:rPr>
              <a:t>50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629" y="5168362"/>
            <a:ext cx="2726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latin typeface="Monotype Corsiva" panose="03010101010201010101" pitchFamily="66" charset="0"/>
              </a:rPr>
              <a:t>4.</a:t>
            </a:r>
            <a:r>
              <a:rPr lang="ru-RU" sz="4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Кроссенс</a:t>
            </a:r>
            <a:endParaRPr lang="ru-RU" sz="4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319687" y="4952918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8" action="ppaction://hlinksldjump"/>
              </a:rPr>
              <a:t>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86486" y="495046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19" action="ppaction://hlinksldjump"/>
              </a:rPr>
              <a:t>20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453287" y="495046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0" action="ppaction://hlinksldjump"/>
              </a:rPr>
              <a:t>30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520086" y="495046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1" action="ppaction://hlinksldjump"/>
              </a:rPr>
              <a:t>40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86887" y="495046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2" action="ppaction://hlinksldjump"/>
              </a:rPr>
              <a:t>50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07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98903"/>
            <a:ext cx="8308730" cy="5976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8090" y="800352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4.Кроссенс</a:t>
            </a:r>
            <a:endParaRPr lang="ru-RU" sz="4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10938" y="4810084"/>
            <a:ext cx="540906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just"/>
            <a:r>
              <a:rPr lang="ru-RU" sz="6600" b="1" dirty="0" smtClean="0">
                <a:ln/>
                <a:solidFill>
                  <a:schemeClr val="accent4">
                    <a:lumMod val="75000"/>
                  </a:schemeClr>
                </a:solidFill>
              </a:rPr>
              <a:t>Города-герои</a:t>
            </a:r>
            <a:endParaRPr lang="ru-RU" sz="6600" b="1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pic>
        <p:nvPicPr>
          <p:cNvPr id="12" name="Picture 2" descr="https://histrf.ru/uploads/media/default/0001/55/a273c23b85bb6f12a92e057fcf23a73096e5a7b6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37686"/>
            <a:ext cx="3251865" cy="216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Главный воин России: город-герой Смоленск | Из точки А в точку Б | Яндекс  Дзен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80" y="1537686"/>
            <a:ext cx="2948300" cy="216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Купить «Город Герой Брест» в Москве за ✓ 100 руб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674" y="2154759"/>
            <a:ext cx="2123306" cy="300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213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49210" y="722078"/>
            <a:ext cx="8308730" cy="5976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75789" y="5331054"/>
            <a:ext cx="561467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Великие полководцы</a:t>
            </a:r>
            <a:endParaRPr lang="ru-RU" sz="4400" b="1" dirty="0">
              <a:ln/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34" y="4810084"/>
            <a:ext cx="1765855" cy="18113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798091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4.Кроссенс</a:t>
            </a:r>
          </a:p>
        </p:txBody>
      </p:sp>
      <p:pic>
        <p:nvPicPr>
          <p:cNvPr id="13" name="Picture 2" descr="https://ar.culture.ru/attachments/attachment/middle/5a1c50e497d8bed4466d8cf0-middl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7" y="1150710"/>
            <a:ext cx="2807261" cy="35137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97457" y="4370386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Elzevir" panose="020B0603050302020204" pitchFamily="34" charset="0"/>
              </a:rPr>
              <a:t>И.С. Конев</a:t>
            </a:r>
          </a:p>
        </p:txBody>
      </p:sp>
      <p:pic>
        <p:nvPicPr>
          <p:cNvPr id="14" name="Picture 2" descr="https://ar.culture.ru/attachments/attachment/middle/5a1c600097d8bed4466d8d35-middl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603" y="1045560"/>
            <a:ext cx="2797196" cy="35431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17692" y="4370386"/>
            <a:ext cx="1379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Elzevir" panose="020B0603050302020204" pitchFamily="34" charset="0"/>
              </a:rPr>
              <a:t>К.Г. Жуков</a:t>
            </a:r>
          </a:p>
        </p:txBody>
      </p:sp>
      <p:pic>
        <p:nvPicPr>
          <p:cNvPr id="15" name="Picture 4" descr="https://ar.culture.ru/attachments/attachment/middle/5a1c395997d8bed4466d8c05-middle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856" y="1137923"/>
            <a:ext cx="2749023" cy="33583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52037" y="4370386"/>
            <a:ext cx="2259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Elzevir" panose="020B0603050302020204" pitchFamily="34" charset="0"/>
              </a:rPr>
              <a:t>К.К. Рокоссовский</a:t>
            </a:r>
          </a:p>
        </p:txBody>
      </p:sp>
    </p:spTree>
    <p:extLst>
      <p:ext uri="{BB962C8B-B14F-4D97-AF65-F5344CB8AC3E}">
        <p14:creationId xmlns:p14="http://schemas.microsoft.com/office/powerpoint/2010/main" val="10815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60375" y="471542"/>
            <a:ext cx="8308730" cy="5976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3830" y="4810084"/>
            <a:ext cx="584758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Советского Союза </a:t>
            </a:r>
          </a:p>
          <a:p>
            <a:pPr algn="ctr"/>
            <a:r>
              <a:rPr lang="ru-RU" sz="3200" b="1" dirty="0" smtClean="0">
                <a:ln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Бурятии</a:t>
            </a:r>
            <a:endParaRPr lang="ru-RU" sz="3200" b="1" dirty="0">
              <a:ln/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798091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4.Кроссенс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305" y="1837648"/>
            <a:ext cx="1539462" cy="2365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Изображение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9787" y="1738793"/>
            <a:ext cx="1912147" cy="24199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603624" y="4224766"/>
            <a:ext cx="22512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Гармажап</a:t>
            </a:r>
            <a:r>
              <a:rPr lang="ru-RU" dirty="0"/>
              <a:t> </a:t>
            </a:r>
            <a:r>
              <a:rPr lang="ru-RU" dirty="0" err="1"/>
              <a:t>Гармаев</a:t>
            </a:r>
            <a:endParaRPr lang="ru-RU" dirty="0"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8904" y="4224766"/>
            <a:ext cx="21291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Владимир </a:t>
            </a:r>
            <a:r>
              <a:rPr lang="ru-RU" b="1" dirty="0" err="1" smtClean="0"/>
              <a:t>Борсоев</a:t>
            </a:r>
            <a:endParaRPr lang="ru-RU" dirty="0">
              <a:effectLst/>
            </a:endParaRPr>
          </a:p>
        </p:txBody>
      </p:sp>
      <p:pic>
        <p:nvPicPr>
          <p:cNvPr id="15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3622" y="1733370"/>
            <a:ext cx="1713116" cy="257178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Прямоугольник 7"/>
          <p:cNvSpPr/>
          <p:nvPr/>
        </p:nvSpPr>
        <p:spPr>
          <a:xfrm>
            <a:off x="6235702" y="4324778"/>
            <a:ext cx="2261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Сергей Орешков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5521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60375" y="498903"/>
            <a:ext cx="8308730" cy="5976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8945" y="4810084"/>
            <a:ext cx="576770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Герои </a:t>
            </a:r>
            <a:r>
              <a:rPr lang="ru-RU" sz="4800" b="1" dirty="0" smtClean="0">
                <a:ln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СВО из Бурятии</a:t>
            </a:r>
            <a:endParaRPr lang="ru-RU" sz="4800" b="1" dirty="0">
              <a:ln/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00753" y="722078"/>
            <a:ext cx="7157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4.Кроссенс 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902" y="1429963"/>
            <a:ext cx="2334951" cy="277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02030" y="4200524"/>
            <a:ext cx="21259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Д</a:t>
            </a:r>
            <a:r>
              <a:rPr lang="ru-RU" dirty="0" smtClean="0"/>
              <a:t>митрий </a:t>
            </a:r>
            <a:r>
              <a:rPr lang="ru-RU" dirty="0" err="1" smtClean="0"/>
              <a:t>Фаршинев</a:t>
            </a:r>
            <a:endParaRPr lang="ru-RU" dirty="0"/>
          </a:p>
        </p:txBody>
      </p:sp>
      <p:pic>
        <p:nvPicPr>
          <p:cNvPr id="13" name="Изображение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6338" y="1328738"/>
            <a:ext cx="2500311" cy="28717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79367" y="4173020"/>
            <a:ext cx="2407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/>
              <a:t>Балдан</a:t>
            </a:r>
            <a:r>
              <a:rPr lang="ru-RU" b="1" dirty="0"/>
              <a:t> Цыдыпов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6396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1928" y="548504"/>
            <a:ext cx="8308730" cy="59769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3830" y="4810084"/>
            <a:ext cx="509124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000" b="1" dirty="0" err="1"/>
              <a:t>Алдар</a:t>
            </a:r>
            <a:r>
              <a:rPr lang="ru-RU" sz="4000" b="1" dirty="0"/>
              <a:t> </a:t>
            </a:r>
            <a:r>
              <a:rPr lang="ru-RU" sz="4000" b="1" dirty="0" err="1"/>
              <a:t>Цыденжапов</a:t>
            </a:r>
            <a:endParaRPr lang="ru-RU" sz="4000" dirty="0"/>
          </a:p>
          <a:p>
            <a:endParaRPr lang="ru-RU" sz="4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7013" y="614356"/>
            <a:ext cx="752637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4.Кроссенс «Герои нашего времени»</a:t>
            </a:r>
            <a:endParaRPr lang="ru-RU" sz="3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4413" y="1537686"/>
            <a:ext cx="72437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24 </a:t>
            </a:r>
            <a:r>
              <a:rPr lang="ru-RU" dirty="0" smtClean="0"/>
              <a:t>сентября 2010 </a:t>
            </a:r>
            <a:r>
              <a:rPr lang="ru-RU" dirty="0"/>
              <a:t>года, когда весь экипаж эсминца «Быстрый» находился на борту и готовился к боевому походу из Фокино на Камчатку, в машинном отделении корабля вспыхнул пожар из-за замыкания электропроводки в момент прорыва топливного трубопровода. </a:t>
            </a:r>
            <a:r>
              <a:rPr lang="ru-RU" dirty="0" smtClean="0"/>
              <a:t>Матрос </a:t>
            </a:r>
            <a:r>
              <a:rPr lang="ru-RU" dirty="0"/>
              <a:t>заступивший на дежурство в качестве машиниста котельной команды, сразу кинулся перекрывать утечку топлива. Около девяти секунд он находился в центре пожара. После устранения утечки он смог самостоятельно выбраться из охваченного пламенем отсека, получив сильнейшие ожоги. </a:t>
            </a:r>
            <a:r>
              <a:rPr lang="ru-RU" dirty="0">
                <a:hlinkClick r:id="rId5"/>
              </a:rPr>
              <a:t>1</a:t>
            </a:r>
            <a:endParaRPr lang="ru-RU" dirty="0"/>
          </a:p>
          <a:p>
            <a:r>
              <a:rPr lang="ru-RU" dirty="0"/>
              <a:t>Благодаря героическим действиям 19-летнего матроса был спасён и эсминец, и 348 человек из его экипажа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16" name="Изображение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5075" y="4299045"/>
            <a:ext cx="1625583" cy="2080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0375" y="1959304"/>
            <a:ext cx="81088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atin typeface="Monotype Corsiva" panose="03010101010201010101" pitchFamily="66" charset="0"/>
              </a:rPr>
              <a:t>Как называется место</a:t>
            </a:r>
            <a:r>
              <a:rPr lang="ru-RU" sz="6600" b="1" dirty="0">
                <a:latin typeface="Monotype Corsiva" panose="03010101010201010101" pitchFamily="66" charset="0"/>
              </a:rPr>
              <a:t>, где человек родился и </a:t>
            </a:r>
            <a:r>
              <a:rPr lang="ru-RU" sz="6600" b="1" dirty="0" smtClean="0">
                <a:latin typeface="Monotype Corsiva" panose="03010101010201010101" pitchFamily="66" charset="0"/>
              </a:rPr>
              <a:t>вырос?</a:t>
            </a:r>
            <a:endParaRPr lang="ru-RU" sz="6600" b="1" dirty="0"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Наша страна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2285" y="4966245"/>
            <a:ext cx="294503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Родина</a:t>
            </a:r>
            <a:endParaRPr lang="ru-RU" sz="6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84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8205" y="2100300"/>
            <a:ext cx="84386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Назовите материк, на котором расположена Россия.</a:t>
            </a:r>
            <a:endParaRPr lang="ru-RU" sz="66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Наша страна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84410" y="5016157"/>
            <a:ext cx="33570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Евразия</a:t>
            </a:r>
            <a:endParaRPr lang="ru-RU" sz="6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0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7975" y="1998584"/>
            <a:ext cx="84829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Гражданин государства, получивший право на власть от народа. О ком речь?</a:t>
            </a:r>
            <a:endParaRPr lang="ru-RU" sz="60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Наша страна</a:t>
            </a:r>
          </a:p>
        </p:txBody>
      </p:sp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90820" y="5054941"/>
            <a:ext cx="431720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Президент</a:t>
            </a:r>
            <a:endParaRPr lang="ru-RU" sz="6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6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6775" y="1876550"/>
            <a:ext cx="82605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Назовите основной </a:t>
            </a:r>
            <a:r>
              <a:rPr lang="ru-RU" sz="48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закон государства, определяющий основные права граждан и устройство </a:t>
            </a:r>
            <a:r>
              <a:rPr lang="ru-RU" sz="48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государства.</a:t>
            </a:r>
            <a:endParaRPr lang="ru-RU" sz="48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Наша страна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73830" y="5001308"/>
            <a:ext cx="515557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Конституция</a:t>
            </a:r>
            <a:endParaRPr lang="ru-RU" sz="6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5672" y="1821175"/>
            <a:ext cx="82121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Наша Родина — Российская Федерация. Что означает слово «Федерация</a:t>
            </a:r>
            <a:r>
              <a:rPr lang="ru-RU" sz="54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»?</a:t>
            </a:r>
            <a:endParaRPr lang="ru-RU" sz="54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Наша страна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66467" y="4402281"/>
            <a:ext cx="569059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6">
                    <a:lumMod val="75000"/>
                  </a:schemeClr>
                </a:solidFill>
              </a:rPr>
              <a:t>Союз, объединение</a:t>
            </a:r>
            <a:endParaRPr lang="ru-RU" sz="6600" b="1" dirty="0">
              <a:ln/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9" name="Рисунок 8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24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5575" y="1645408"/>
            <a:ext cx="86096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Сколько дней длилась Блокада Ленинграда?</a:t>
            </a:r>
            <a:endParaRPr lang="ru-RU" sz="60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День Победы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64587" y="5310221"/>
            <a:ext cx="137730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rgbClr val="92D050"/>
                </a:solidFill>
              </a:rPr>
              <a:t>900</a:t>
            </a:r>
            <a:endParaRPr lang="ru-RU" sz="6600" b="1" dirty="0">
              <a:ln/>
              <a:solidFill>
                <a:srgbClr val="92D050"/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5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818491"/>
            <a:ext cx="90107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Какой праздник сопровождается шествием «Бессмертный полк»?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Победы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74405" y="5310221"/>
            <a:ext cx="540564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rgbClr val="92D050"/>
                </a:solidFill>
              </a:rPr>
              <a:t>День Победы</a:t>
            </a:r>
            <a:endParaRPr lang="ru-RU" sz="6600" b="1" dirty="0">
              <a:ln/>
              <a:solidFill>
                <a:srgbClr val="92D050"/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94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5575" y="2123082"/>
            <a:ext cx="86096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5400" b="1" i="1" dirty="0">
                <a:latin typeface="Times New Roman" pitchFamily="18" charset="0"/>
                <a:cs typeface="Times New Roman" pitchFamily="18" charset="0"/>
              </a:rPr>
              <a:t>Назовите имя девочки, погибшей в блокадном Ленинграде.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24811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Победы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1830" y="4708405"/>
            <a:ext cx="6935043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5400" b="1" dirty="0" smtClean="0">
              <a:ln/>
              <a:solidFill>
                <a:srgbClr val="92D050"/>
              </a:solidFill>
            </a:endParaRPr>
          </a:p>
          <a:p>
            <a:pPr algn="ctr"/>
            <a:r>
              <a:rPr lang="ru-RU" sz="5400" b="1" dirty="0" smtClean="0">
                <a:ln/>
                <a:solidFill>
                  <a:srgbClr val="92D050"/>
                </a:solidFill>
              </a:rPr>
              <a:t>Таня Савичева</a:t>
            </a:r>
            <a:endParaRPr lang="ru-RU" sz="5400" b="1" dirty="0">
              <a:ln/>
              <a:solidFill>
                <a:srgbClr val="92D050"/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78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-101911" y="1818491"/>
            <a:ext cx="90842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4400" b="1" i="1" dirty="0">
                <a:latin typeface="Times New Roman" pitchFamily="18" charset="0"/>
                <a:cs typeface="Times New Roman" pitchFamily="18" charset="0"/>
              </a:rPr>
              <a:t>Сколько   грамм хлеба полагалось на неработающего человека   в конце 1941 года</a:t>
            </a:r>
            <a:r>
              <a:rPr lang="ru-RU" altLang="ru-RU" sz="4400" b="1" i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alt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Победы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9876" y="5326943"/>
            <a:ext cx="18806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rgbClr val="92D050"/>
                </a:solidFill>
              </a:rPr>
              <a:t>125 г</a:t>
            </a:r>
            <a:endParaRPr lang="ru-RU" sz="6600" b="1" dirty="0">
              <a:ln/>
              <a:solidFill>
                <a:srgbClr val="92D050"/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68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07975" y="1429964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7975" y="1879451"/>
            <a:ext cx="85990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4400" b="1" i="1" dirty="0">
                <a:latin typeface="Times New Roman" pitchFamily="18" charset="0"/>
                <a:cs typeface="Times New Roman" pitchFamily="18" charset="0"/>
              </a:rPr>
              <a:t>По какому озеру проходила «ДОРОГА ЖИЗНИ»?</a:t>
            </a:r>
            <a:endParaRPr lang="ru-RU" sz="4400" b="1" i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Победы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74405" y="5393372"/>
            <a:ext cx="5771860" cy="178510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altLang="ru-RU" sz="4400" b="1" i="1" dirty="0" smtClean="0">
                <a:latin typeface="Times New Roman" pitchFamily="18" charset="0"/>
                <a:cs typeface="Times New Roman" pitchFamily="18" charset="0"/>
              </a:rPr>
              <a:t>По  Ладожскому </a:t>
            </a:r>
            <a:r>
              <a:rPr lang="ru-RU" altLang="ru-RU" sz="4400" b="1" i="1" dirty="0">
                <a:latin typeface="Times New Roman" pitchFamily="18" charset="0"/>
                <a:cs typeface="Times New Roman" pitchFamily="18" charset="0"/>
              </a:rPr>
              <a:t>озеру</a:t>
            </a:r>
          </a:p>
          <a:p>
            <a:pPr algn="ctr"/>
            <a:endParaRPr lang="ru-RU" sz="6600" b="1" dirty="0">
              <a:ln/>
              <a:solidFill>
                <a:srgbClr val="92D050"/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87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5575" y="1738051"/>
            <a:ext cx="86096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solidFill>
                  <a:prstClr val="black"/>
                </a:solidFill>
                <a:latin typeface="Monotype Corsiva" panose="03010101010201010101" pitchFamily="66" charset="0"/>
              </a:rPr>
              <a:t>Назовите государственные </a:t>
            </a:r>
            <a:endParaRPr lang="ru-RU" sz="6600" b="1" dirty="0" smtClean="0">
              <a:solidFill>
                <a:prstClr val="black"/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6600" b="1" dirty="0" smtClean="0">
                <a:solidFill>
                  <a:prstClr val="black"/>
                </a:solidFill>
                <a:latin typeface="Monotype Corsiva" panose="03010101010201010101" pitchFamily="66" charset="0"/>
              </a:rPr>
              <a:t>символы.</a:t>
            </a:r>
            <a:endParaRPr lang="ru-RU" sz="6600" b="1" dirty="0">
              <a:solidFill>
                <a:prstClr val="black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0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техника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43767" y="5185459"/>
            <a:ext cx="655339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chemeClr val="accent3">
                    <a:lumMod val="75000"/>
                  </a:schemeClr>
                </a:solidFill>
              </a:rPr>
              <a:t>Герб, гимн, флаг</a:t>
            </a:r>
            <a:endParaRPr lang="ru-RU" sz="6600" b="1" dirty="0">
              <a:ln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7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378837" y="380635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114" y="2182188"/>
            <a:ext cx="86096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назывался немецкий тяжёлый танк? </a:t>
            </a:r>
            <a:endParaRPr lang="ru-RU" sz="5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техника</a:t>
            </a:r>
            <a:endParaRPr lang="ru-RU" sz="4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76530" y="5219700"/>
            <a:ext cx="2746617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/>
                <a:solidFill>
                  <a:srgbClr val="37A76F">
                    <a:lumMod val="75000"/>
                  </a:srgbClr>
                </a:solidFill>
              </a:rPr>
              <a:t>Тигр</a:t>
            </a:r>
            <a:endParaRPr lang="ru-RU" sz="6600" b="1" dirty="0">
              <a:ln/>
              <a:solidFill>
                <a:srgbClr val="37A76F">
                  <a:lumMod val="75000"/>
                </a:srgb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pic>
        <p:nvPicPr>
          <p:cNvPr id="1026" name="Picture 2" descr="https://avatars.mds.yandex.net/i?id=49b65eb3e8469d1e85141161b43813f6_l-13013729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147" y="4091725"/>
            <a:ext cx="3799267" cy="225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81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4895" y="1537686"/>
            <a:ext cx="86096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 женским именем назвали в народе гвардейский миномет «БМ-13»? </a:t>
            </a:r>
            <a:endParaRPr lang="ru-RU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0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техника</a:t>
            </a:r>
            <a:endParaRPr lang="ru-RU" sz="4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95836" y="4517261"/>
            <a:ext cx="473130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4000" b="1" dirty="0" smtClean="0">
              <a:ln/>
              <a:solidFill>
                <a:srgbClr val="37A76F">
                  <a:lumMod val="75000"/>
                </a:srgbClr>
              </a:solidFill>
            </a:endParaRPr>
          </a:p>
          <a:p>
            <a:pPr algn="ctr"/>
            <a:endParaRPr lang="ru-RU" sz="4000" b="1" dirty="0">
              <a:ln/>
              <a:solidFill>
                <a:srgbClr val="37A76F">
                  <a:lumMod val="75000"/>
                </a:srgbClr>
              </a:solidFill>
            </a:endParaRPr>
          </a:p>
          <a:p>
            <a:pPr algn="ctr"/>
            <a:r>
              <a:rPr lang="ru-RU" sz="4000" dirty="0"/>
              <a:t> </a:t>
            </a:r>
            <a:endParaRPr lang="ru-RU" sz="4000" b="1" dirty="0">
              <a:ln/>
              <a:solidFill>
                <a:srgbClr val="37A76F">
                  <a:lumMod val="75000"/>
                </a:srgb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pic>
        <p:nvPicPr>
          <p:cNvPr id="12" name="Picture 2" descr="C:\Users\Kamyshin\Desktop\Снимок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61" y="3289110"/>
            <a:ext cx="5693612" cy="333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062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08550" y="441273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8114" y="2182188"/>
            <a:ext cx="86096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из </a:t>
            </a:r>
            <a:r>
              <a:rPr lang="ru-RU" sz="4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отечественных танков стал легендой Второй Мировой войны?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0227" y="722078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Военная техника</a:t>
            </a:r>
            <a:endParaRPr lang="ru-RU" sz="4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8407" y="4906187"/>
            <a:ext cx="1847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endParaRPr lang="ru-RU" sz="4800" b="1" dirty="0">
              <a:ln/>
              <a:solidFill>
                <a:srgbClr val="37A76F">
                  <a:lumMod val="75000"/>
                </a:srgbClr>
              </a:solidFill>
            </a:endParaRP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pic>
        <p:nvPicPr>
          <p:cNvPr id="12" name="Picture 2" descr="C:\Users\Kamyshin\Desktop\Снимок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303" y="4312693"/>
            <a:ext cx="4492703" cy="264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90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539090" y="582756"/>
            <a:ext cx="8308730" cy="5976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218" y="1482403"/>
            <a:ext cx="860960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Великой Отечественной войны установку БМ-13 называли «катюшей», а как называли автомат «ППШ» (</a:t>
            </a:r>
            <a:r>
              <a:rPr lang="ru-RU" sz="4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пэпэша</a:t>
            </a:r>
            <a:r>
              <a:rPr lang="ru-RU" sz="44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)?</a:t>
            </a:r>
            <a:endParaRPr lang="ru-RU" sz="4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1" y="614356"/>
            <a:ext cx="87716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5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03730" y="774517"/>
            <a:ext cx="6919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3.Военная техника</a:t>
            </a:r>
            <a:endParaRPr 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73831" y="5089429"/>
            <a:ext cx="33989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5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Папашей</a:t>
            </a:r>
          </a:p>
        </p:txBody>
      </p:sp>
      <p:sp>
        <p:nvSpPr>
          <p:cNvPr id="10" name="AutoShape 2" descr="Фон Березка для детей - 31 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11" name="Рисунок 10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4664464"/>
            <a:ext cx="1765855" cy="18113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0793">
            <a:off x="4835075" y="4185494"/>
            <a:ext cx="4166078" cy="180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8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571500"/>
            <a:ext cx="5715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230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991</TotalTime>
  <Words>438</Words>
  <Application>Microsoft Office PowerPoint</Application>
  <PresentationFormat>Экран (4:3)</PresentationFormat>
  <Paragraphs>117</Paragraphs>
  <Slides>24</Slides>
  <Notes>0</Notes>
  <HiddenSlides>20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Anastasiya</dc:creator>
  <cp:lastModifiedBy>Тамир</cp:lastModifiedBy>
  <cp:revision>43</cp:revision>
  <dcterms:created xsi:type="dcterms:W3CDTF">2023-01-14T03:42:15Z</dcterms:created>
  <dcterms:modified xsi:type="dcterms:W3CDTF">2025-06-17T17:16:53Z</dcterms:modified>
</cp:coreProperties>
</file>