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30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302" r:id="rId28"/>
    <p:sldId id="303" r:id="rId29"/>
    <p:sldId id="304" r:id="rId30"/>
    <p:sldId id="305" r:id="rId31"/>
    <p:sldId id="306" r:id="rId32"/>
    <p:sldId id="307" r:id="rId33"/>
    <p:sldId id="308" r:id="rId34"/>
    <p:sldId id="301" r:id="rId35"/>
    <p:sldId id="309" r:id="rId36"/>
    <p:sldId id="289" r:id="rId37"/>
    <p:sldId id="290" r:id="rId38"/>
    <p:sldId id="291" r:id="rId39"/>
    <p:sldId id="293" r:id="rId40"/>
    <p:sldId id="299" r:id="rId41"/>
  </p:sldIdLst>
  <p:sldSz cx="18288000" cy="10287000"/>
  <p:notesSz cx="6858000" cy="9144000"/>
  <p:embeddedFontLst>
    <p:embeddedFont>
      <p:font typeface="Montserrat Bold" panose="00000800000000000000" charset="-52"/>
      <p:regular r:id="rId42"/>
    </p:embeddedFont>
    <p:embeddedFont>
      <p:font typeface="Pervye Extended Bold" panose="020B0705040502020204" pitchFamily="34" charset="0"/>
      <p:bold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15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10" autoAdjust="0"/>
    <p:restoredTop sz="94622" autoAdjust="0"/>
  </p:normalViewPr>
  <p:slideViewPr>
    <p:cSldViewPr>
      <p:cViewPr>
        <p:scale>
          <a:sx n="66" d="100"/>
          <a:sy n="66" d="100"/>
        </p:scale>
        <p:origin x="966" y="4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11.jpe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12.jpe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14.jpe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15.jpe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16.jpe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17.jpe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sv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2822015" y="4000500"/>
            <a:ext cx="12643969" cy="3743921"/>
            <a:chOff x="0" y="-212357"/>
            <a:chExt cx="16858625" cy="4991895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-212357"/>
              <a:ext cx="16858625" cy="4991895"/>
              <a:chOff x="0" y="-38100"/>
              <a:chExt cx="3024693" cy="895622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024693" cy="857522"/>
              </a:xfrm>
              <a:custGeom>
                <a:avLst/>
                <a:gdLst/>
                <a:ahLst/>
                <a:cxnLst/>
                <a:rect l="l" t="t" r="r" b="b"/>
                <a:pathLst>
                  <a:path w="3024693" h="857522">
                    <a:moveTo>
                      <a:pt x="0" y="0"/>
                    </a:moveTo>
                    <a:lnTo>
                      <a:pt x="3024693" y="0"/>
                    </a:lnTo>
                    <a:lnTo>
                      <a:pt x="3024693" y="857522"/>
                    </a:lnTo>
                    <a:lnTo>
                      <a:pt x="0" y="857522"/>
                    </a:lnTo>
                    <a:close/>
                  </a:path>
                </a:pathLst>
              </a:custGeom>
              <a:noFill/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5929" tIns="55929" rIns="55929" bIns="55929" rtlCol="0" anchor="ctr"/>
              <a:lstStyle/>
              <a:p>
                <a:pPr algn="ctr">
                  <a:lnSpc>
                    <a:spcPts val="1996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255617" y="49388"/>
              <a:ext cx="16316705" cy="15730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4"/>
                </a:lnSpc>
                <a:spcBef>
                  <a:spcPct val="0"/>
                </a:spcBef>
              </a:pPr>
              <a:r>
                <a:rPr lang="en-US" sz="40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01. </a:t>
              </a:r>
              <a:r>
                <a:rPr lang="ru-RU" sz="40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Как образно называют Кабанский район?</a:t>
              </a:r>
              <a:endParaRPr lang="en-US" sz="40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91285" y="2355785"/>
              <a:ext cx="4866323" cy="6875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24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А. </a:t>
              </a:r>
              <a:r>
                <a:rPr lang="ru-RU" sz="24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Дверь на Восток</a:t>
              </a:r>
              <a:endParaRPr lang="en-US" sz="24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91285" y="3454937"/>
              <a:ext cx="4866323" cy="6875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24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Б. </a:t>
              </a:r>
              <a:r>
                <a:rPr lang="ru-RU" sz="24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Ворота Бурятии</a:t>
              </a:r>
              <a:endParaRPr lang="en-US" sz="24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046604" y="2355785"/>
              <a:ext cx="6019500" cy="6875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24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В. </a:t>
              </a:r>
              <a:r>
                <a:rPr lang="ru-RU" sz="24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Ворота Забайкалья</a:t>
              </a:r>
              <a:endParaRPr lang="en-US" sz="24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046604" y="3454937"/>
              <a:ext cx="6596308" cy="68753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24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Г. </a:t>
              </a:r>
              <a:r>
                <a:rPr lang="ru-RU" sz="24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Ключ от Прибайкалья</a:t>
              </a:r>
              <a:endParaRPr lang="en-US" sz="24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</p:grpSp>
      <p:pic>
        <p:nvPicPr>
          <p:cNvPr id="14" name="1110(1)">
            <a:hlinkClick r:id="" action="ppaction://media"/>
            <a:extLst>
              <a:ext uri="{FF2B5EF4-FFF2-40B4-BE49-F238E27FC236}">
                <a16:creationId xmlns:a16="http://schemas.microsoft.com/office/drawing/2014/main" id="{D12350CE-C116-D4BB-A444-874317465DF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28825"/>
            <a:ext cx="5471409" cy="3077668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1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2822015" y="3953505"/>
            <a:ext cx="12643969" cy="3584653"/>
            <a:chOff x="0" y="0"/>
            <a:chExt cx="16858625" cy="4779538"/>
          </a:xfrm>
          <a:noFill/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16858625" cy="4779538"/>
              <a:chOff x="0" y="0"/>
              <a:chExt cx="3024693" cy="857522"/>
            </a:xfrm>
            <a:grpFill/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024693" cy="857522"/>
              </a:xfrm>
              <a:custGeom>
                <a:avLst/>
                <a:gdLst/>
                <a:ahLst/>
                <a:cxnLst/>
                <a:rect l="l" t="t" r="r" b="b"/>
                <a:pathLst>
                  <a:path w="3024693" h="857522">
                    <a:moveTo>
                      <a:pt x="0" y="0"/>
                    </a:moveTo>
                    <a:lnTo>
                      <a:pt x="3024693" y="0"/>
                    </a:lnTo>
                    <a:lnTo>
                      <a:pt x="3024693" y="857522"/>
                    </a:lnTo>
                    <a:lnTo>
                      <a:pt x="0" y="857522"/>
                    </a:lnTo>
                    <a:close/>
                  </a:path>
                </a:pathLst>
              </a:custGeom>
              <a:grpFill/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  <a:grpFill/>
            </p:spPr>
            <p:txBody>
              <a:bodyPr lIns="55929" tIns="55929" rIns="55929" bIns="55929" rtlCol="0" anchor="ctr"/>
              <a:lstStyle/>
              <a:p>
                <a:pPr algn="ctr">
                  <a:lnSpc>
                    <a:spcPts val="1996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255617" y="49388"/>
              <a:ext cx="16316705" cy="1573080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4"/>
                </a:lnSpc>
                <a:spcBef>
                  <a:spcPct val="0"/>
                </a:spcBef>
              </a:pPr>
              <a:r>
                <a:rPr lang="en-US" sz="40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02. </a:t>
              </a:r>
              <a:r>
                <a:rPr lang="ru-RU" sz="40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Сколько городов в Кабанском районе</a:t>
              </a:r>
              <a:r>
                <a:rPr lang="en-US" sz="40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?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91285" y="2355784"/>
              <a:ext cx="4866323" cy="723788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А. </a:t>
              </a:r>
              <a:r>
                <a:rPr lang="ru-RU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Один</a:t>
              </a:r>
              <a:endPara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91285" y="3454936"/>
              <a:ext cx="4866323" cy="723788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Б. </a:t>
              </a:r>
              <a:r>
                <a:rPr lang="ru-RU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Три</a:t>
              </a:r>
              <a:endPara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046604" y="2355784"/>
              <a:ext cx="6019500" cy="723788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В. </a:t>
              </a:r>
              <a:r>
                <a:rPr lang="ru-RU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Два</a:t>
              </a:r>
              <a:endPara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046604" y="3454936"/>
              <a:ext cx="6019500" cy="723788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Г. </a:t>
              </a:r>
              <a:r>
                <a:rPr lang="ru-RU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Четыре</a:t>
              </a:r>
              <a:endPara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</p:grpSp>
      <p:pic>
        <p:nvPicPr>
          <p:cNvPr id="13" name="1110(1)">
            <a:hlinkClick r:id="" action="ppaction://media"/>
            <a:extLst>
              <a:ext uri="{FF2B5EF4-FFF2-40B4-BE49-F238E27FC236}">
                <a16:creationId xmlns:a16="http://schemas.microsoft.com/office/drawing/2014/main" id="{EA8E1A78-8C9F-0FD8-8E0F-0B7CA8F34A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28825"/>
            <a:ext cx="5471409" cy="3077668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1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2822015" y="3963750"/>
            <a:ext cx="12643969" cy="3584653"/>
            <a:chOff x="0" y="0"/>
            <a:chExt cx="16858625" cy="4779538"/>
          </a:xfrm>
          <a:noFill/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16858625" cy="4779538"/>
              <a:chOff x="0" y="0"/>
              <a:chExt cx="3024693" cy="857522"/>
            </a:xfrm>
            <a:grpFill/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024693" cy="857522"/>
              </a:xfrm>
              <a:custGeom>
                <a:avLst/>
                <a:gdLst/>
                <a:ahLst/>
                <a:cxnLst/>
                <a:rect l="l" t="t" r="r" b="b"/>
                <a:pathLst>
                  <a:path w="3024693" h="857522">
                    <a:moveTo>
                      <a:pt x="0" y="0"/>
                    </a:moveTo>
                    <a:lnTo>
                      <a:pt x="3024693" y="0"/>
                    </a:lnTo>
                    <a:lnTo>
                      <a:pt x="3024693" y="857522"/>
                    </a:lnTo>
                    <a:lnTo>
                      <a:pt x="0" y="857522"/>
                    </a:lnTo>
                    <a:close/>
                  </a:path>
                </a:pathLst>
              </a:custGeom>
              <a:grpFill/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  <a:grpFill/>
            </p:spPr>
            <p:txBody>
              <a:bodyPr lIns="55929" tIns="55929" rIns="55929" bIns="55929" rtlCol="0" anchor="ctr"/>
              <a:lstStyle/>
              <a:p>
                <a:pPr algn="ctr">
                  <a:lnSpc>
                    <a:spcPts val="1996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255617" y="49388"/>
              <a:ext cx="16316705" cy="1573080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4"/>
                </a:lnSpc>
                <a:spcBef>
                  <a:spcPct val="0"/>
                </a:spcBef>
              </a:pPr>
              <a:r>
                <a:rPr lang="en-US" sz="40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03. </a:t>
              </a:r>
              <a:r>
                <a:rPr lang="ru-RU" sz="40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Сколько человек проживает в Кабанском районе</a:t>
              </a:r>
              <a:r>
                <a:rPr lang="en-US" sz="40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?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91285" y="2355784"/>
              <a:ext cx="4866323" cy="723788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А. </a:t>
              </a:r>
              <a:r>
                <a:rPr lang="ru-RU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50 тысяч</a:t>
              </a:r>
              <a:endPara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91285" y="3454936"/>
              <a:ext cx="4866323" cy="723788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Б. </a:t>
              </a:r>
              <a:r>
                <a:rPr lang="ru-RU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100 тысяч </a:t>
              </a:r>
              <a:endPara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046604" y="2355784"/>
              <a:ext cx="6019500" cy="723788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В. </a:t>
              </a:r>
              <a:r>
                <a:rPr lang="ru-RU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70 тысяч</a:t>
              </a:r>
              <a:endPara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046604" y="3454936"/>
              <a:ext cx="6019500" cy="723788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Г. </a:t>
              </a:r>
              <a:r>
                <a:rPr lang="ru-RU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120 тысяч</a:t>
              </a:r>
              <a:endPara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</p:grpSp>
      <p:pic>
        <p:nvPicPr>
          <p:cNvPr id="13" name="1110(1)">
            <a:hlinkClick r:id="" action="ppaction://media"/>
            <a:extLst>
              <a:ext uri="{FF2B5EF4-FFF2-40B4-BE49-F238E27FC236}">
                <a16:creationId xmlns:a16="http://schemas.microsoft.com/office/drawing/2014/main" id="{F08CA874-5816-CD69-920A-4844CB0C8B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28825"/>
            <a:ext cx="5471409" cy="3077668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1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2822015" y="4229100"/>
            <a:ext cx="12643969" cy="3981482"/>
            <a:chOff x="0" y="0"/>
            <a:chExt cx="3024693" cy="952451"/>
          </a:xfrm>
          <a:noFill/>
        </p:grpSpPr>
        <p:sp>
          <p:nvSpPr>
            <p:cNvPr id="4" name="Freeform 4"/>
            <p:cNvSpPr/>
            <p:nvPr/>
          </p:nvSpPr>
          <p:spPr>
            <a:xfrm>
              <a:off x="0" y="0"/>
              <a:ext cx="3024693" cy="952451"/>
            </a:xfrm>
            <a:custGeom>
              <a:avLst/>
              <a:gdLst/>
              <a:ahLst/>
              <a:cxnLst/>
              <a:rect l="l" t="t" r="r" b="b"/>
              <a:pathLst>
                <a:path w="3024693" h="952451">
                  <a:moveTo>
                    <a:pt x="0" y="0"/>
                  </a:moveTo>
                  <a:lnTo>
                    <a:pt x="3024693" y="0"/>
                  </a:lnTo>
                  <a:lnTo>
                    <a:pt x="3024693" y="952451"/>
                  </a:lnTo>
                  <a:lnTo>
                    <a:pt x="0" y="952451"/>
                  </a:lnTo>
                  <a:close/>
                </a:path>
              </a:pathLst>
            </a:custGeom>
            <a:grpFill/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</p:spPr>
          <p:txBody>
            <a:bodyPr lIns="55929" tIns="55929" rIns="55929" bIns="55929" rtlCol="0" anchor="ctr"/>
            <a:lstStyle/>
            <a:p>
              <a:pPr algn="ctr">
                <a:lnSpc>
                  <a:spcPts val="1996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013727" y="4225660"/>
            <a:ext cx="12237529" cy="1142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4"/>
              </a:lnSpc>
            </a:pPr>
            <a:r>
              <a:rPr lang="en-US" sz="36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04. </a:t>
            </a:r>
            <a:r>
              <a:rPr lang="ru-RU" sz="36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Какое из сёл исчезло с карт Кабанского района</a:t>
            </a:r>
            <a:r>
              <a:rPr lang="en-US" sz="36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 </a:t>
            </a:r>
            <a:r>
              <a:rPr lang="ru-RU" sz="36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в результате катастрофы?</a:t>
            </a:r>
            <a:endParaRPr lang="en-US" sz="3600" dirty="0">
              <a:solidFill>
                <a:srgbClr val="FFFFFF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115478" y="5955456"/>
            <a:ext cx="6315619" cy="542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4"/>
              </a:lnSpc>
              <a:spcBef>
                <a:spcPct val="0"/>
              </a:spcBef>
            </a:pPr>
            <a:r>
              <a: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А. </a:t>
            </a:r>
            <a:r>
              <a:rPr lang="ru-RU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Романово</a:t>
            </a:r>
            <a:endParaRPr lang="en-US" sz="3302" dirty="0">
              <a:solidFill>
                <a:srgbClr val="FFFFFF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115478" y="6779821"/>
            <a:ext cx="5491435" cy="542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4"/>
              </a:lnSpc>
              <a:spcBef>
                <a:spcPct val="0"/>
              </a:spcBef>
            </a:pPr>
            <a:r>
              <a: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Б. </a:t>
            </a:r>
            <a:r>
              <a:rPr lang="ru-RU" sz="3302" dirty="0" err="1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Мурзино</a:t>
            </a:r>
            <a:endParaRPr lang="en-US" sz="3302" dirty="0">
              <a:solidFill>
                <a:srgbClr val="FFFFFF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606968" y="5955456"/>
            <a:ext cx="4514625" cy="542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4"/>
              </a:lnSpc>
              <a:spcBef>
                <a:spcPct val="0"/>
              </a:spcBef>
            </a:pPr>
            <a:r>
              <a: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В. </a:t>
            </a:r>
            <a:r>
              <a:rPr lang="ru-RU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Каргино</a:t>
            </a:r>
            <a:endParaRPr lang="en-US" sz="3302" dirty="0">
              <a:solidFill>
                <a:srgbClr val="FFFFFF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606968" y="6779821"/>
            <a:ext cx="4514625" cy="542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4"/>
              </a:lnSpc>
              <a:spcBef>
                <a:spcPct val="0"/>
              </a:spcBef>
            </a:pPr>
            <a:r>
              <a: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Г. </a:t>
            </a:r>
            <a:r>
              <a:rPr lang="ru-RU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Пашино</a:t>
            </a:r>
            <a:endParaRPr lang="en-US" sz="3302" dirty="0">
              <a:solidFill>
                <a:srgbClr val="FFFFFF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</p:txBody>
      </p:sp>
      <p:pic>
        <p:nvPicPr>
          <p:cNvPr id="12" name="1110(1)">
            <a:hlinkClick r:id="" action="ppaction://media"/>
            <a:extLst>
              <a:ext uri="{FF2B5EF4-FFF2-40B4-BE49-F238E27FC236}">
                <a16:creationId xmlns:a16="http://schemas.microsoft.com/office/drawing/2014/main" id="{ECC7F99E-824E-D8C3-59B8-AF37E84CA1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28825"/>
            <a:ext cx="5471409" cy="3077668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1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2822015" y="4076700"/>
            <a:ext cx="12643969" cy="3584653"/>
            <a:chOff x="0" y="0"/>
            <a:chExt cx="16858625" cy="4779538"/>
          </a:xfrm>
          <a:noFill/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16858625" cy="4779538"/>
              <a:chOff x="0" y="0"/>
              <a:chExt cx="3024693" cy="857522"/>
            </a:xfrm>
            <a:grpFill/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024693" cy="857522"/>
              </a:xfrm>
              <a:custGeom>
                <a:avLst/>
                <a:gdLst/>
                <a:ahLst/>
                <a:cxnLst/>
                <a:rect l="l" t="t" r="r" b="b"/>
                <a:pathLst>
                  <a:path w="3024693" h="857522">
                    <a:moveTo>
                      <a:pt x="0" y="0"/>
                    </a:moveTo>
                    <a:lnTo>
                      <a:pt x="3024693" y="0"/>
                    </a:lnTo>
                    <a:lnTo>
                      <a:pt x="3024693" y="857522"/>
                    </a:lnTo>
                    <a:lnTo>
                      <a:pt x="0" y="857522"/>
                    </a:lnTo>
                    <a:close/>
                  </a:path>
                </a:pathLst>
              </a:custGeom>
              <a:grpFill/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  <a:grpFill/>
            </p:spPr>
            <p:txBody>
              <a:bodyPr lIns="55929" tIns="55929" rIns="55929" bIns="55929" rtlCol="0" anchor="ctr"/>
              <a:lstStyle/>
              <a:p>
                <a:pPr algn="ctr">
                  <a:lnSpc>
                    <a:spcPts val="1996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255617" y="49388"/>
              <a:ext cx="16316705" cy="1510328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4"/>
                </a:lnSpc>
                <a:spcBef>
                  <a:spcPct val="0"/>
                </a:spcBef>
              </a:pPr>
              <a:r>
                <a:rPr lang="en-US" sz="36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05. </a:t>
              </a:r>
              <a:r>
                <a:rPr lang="ru-RU" sz="36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Через какой населённый пункт не проезжал русский писатель </a:t>
              </a:r>
              <a:r>
                <a:rPr lang="ru-RU" sz="3600" dirty="0" err="1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А.П.Чехов</a:t>
              </a:r>
              <a:r>
                <a:rPr lang="en-US" sz="36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?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91285" y="2355784"/>
              <a:ext cx="4866323" cy="723788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А. </a:t>
              </a:r>
              <a:r>
                <a:rPr lang="ru-RU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Клюевка</a:t>
              </a:r>
              <a:endPara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91285" y="3454936"/>
              <a:ext cx="6615627" cy="720112"/>
            </a:xfrm>
            <a:prstGeom prst="rect">
              <a:avLst/>
            </a:prstGeom>
            <a:grp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32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Б. </a:t>
              </a:r>
              <a:r>
                <a:rPr lang="ru-RU" sz="32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Байкало-Кудара</a:t>
              </a:r>
              <a:endParaRPr lang="en-US" sz="32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046604" y="2355784"/>
              <a:ext cx="6019500" cy="723788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В. </a:t>
              </a:r>
              <a:r>
                <a:rPr lang="ru-RU" sz="3302" dirty="0" err="1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Боярск</a:t>
              </a:r>
              <a:endPara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046604" y="3454936"/>
              <a:ext cx="6019500" cy="723788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Г. </a:t>
              </a:r>
              <a:r>
                <a:rPr lang="ru-RU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Мысовая</a:t>
              </a:r>
              <a:endPara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</p:grpSp>
      <p:pic>
        <p:nvPicPr>
          <p:cNvPr id="13" name="1110(1)">
            <a:hlinkClick r:id="" action="ppaction://media"/>
            <a:extLst>
              <a:ext uri="{FF2B5EF4-FFF2-40B4-BE49-F238E27FC236}">
                <a16:creationId xmlns:a16="http://schemas.microsoft.com/office/drawing/2014/main" id="{C23F33CD-F05A-E4AD-B721-4A9CD8C4695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28825"/>
            <a:ext cx="5471409" cy="3077668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1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2822015" y="3695700"/>
            <a:ext cx="12643969" cy="4784025"/>
            <a:chOff x="0" y="-86286"/>
            <a:chExt cx="16858625" cy="4269053"/>
          </a:xfrm>
          <a:noFill/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16858625" cy="3996527"/>
              <a:chOff x="0" y="0"/>
              <a:chExt cx="3024693" cy="717038"/>
            </a:xfrm>
            <a:grpFill/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024693" cy="717038"/>
              </a:xfrm>
              <a:custGeom>
                <a:avLst/>
                <a:gdLst/>
                <a:ahLst/>
                <a:cxnLst/>
                <a:rect l="l" t="t" r="r" b="b"/>
                <a:pathLst>
                  <a:path w="3024693" h="717038">
                    <a:moveTo>
                      <a:pt x="0" y="0"/>
                    </a:moveTo>
                    <a:lnTo>
                      <a:pt x="3024693" y="0"/>
                    </a:lnTo>
                    <a:lnTo>
                      <a:pt x="3024693" y="717038"/>
                    </a:lnTo>
                    <a:lnTo>
                      <a:pt x="0" y="717038"/>
                    </a:lnTo>
                    <a:close/>
                  </a:path>
                </a:pathLst>
              </a:custGeom>
              <a:grpFill/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  <a:grpFill/>
            </p:spPr>
            <p:txBody>
              <a:bodyPr lIns="55929" tIns="55929" rIns="55929" bIns="55929" rtlCol="0" anchor="ctr"/>
              <a:lstStyle/>
              <a:p>
                <a:pPr algn="ctr">
                  <a:lnSpc>
                    <a:spcPts val="1996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270959" y="-86286"/>
              <a:ext cx="16316705" cy="1052810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4"/>
                </a:lnSpc>
                <a:spcBef>
                  <a:spcPct val="0"/>
                </a:spcBef>
              </a:pPr>
              <a:r>
                <a:rPr lang="en-US" sz="40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06. </a:t>
              </a:r>
              <a:r>
                <a:rPr lang="ru-RU" sz="40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Какой заповедник находится на территории Кабанского района</a:t>
              </a:r>
              <a:r>
                <a:rPr lang="en-US" sz="40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? 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91285" y="1572773"/>
              <a:ext cx="8038027" cy="703868"/>
            </a:xfrm>
            <a:prstGeom prst="rect">
              <a:avLst/>
            </a:prstGeom>
            <a:grp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28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А. </a:t>
              </a:r>
              <a:r>
                <a:rPr lang="ru-RU" sz="28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Баргузинский заповедник</a:t>
              </a:r>
              <a:endParaRPr lang="en-US" sz="28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91284" y="2671926"/>
              <a:ext cx="7812020" cy="1510841"/>
            </a:xfrm>
            <a:prstGeom prst="rect">
              <a:avLst/>
            </a:prstGeom>
            <a:grp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28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Б. </a:t>
              </a:r>
              <a:r>
                <a:rPr lang="ru-RU" sz="2800" dirty="0" err="1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Джергинский</a:t>
              </a:r>
              <a:r>
                <a:rPr lang="ru-RU" sz="28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 заповедник</a:t>
              </a:r>
              <a:endParaRPr lang="en-US" sz="28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046604" y="1572773"/>
              <a:ext cx="7420735" cy="687539"/>
            </a:xfrm>
            <a:prstGeom prst="rect">
              <a:avLst/>
            </a:prstGeom>
            <a:grp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24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В. </a:t>
              </a:r>
              <a:r>
                <a:rPr lang="ru-RU" sz="24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Байкальский заповедник</a:t>
              </a:r>
              <a:endParaRPr lang="en-US" sz="24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046604" y="2671926"/>
              <a:ext cx="7812020" cy="1510328"/>
            </a:xfrm>
            <a:prstGeom prst="rect">
              <a:avLst/>
            </a:prstGeom>
            <a:grp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28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Г. </a:t>
              </a:r>
              <a:r>
                <a:rPr lang="ru-RU" sz="28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Забайкальский национальный парк</a:t>
              </a:r>
              <a:endParaRPr lang="en-US" sz="28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</p:grpSp>
      <p:pic>
        <p:nvPicPr>
          <p:cNvPr id="13" name="1110(1)">
            <a:hlinkClick r:id="" action="ppaction://media"/>
            <a:extLst>
              <a:ext uri="{FF2B5EF4-FFF2-40B4-BE49-F238E27FC236}">
                <a16:creationId xmlns:a16="http://schemas.microsoft.com/office/drawing/2014/main" id="{F74AEBA3-090E-6C3F-027D-CD8ADDC086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28825"/>
            <a:ext cx="5471409" cy="3077668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1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2822015" y="4152900"/>
            <a:ext cx="12643969" cy="4262589"/>
            <a:chOff x="0" y="0"/>
            <a:chExt cx="16858625" cy="3996527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16858625" cy="3996527"/>
              <a:chOff x="0" y="0"/>
              <a:chExt cx="3024693" cy="71703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024693" cy="717038"/>
              </a:xfrm>
              <a:custGeom>
                <a:avLst/>
                <a:gdLst/>
                <a:ahLst/>
                <a:cxnLst/>
                <a:rect l="l" t="t" r="r" b="b"/>
                <a:pathLst>
                  <a:path w="3024693" h="717038">
                    <a:moveTo>
                      <a:pt x="0" y="0"/>
                    </a:moveTo>
                    <a:lnTo>
                      <a:pt x="3024693" y="0"/>
                    </a:lnTo>
                    <a:lnTo>
                      <a:pt x="3024693" y="717038"/>
                    </a:lnTo>
                    <a:lnTo>
                      <a:pt x="0" y="717038"/>
                    </a:lnTo>
                    <a:close/>
                  </a:path>
                </a:pathLst>
              </a:custGeom>
              <a:noFill/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5929" tIns="55929" rIns="55929" bIns="55929" rtlCol="0" anchor="ctr"/>
              <a:lstStyle/>
              <a:p>
                <a:pPr algn="ctr">
                  <a:lnSpc>
                    <a:spcPts val="1996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255617" y="49388"/>
              <a:ext cx="16316705" cy="11061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4"/>
                </a:lnSpc>
                <a:spcBef>
                  <a:spcPct val="0"/>
                </a:spcBef>
              </a:pPr>
              <a:r>
                <a:rPr lang="en-US" sz="40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07. </a:t>
              </a:r>
              <a:r>
                <a:rPr lang="ru-RU" sz="40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В каком году был образован Кабанский район</a:t>
              </a:r>
              <a:r>
                <a:rPr lang="en-US" sz="40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?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91285" y="1572773"/>
              <a:ext cx="4866323" cy="7237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А. </a:t>
              </a:r>
              <a:r>
                <a:rPr lang="ru-RU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1927</a:t>
              </a:r>
              <a:endPara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91285" y="2671926"/>
              <a:ext cx="4866323" cy="7237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Б. </a:t>
              </a:r>
              <a:r>
                <a:rPr lang="ru-RU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1884</a:t>
              </a:r>
              <a:endPara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046604" y="1572773"/>
              <a:ext cx="6019500" cy="7237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В. </a:t>
              </a:r>
              <a:r>
                <a:rPr lang="ru-RU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1930</a:t>
              </a:r>
              <a:endPara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046604" y="2671926"/>
              <a:ext cx="6019500" cy="7237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Г. </a:t>
              </a:r>
              <a:r>
                <a:rPr lang="ru-RU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1901</a:t>
              </a:r>
              <a:endPara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</p:grpSp>
      <p:pic>
        <p:nvPicPr>
          <p:cNvPr id="13" name="1110(1)">
            <a:hlinkClick r:id="" action="ppaction://media"/>
            <a:extLst>
              <a:ext uri="{FF2B5EF4-FFF2-40B4-BE49-F238E27FC236}">
                <a16:creationId xmlns:a16="http://schemas.microsoft.com/office/drawing/2014/main" id="{A191400E-90D8-07D7-257F-352B4944F4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28825"/>
            <a:ext cx="5471409" cy="3077668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1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2822015" y="3467100"/>
            <a:ext cx="12643969" cy="5144531"/>
            <a:chOff x="0" y="0"/>
            <a:chExt cx="16858625" cy="4779538"/>
          </a:xfrm>
          <a:noFill/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16858625" cy="4779538"/>
              <a:chOff x="0" y="0"/>
              <a:chExt cx="3024693" cy="857522"/>
            </a:xfrm>
            <a:grpFill/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024693" cy="857522"/>
              </a:xfrm>
              <a:custGeom>
                <a:avLst/>
                <a:gdLst/>
                <a:ahLst/>
                <a:cxnLst/>
                <a:rect l="l" t="t" r="r" b="b"/>
                <a:pathLst>
                  <a:path w="3024693" h="857522">
                    <a:moveTo>
                      <a:pt x="0" y="0"/>
                    </a:moveTo>
                    <a:lnTo>
                      <a:pt x="3024693" y="0"/>
                    </a:lnTo>
                    <a:lnTo>
                      <a:pt x="3024693" y="857522"/>
                    </a:lnTo>
                    <a:lnTo>
                      <a:pt x="0" y="857522"/>
                    </a:lnTo>
                    <a:close/>
                  </a:path>
                </a:pathLst>
              </a:custGeom>
              <a:grpFill/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  <a:grpFill/>
            </p:spPr>
            <p:txBody>
              <a:bodyPr lIns="55929" tIns="55929" rIns="55929" bIns="55929" rtlCol="0" anchor="ctr"/>
              <a:lstStyle/>
              <a:p>
                <a:pPr algn="ctr">
                  <a:lnSpc>
                    <a:spcPts val="1996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270959" y="22665"/>
              <a:ext cx="16316705" cy="1600790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4"/>
                </a:lnSpc>
                <a:spcBef>
                  <a:spcPct val="0"/>
                </a:spcBef>
              </a:pPr>
              <a:r>
                <a:rPr lang="en-US" sz="36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08. </a:t>
              </a:r>
              <a:r>
                <a:rPr lang="ru-RU" sz="3600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Как называется федеральная автомобильная трасса, проходящая по территории Кабанского района?</a:t>
              </a:r>
              <a:endParaRPr lang="en-US" sz="36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91285" y="2355784"/>
              <a:ext cx="4866323" cy="723788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А. </a:t>
              </a:r>
              <a:r>
                <a:rPr lang="ru-RU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Сибирь</a:t>
              </a:r>
              <a:endPara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91285" y="3454936"/>
              <a:ext cx="4866323" cy="723788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Б. </a:t>
              </a:r>
              <a:r>
                <a:rPr lang="ru-RU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Байкал</a:t>
              </a:r>
              <a:endPara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046604" y="2355784"/>
              <a:ext cx="6019500" cy="723788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В. </a:t>
              </a:r>
              <a:r>
                <a:rPr lang="ru-RU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Восток</a:t>
              </a:r>
              <a:endPara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046604" y="3454936"/>
              <a:ext cx="6019500" cy="723788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Г. </a:t>
              </a:r>
              <a:r>
                <a:rPr lang="ru-RU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Прибайкалье</a:t>
              </a:r>
              <a:endPara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</p:grpSp>
      <p:pic>
        <p:nvPicPr>
          <p:cNvPr id="15" name="1110(1)">
            <a:hlinkClick r:id="" action="ppaction://media"/>
            <a:extLst>
              <a:ext uri="{FF2B5EF4-FFF2-40B4-BE49-F238E27FC236}">
                <a16:creationId xmlns:a16="http://schemas.microsoft.com/office/drawing/2014/main" id="{2EC54566-9D7B-C3BC-B004-6A31B23398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28825"/>
            <a:ext cx="5471409" cy="3077668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1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2822015" y="3848100"/>
            <a:ext cx="12643969" cy="4611131"/>
            <a:chOff x="0" y="0"/>
            <a:chExt cx="16858625" cy="4779538"/>
          </a:xfrm>
          <a:noFill/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16858625" cy="4779538"/>
              <a:chOff x="0" y="0"/>
              <a:chExt cx="3024693" cy="857522"/>
            </a:xfrm>
            <a:grpFill/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024693" cy="857522"/>
              </a:xfrm>
              <a:custGeom>
                <a:avLst/>
                <a:gdLst/>
                <a:ahLst/>
                <a:cxnLst/>
                <a:rect l="l" t="t" r="r" b="b"/>
                <a:pathLst>
                  <a:path w="3024693" h="857522">
                    <a:moveTo>
                      <a:pt x="0" y="0"/>
                    </a:moveTo>
                    <a:lnTo>
                      <a:pt x="3024693" y="0"/>
                    </a:lnTo>
                    <a:lnTo>
                      <a:pt x="3024693" y="857522"/>
                    </a:lnTo>
                    <a:lnTo>
                      <a:pt x="0" y="857522"/>
                    </a:lnTo>
                    <a:close/>
                  </a:path>
                </a:pathLst>
              </a:custGeom>
              <a:grpFill/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  <a:grpFill/>
            </p:spPr>
            <p:txBody>
              <a:bodyPr lIns="55929" tIns="55929" rIns="55929" bIns="55929" rtlCol="0" anchor="ctr"/>
              <a:lstStyle/>
              <a:p>
                <a:pPr algn="ctr">
                  <a:lnSpc>
                    <a:spcPts val="1996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255617" y="49388"/>
              <a:ext cx="16316705" cy="2296868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4"/>
                </a:lnSpc>
                <a:spcBef>
                  <a:spcPct val="0"/>
                </a:spcBef>
              </a:pPr>
              <a:r>
                <a:rPr lang="en-US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09. </a:t>
              </a:r>
              <a:r>
                <a:rPr lang="ru-RU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Лётчик из семьи железнодорожников Кабанского района, Герой Советского Союза, погиб при выполнении боевого задания</a:t>
              </a:r>
              <a:endPara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91285" y="2355784"/>
              <a:ext cx="5599627" cy="563066"/>
            </a:xfrm>
            <a:prstGeom prst="rect">
              <a:avLst/>
            </a:prstGeom>
            <a:grp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А. </a:t>
              </a:r>
              <a:r>
                <a:rPr lang="ru-RU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Быстрых Б.С.</a:t>
              </a:r>
              <a:endPara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91284" y="3454936"/>
              <a:ext cx="6019500" cy="563066"/>
            </a:xfrm>
            <a:prstGeom prst="rect">
              <a:avLst/>
            </a:prstGeom>
            <a:grp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Б. </a:t>
              </a:r>
              <a:r>
                <a:rPr lang="ru-RU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Никонов П.Ф.</a:t>
              </a:r>
              <a:endPara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046604" y="2355784"/>
              <a:ext cx="6019500" cy="563066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В. </a:t>
              </a:r>
              <a:r>
                <a:rPr lang="ru-RU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Истомин В.И.</a:t>
              </a:r>
              <a:endPara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046604" y="3454936"/>
              <a:ext cx="6019500" cy="563066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24"/>
                </a:lnSpc>
                <a:spcBef>
                  <a:spcPct val="0"/>
                </a:spcBef>
              </a:pPr>
              <a:r>
                <a:rPr lang="en-US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Г. </a:t>
              </a:r>
              <a:r>
                <a:rPr lang="ru-RU" sz="3302" dirty="0">
                  <a:solidFill>
                    <a:srgbClr val="FFFFFF"/>
                  </a:solidFill>
                  <a:latin typeface="Pervye Extended Bold" panose="020B0705040502020204" pitchFamily="34" charset="0"/>
                  <a:ea typeface="Pervye Extended Bold" panose="020B0705040502020204" pitchFamily="34" charset="0"/>
                </a:rPr>
                <a:t>Котов И.М.</a:t>
              </a:r>
              <a:endPara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endParaRPr>
            </a:p>
          </p:txBody>
        </p:sp>
      </p:grpSp>
      <p:pic>
        <p:nvPicPr>
          <p:cNvPr id="13" name="1110(1)">
            <a:hlinkClick r:id="" action="ppaction://media"/>
            <a:extLst>
              <a:ext uri="{FF2B5EF4-FFF2-40B4-BE49-F238E27FC236}">
                <a16:creationId xmlns:a16="http://schemas.microsoft.com/office/drawing/2014/main" id="{23CBA39B-67ED-D290-4F62-1ED9307476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28825"/>
            <a:ext cx="5471409" cy="3077668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1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2822015" y="4305300"/>
            <a:ext cx="12643969" cy="4165678"/>
            <a:chOff x="0" y="0"/>
            <a:chExt cx="3024693" cy="996515"/>
          </a:xfrm>
          <a:noFill/>
        </p:grpSpPr>
        <p:sp>
          <p:nvSpPr>
            <p:cNvPr id="4" name="Freeform 4"/>
            <p:cNvSpPr/>
            <p:nvPr/>
          </p:nvSpPr>
          <p:spPr>
            <a:xfrm>
              <a:off x="0" y="0"/>
              <a:ext cx="3024693" cy="996515"/>
            </a:xfrm>
            <a:custGeom>
              <a:avLst/>
              <a:gdLst/>
              <a:ahLst/>
              <a:cxnLst/>
              <a:rect l="l" t="t" r="r" b="b"/>
              <a:pathLst>
                <a:path w="3024693" h="996515">
                  <a:moveTo>
                    <a:pt x="0" y="0"/>
                  </a:moveTo>
                  <a:lnTo>
                    <a:pt x="3024693" y="0"/>
                  </a:lnTo>
                  <a:lnTo>
                    <a:pt x="3024693" y="996515"/>
                  </a:lnTo>
                  <a:lnTo>
                    <a:pt x="0" y="996515"/>
                  </a:lnTo>
                  <a:close/>
                </a:path>
              </a:pathLst>
            </a:custGeom>
            <a:grpFill/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</p:spPr>
          <p:txBody>
            <a:bodyPr lIns="55929" tIns="55929" rIns="55929" bIns="55929" rtlCol="0" anchor="ctr"/>
            <a:lstStyle/>
            <a:p>
              <a:pPr algn="ctr">
                <a:lnSpc>
                  <a:spcPts val="1996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013727" y="4301860"/>
            <a:ext cx="12237529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4"/>
              </a:lnSpc>
              <a:spcBef>
                <a:spcPct val="0"/>
              </a:spcBef>
            </a:pPr>
            <a:r>
              <a:rPr lang="en-US" sz="40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10. </a:t>
            </a:r>
            <a:r>
              <a:rPr lang="ru-RU" sz="40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Какой русский царь был проездом в </a:t>
            </a:r>
            <a:r>
              <a:rPr lang="ru-RU" sz="4000" dirty="0" err="1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с.Кабанск</a:t>
            </a:r>
            <a:r>
              <a:rPr lang="en-US" sz="40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115478" y="6031656"/>
            <a:ext cx="3649741" cy="542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4"/>
              </a:lnSpc>
              <a:spcBef>
                <a:spcPct val="0"/>
              </a:spcBef>
            </a:pPr>
            <a:r>
              <a: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А. </a:t>
            </a:r>
            <a:r>
              <a:rPr lang="ru-RU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Николай </a:t>
            </a:r>
            <a:r>
              <a: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II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115478" y="6856021"/>
            <a:ext cx="4321298" cy="542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4"/>
              </a:lnSpc>
              <a:spcBef>
                <a:spcPct val="0"/>
              </a:spcBef>
            </a:pPr>
            <a:r>
              <a: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Б. </a:t>
            </a:r>
            <a:r>
              <a:rPr lang="ru-RU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Иван Грозный</a:t>
            </a:r>
            <a:endParaRPr lang="en-US" sz="3302" dirty="0">
              <a:solidFill>
                <a:srgbClr val="FFFFFF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606968" y="6031656"/>
            <a:ext cx="4514625" cy="542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4"/>
              </a:lnSpc>
              <a:spcBef>
                <a:spcPct val="0"/>
              </a:spcBef>
            </a:pPr>
            <a:r>
              <a: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В. </a:t>
            </a:r>
            <a:r>
              <a:rPr lang="ru-RU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Пётр </a:t>
            </a:r>
            <a:r>
              <a: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606968" y="6856021"/>
            <a:ext cx="4514625" cy="542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4"/>
              </a:lnSpc>
              <a:spcBef>
                <a:spcPct val="0"/>
              </a:spcBef>
            </a:pPr>
            <a:r>
              <a: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Г. </a:t>
            </a:r>
            <a:r>
              <a:rPr lang="ru-RU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Павел </a:t>
            </a:r>
            <a:r>
              <a: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I</a:t>
            </a:r>
          </a:p>
        </p:txBody>
      </p:sp>
      <p:pic>
        <p:nvPicPr>
          <p:cNvPr id="14" name="1110(1)">
            <a:hlinkClick r:id="" action="ppaction://media"/>
            <a:extLst>
              <a:ext uri="{FF2B5EF4-FFF2-40B4-BE49-F238E27FC236}">
                <a16:creationId xmlns:a16="http://schemas.microsoft.com/office/drawing/2014/main" id="{88E9C0E7-4348-D537-33A2-CB9DC97385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28825"/>
            <a:ext cx="5471409" cy="3077668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1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2822016" y="3275569"/>
            <a:ext cx="12643969" cy="4165678"/>
            <a:chOff x="0" y="0"/>
            <a:chExt cx="3024693" cy="996515"/>
          </a:xfrm>
          <a:noFill/>
        </p:grpSpPr>
        <p:sp>
          <p:nvSpPr>
            <p:cNvPr id="4" name="Freeform 4"/>
            <p:cNvSpPr/>
            <p:nvPr/>
          </p:nvSpPr>
          <p:spPr>
            <a:xfrm>
              <a:off x="0" y="0"/>
              <a:ext cx="3024693" cy="996515"/>
            </a:xfrm>
            <a:custGeom>
              <a:avLst/>
              <a:gdLst/>
              <a:ahLst/>
              <a:cxnLst/>
              <a:rect l="l" t="t" r="r" b="b"/>
              <a:pathLst>
                <a:path w="3024693" h="996515">
                  <a:moveTo>
                    <a:pt x="0" y="0"/>
                  </a:moveTo>
                  <a:lnTo>
                    <a:pt x="3024693" y="0"/>
                  </a:lnTo>
                  <a:lnTo>
                    <a:pt x="3024693" y="996515"/>
                  </a:lnTo>
                  <a:lnTo>
                    <a:pt x="0" y="996515"/>
                  </a:lnTo>
                  <a:close/>
                </a:path>
              </a:pathLst>
            </a:custGeom>
            <a:grpFill/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</p:spPr>
          <p:txBody>
            <a:bodyPr lIns="55929" tIns="55929" rIns="55929" bIns="55929" rtlCol="0" anchor="ctr"/>
            <a:lstStyle/>
            <a:p>
              <a:pPr algn="ctr">
                <a:lnSpc>
                  <a:spcPts val="1996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025235" y="2569611"/>
            <a:ext cx="12237529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4"/>
              </a:lnSpc>
              <a:spcBef>
                <a:spcPct val="0"/>
              </a:spcBef>
            </a:pPr>
            <a:r>
              <a:rPr lang="en-US" sz="4800" dirty="0" err="1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Правильные</a:t>
            </a:r>
            <a:r>
              <a:rPr lang="en-US" sz="48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 </a:t>
            </a:r>
            <a:r>
              <a:rPr lang="en-US" sz="4800" dirty="0" err="1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ответы</a:t>
            </a:r>
            <a:r>
              <a:rPr lang="en-US" sz="48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54333" y="3785867"/>
            <a:ext cx="3649741" cy="2983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4"/>
              </a:lnSpc>
            </a:pPr>
            <a:r>
              <a: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1 - </a:t>
            </a:r>
            <a:r>
              <a:rPr lang="ru-RU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В</a:t>
            </a:r>
            <a:endParaRPr lang="en-US" sz="3302" dirty="0">
              <a:solidFill>
                <a:srgbClr val="FFFFFF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  <a:p>
            <a:pPr>
              <a:lnSpc>
                <a:spcPts val="4624"/>
              </a:lnSpc>
            </a:pPr>
            <a:r>
              <a: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2 - </a:t>
            </a:r>
            <a:r>
              <a:rPr lang="ru-RU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А</a:t>
            </a:r>
            <a:endParaRPr lang="en-US" sz="3302" dirty="0">
              <a:solidFill>
                <a:srgbClr val="FFFFFF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  <a:p>
            <a:pPr>
              <a:lnSpc>
                <a:spcPts val="4624"/>
              </a:lnSpc>
            </a:pPr>
            <a:r>
              <a: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3 - </a:t>
            </a:r>
            <a:r>
              <a:rPr lang="ru-RU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А</a:t>
            </a:r>
            <a:endParaRPr lang="en-US" sz="3302" dirty="0">
              <a:solidFill>
                <a:srgbClr val="FFFFFF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  <a:p>
            <a:pPr>
              <a:lnSpc>
                <a:spcPts val="4624"/>
              </a:lnSpc>
            </a:pPr>
            <a:r>
              <a: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4 - </a:t>
            </a:r>
            <a:r>
              <a:rPr lang="ru-RU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Г</a:t>
            </a:r>
            <a:endParaRPr lang="en-US" sz="3302" dirty="0">
              <a:solidFill>
                <a:srgbClr val="FFFFFF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  <a:p>
            <a:pPr>
              <a:lnSpc>
                <a:spcPts val="4624"/>
              </a:lnSpc>
              <a:spcBef>
                <a:spcPct val="0"/>
              </a:spcBef>
            </a:pPr>
            <a:r>
              <a: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5 - </a:t>
            </a:r>
            <a:r>
              <a:rPr lang="ru-RU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Б</a:t>
            </a:r>
            <a:endParaRPr lang="en-US" sz="3302" dirty="0">
              <a:solidFill>
                <a:srgbClr val="FFFFFF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604129" y="3785867"/>
            <a:ext cx="3649741" cy="2983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4"/>
              </a:lnSpc>
            </a:pPr>
            <a:r>
              <a: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6 - </a:t>
            </a:r>
            <a:r>
              <a:rPr lang="ru-RU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В</a:t>
            </a:r>
            <a:endParaRPr lang="en-US" sz="3302" dirty="0">
              <a:solidFill>
                <a:srgbClr val="FFFFFF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  <a:p>
            <a:pPr>
              <a:lnSpc>
                <a:spcPts val="4624"/>
              </a:lnSpc>
            </a:pPr>
            <a:r>
              <a: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7 - </a:t>
            </a:r>
            <a:r>
              <a:rPr lang="ru-RU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А</a:t>
            </a:r>
            <a:endParaRPr lang="en-US" sz="3302" dirty="0">
              <a:solidFill>
                <a:srgbClr val="FFFFFF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  <a:p>
            <a:pPr>
              <a:lnSpc>
                <a:spcPts val="4624"/>
              </a:lnSpc>
            </a:pPr>
            <a:r>
              <a: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8 - </a:t>
            </a:r>
            <a:r>
              <a:rPr lang="ru-RU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Б</a:t>
            </a:r>
            <a:endParaRPr lang="en-US" sz="3302" dirty="0">
              <a:solidFill>
                <a:srgbClr val="FFFFFF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  <a:p>
            <a:pPr>
              <a:lnSpc>
                <a:spcPts val="4624"/>
              </a:lnSpc>
            </a:pPr>
            <a:r>
              <a: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9 - А</a:t>
            </a:r>
          </a:p>
          <a:p>
            <a:pPr>
              <a:lnSpc>
                <a:spcPts val="4624"/>
              </a:lnSpc>
              <a:spcBef>
                <a:spcPct val="0"/>
              </a:spcBef>
            </a:pPr>
            <a:r>
              <a: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10 - </a:t>
            </a:r>
            <a:r>
              <a:rPr lang="ru-RU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А</a:t>
            </a:r>
            <a:endParaRPr lang="en-US" sz="3302" dirty="0">
              <a:solidFill>
                <a:srgbClr val="FFFFFF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</p:txBody>
      </p:sp>
    </p:spTree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16395283" y="9906970"/>
            <a:ext cx="1994320" cy="338822"/>
            <a:chOff x="0" y="0"/>
            <a:chExt cx="525253" cy="8923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25253" cy="89237"/>
            </a:xfrm>
            <a:custGeom>
              <a:avLst/>
              <a:gdLst/>
              <a:ahLst/>
              <a:cxnLst/>
              <a:rect l="l" t="t" r="r" b="b"/>
              <a:pathLst>
                <a:path w="525253" h="89237">
                  <a:moveTo>
                    <a:pt x="44619" y="0"/>
                  </a:moveTo>
                  <a:lnTo>
                    <a:pt x="480635" y="0"/>
                  </a:lnTo>
                  <a:cubicBezTo>
                    <a:pt x="505277" y="0"/>
                    <a:pt x="525253" y="19976"/>
                    <a:pt x="525253" y="44619"/>
                  </a:cubicBezTo>
                  <a:lnTo>
                    <a:pt x="525253" y="44619"/>
                  </a:lnTo>
                  <a:cubicBezTo>
                    <a:pt x="525253" y="69261"/>
                    <a:pt x="505277" y="89237"/>
                    <a:pt x="480635" y="89237"/>
                  </a:cubicBezTo>
                  <a:lnTo>
                    <a:pt x="44619" y="89237"/>
                  </a:lnTo>
                  <a:cubicBezTo>
                    <a:pt x="19976" y="89237"/>
                    <a:pt x="0" y="69261"/>
                    <a:pt x="0" y="44619"/>
                  </a:cubicBezTo>
                  <a:lnTo>
                    <a:pt x="0" y="44619"/>
                  </a:lnTo>
                  <a:cubicBezTo>
                    <a:pt x="0" y="19976"/>
                    <a:pt x="19976" y="0"/>
                    <a:pt x="44619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96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942503" y="1908665"/>
            <a:ext cx="12237529" cy="558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6550" lvl="1" algn="ctr">
              <a:lnSpc>
                <a:spcPts val="4624"/>
              </a:lnSpc>
              <a:spcBef>
                <a:spcPct val="0"/>
              </a:spcBef>
            </a:pPr>
            <a:r>
              <a:rPr lang="ru-RU" sz="3302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1. Где находится этот памятник архитектуры</a:t>
            </a:r>
            <a:r>
              <a:rPr lang="en-US" sz="3302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?</a:t>
            </a:r>
          </a:p>
        </p:txBody>
      </p:sp>
      <p:pic>
        <p:nvPicPr>
          <p:cNvPr id="11" name="Picture 2" descr="https://putdor.ru/upload/iblock/a47/a47e6df35181b3c2396e5755db40b57e.jpg">
            <a:extLst>
              <a:ext uri="{FF2B5EF4-FFF2-40B4-BE49-F238E27FC236}">
                <a16:creationId xmlns:a16="http://schemas.microsoft.com/office/drawing/2014/main" id="{0BBBBA38-4D0D-FA83-22BF-A4497234E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3804" y="2873041"/>
            <a:ext cx="7340392" cy="55052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1110(1)">
            <a:hlinkClick r:id="" action="ppaction://media"/>
            <a:extLst>
              <a:ext uri="{FF2B5EF4-FFF2-40B4-BE49-F238E27FC236}">
                <a16:creationId xmlns:a16="http://schemas.microsoft.com/office/drawing/2014/main" id="{897BCA9D-5AF1-D982-89C3-2109298A93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" y="-328825"/>
            <a:ext cx="3657600" cy="2057400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1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2942503" y="1908665"/>
            <a:ext cx="12237529" cy="542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4"/>
              </a:lnSpc>
              <a:spcBef>
                <a:spcPct val="0"/>
              </a:spcBef>
            </a:pPr>
            <a:r>
              <a:rPr lang="en-US" sz="3302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2. </a:t>
            </a:r>
            <a:r>
              <a:rPr lang="en-US" sz="3302" dirty="0" err="1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Как</a:t>
            </a:r>
            <a:r>
              <a:rPr lang="en-US" sz="3302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 </a:t>
            </a:r>
            <a:r>
              <a:rPr lang="ru-RU" sz="3302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зовут главу Кабанского района</a:t>
            </a:r>
            <a:r>
              <a:rPr lang="en-US" sz="3302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?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6395283" y="9906970"/>
            <a:ext cx="1994320" cy="338822"/>
            <a:chOff x="0" y="0"/>
            <a:chExt cx="525253" cy="8923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25253" cy="89237"/>
            </a:xfrm>
            <a:custGeom>
              <a:avLst/>
              <a:gdLst/>
              <a:ahLst/>
              <a:cxnLst/>
              <a:rect l="l" t="t" r="r" b="b"/>
              <a:pathLst>
                <a:path w="525253" h="89237">
                  <a:moveTo>
                    <a:pt x="44619" y="0"/>
                  </a:moveTo>
                  <a:lnTo>
                    <a:pt x="480635" y="0"/>
                  </a:lnTo>
                  <a:cubicBezTo>
                    <a:pt x="505277" y="0"/>
                    <a:pt x="525253" y="19976"/>
                    <a:pt x="525253" y="44619"/>
                  </a:cubicBezTo>
                  <a:lnTo>
                    <a:pt x="525253" y="44619"/>
                  </a:lnTo>
                  <a:cubicBezTo>
                    <a:pt x="525253" y="69261"/>
                    <a:pt x="505277" y="89237"/>
                    <a:pt x="480635" y="89237"/>
                  </a:cubicBezTo>
                  <a:lnTo>
                    <a:pt x="44619" y="89237"/>
                  </a:lnTo>
                  <a:cubicBezTo>
                    <a:pt x="19976" y="89237"/>
                    <a:pt x="0" y="69261"/>
                    <a:pt x="0" y="44619"/>
                  </a:cubicBezTo>
                  <a:lnTo>
                    <a:pt x="0" y="44619"/>
                  </a:lnTo>
                  <a:cubicBezTo>
                    <a:pt x="0" y="19976"/>
                    <a:pt x="19976" y="0"/>
                    <a:pt x="44619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96"/>
                </a:lnSpc>
              </a:pPr>
              <a:endParaRPr/>
            </a:p>
          </p:txBody>
        </p:sp>
      </p:grp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F9561328-CD17-3160-2CBA-EB023747C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529" y="2781300"/>
            <a:ext cx="8496942" cy="566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1110(1)">
            <a:hlinkClick r:id="" action="ppaction://media"/>
            <a:extLst>
              <a:ext uri="{FF2B5EF4-FFF2-40B4-BE49-F238E27FC236}">
                <a16:creationId xmlns:a16="http://schemas.microsoft.com/office/drawing/2014/main" id="{11D00521-087C-B25A-736D-F5C7E62D793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" y="-328825"/>
            <a:ext cx="3657600" cy="2057400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3025235" y="1728575"/>
            <a:ext cx="12237529" cy="1133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4"/>
              </a:lnSpc>
              <a:spcBef>
                <a:spcPct val="0"/>
              </a:spcBef>
            </a:pPr>
            <a:r>
              <a:rPr lang="en-US" sz="3302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3. </a:t>
            </a:r>
            <a:r>
              <a:rPr lang="ru-RU" sz="3302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Кому установлены бюсты на Аллее героев в </a:t>
            </a:r>
            <a:r>
              <a:rPr lang="ru-RU" sz="3302" dirty="0" err="1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с.Кабанск</a:t>
            </a:r>
            <a:r>
              <a:rPr lang="ru-RU" sz="3302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 (регалии)</a:t>
            </a:r>
            <a:r>
              <a:rPr lang="en-US" sz="3302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?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6395283" y="9906970"/>
            <a:ext cx="1994320" cy="338822"/>
            <a:chOff x="0" y="0"/>
            <a:chExt cx="525253" cy="8923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25253" cy="89237"/>
            </a:xfrm>
            <a:custGeom>
              <a:avLst/>
              <a:gdLst/>
              <a:ahLst/>
              <a:cxnLst/>
              <a:rect l="l" t="t" r="r" b="b"/>
              <a:pathLst>
                <a:path w="525253" h="89237">
                  <a:moveTo>
                    <a:pt x="44619" y="0"/>
                  </a:moveTo>
                  <a:lnTo>
                    <a:pt x="480635" y="0"/>
                  </a:lnTo>
                  <a:cubicBezTo>
                    <a:pt x="505277" y="0"/>
                    <a:pt x="525253" y="19976"/>
                    <a:pt x="525253" y="44619"/>
                  </a:cubicBezTo>
                  <a:lnTo>
                    <a:pt x="525253" y="44619"/>
                  </a:lnTo>
                  <a:cubicBezTo>
                    <a:pt x="525253" y="69261"/>
                    <a:pt x="505277" y="89237"/>
                    <a:pt x="480635" y="89237"/>
                  </a:cubicBezTo>
                  <a:lnTo>
                    <a:pt x="44619" y="89237"/>
                  </a:lnTo>
                  <a:cubicBezTo>
                    <a:pt x="19976" y="89237"/>
                    <a:pt x="0" y="69261"/>
                    <a:pt x="0" y="44619"/>
                  </a:cubicBezTo>
                  <a:lnTo>
                    <a:pt x="0" y="44619"/>
                  </a:lnTo>
                  <a:cubicBezTo>
                    <a:pt x="0" y="19976"/>
                    <a:pt x="19976" y="0"/>
                    <a:pt x="44619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96"/>
                </a:lnSpc>
              </a:pPr>
              <a:endParaRPr/>
            </a:p>
          </p:txBody>
        </p:sp>
      </p:grpSp>
      <p:pic>
        <p:nvPicPr>
          <p:cNvPr id="11" name="Picture 3">
            <a:extLst>
              <a:ext uri="{FF2B5EF4-FFF2-40B4-BE49-F238E27FC236}">
                <a16:creationId xmlns:a16="http://schemas.microsoft.com/office/drawing/2014/main" id="{E61E76FE-1B65-763E-9386-E8B47E1C8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906" y="3041796"/>
            <a:ext cx="7810188" cy="55842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1110(1)">
            <a:hlinkClick r:id="" action="ppaction://media"/>
            <a:extLst>
              <a:ext uri="{FF2B5EF4-FFF2-40B4-BE49-F238E27FC236}">
                <a16:creationId xmlns:a16="http://schemas.microsoft.com/office/drawing/2014/main" id="{2D748E63-7024-7AE3-0EF5-566ED6A1CC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" y="-328825"/>
            <a:ext cx="3657600" cy="2057400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1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6395283" y="9906970"/>
            <a:ext cx="1994320" cy="338822"/>
            <a:chOff x="0" y="0"/>
            <a:chExt cx="525253" cy="8923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25253" cy="89237"/>
            </a:xfrm>
            <a:custGeom>
              <a:avLst/>
              <a:gdLst/>
              <a:ahLst/>
              <a:cxnLst/>
              <a:rect l="l" t="t" r="r" b="b"/>
              <a:pathLst>
                <a:path w="525253" h="89237">
                  <a:moveTo>
                    <a:pt x="44619" y="0"/>
                  </a:moveTo>
                  <a:lnTo>
                    <a:pt x="480635" y="0"/>
                  </a:lnTo>
                  <a:cubicBezTo>
                    <a:pt x="505277" y="0"/>
                    <a:pt x="525253" y="19976"/>
                    <a:pt x="525253" y="44619"/>
                  </a:cubicBezTo>
                  <a:lnTo>
                    <a:pt x="525253" y="44619"/>
                  </a:lnTo>
                  <a:cubicBezTo>
                    <a:pt x="525253" y="69261"/>
                    <a:pt x="505277" y="89237"/>
                    <a:pt x="480635" y="89237"/>
                  </a:cubicBezTo>
                  <a:lnTo>
                    <a:pt x="44619" y="89237"/>
                  </a:lnTo>
                  <a:cubicBezTo>
                    <a:pt x="19976" y="89237"/>
                    <a:pt x="0" y="69261"/>
                    <a:pt x="0" y="44619"/>
                  </a:cubicBezTo>
                  <a:lnTo>
                    <a:pt x="0" y="44619"/>
                  </a:lnTo>
                  <a:cubicBezTo>
                    <a:pt x="0" y="19976"/>
                    <a:pt x="19976" y="0"/>
                    <a:pt x="44619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96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362200" y="1843412"/>
            <a:ext cx="13805109" cy="2887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24"/>
              </a:lnSpc>
              <a:spcBef>
                <a:spcPct val="0"/>
              </a:spcBef>
            </a:pPr>
            <a:r>
              <a:rPr lang="en-US" sz="28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4. </a:t>
            </a:r>
            <a:r>
              <a:rPr lang="ru-RU" sz="28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Этот коллектив принял участие во множестве конкурсов, в том числе в программе телевизионного конкурса «Утренняя звезда», выступал в Италии, Германии, Португалии, Швейцарии, Франции, Норвегии, Китае.</a:t>
            </a:r>
            <a:br>
              <a:rPr lang="ru-RU" sz="28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</a:br>
            <a:r>
              <a:rPr lang="ru-RU" sz="28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Назовите коллектив.</a:t>
            </a:r>
            <a:endParaRPr lang="en-US" sz="2800" dirty="0">
              <a:solidFill>
                <a:srgbClr val="2615C0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9C5C22E2-9312-E4D9-9A82-9AE6619EF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3924300"/>
            <a:ext cx="6025717" cy="4519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1110(1)">
            <a:hlinkClick r:id="" action="ppaction://media"/>
            <a:extLst>
              <a:ext uri="{FF2B5EF4-FFF2-40B4-BE49-F238E27FC236}">
                <a16:creationId xmlns:a16="http://schemas.microsoft.com/office/drawing/2014/main" id="{682E3980-F35F-7EEE-051D-1644ED6D9A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" y="-328825"/>
            <a:ext cx="3657600" cy="2057400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6395283" y="9906970"/>
            <a:ext cx="1994320" cy="338822"/>
            <a:chOff x="0" y="0"/>
            <a:chExt cx="525253" cy="8923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25253" cy="89237"/>
            </a:xfrm>
            <a:custGeom>
              <a:avLst/>
              <a:gdLst/>
              <a:ahLst/>
              <a:cxnLst/>
              <a:rect l="l" t="t" r="r" b="b"/>
              <a:pathLst>
                <a:path w="525253" h="89237">
                  <a:moveTo>
                    <a:pt x="44619" y="0"/>
                  </a:moveTo>
                  <a:lnTo>
                    <a:pt x="480635" y="0"/>
                  </a:lnTo>
                  <a:cubicBezTo>
                    <a:pt x="505277" y="0"/>
                    <a:pt x="525253" y="19976"/>
                    <a:pt x="525253" y="44619"/>
                  </a:cubicBezTo>
                  <a:lnTo>
                    <a:pt x="525253" y="44619"/>
                  </a:lnTo>
                  <a:cubicBezTo>
                    <a:pt x="525253" y="69261"/>
                    <a:pt x="505277" y="89237"/>
                    <a:pt x="480635" y="89237"/>
                  </a:cubicBezTo>
                  <a:lnTo>
                    <a:pt x="44619" y="89237"/>
                  </a:lnTo>
                  <a:cubicBezTo>
                    <a:pt x="19976" y="89237"/>
                    <a:pt x="0" y="69261"/>
                    <a:pt x="0" y="44619"/>
                  </a:cubicBezTo>
                  <a:lnTo>
                    <a:pt x="0" y="44619"/>
                  </a:lnTo>
                  <a:cubicBezTo>
                    <a:pt x="0" y="19976"/>
                    <a:pt x="19976" y="0"/>
                    <a:pt x="44619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96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428241" y="1864007"/>
            <a:ext cx="13116559" cy="2887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24"/>
              </a:lnSpc>
              <a:spcBef>
                <a:spcPct val="0"/>
              </a:spcBef>
            </a:pPr>
            <a:r>
              <a:rPr lang="en-US" sz="28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5. </a:t>
            </a:r>
            <a:r>
              <a:rPr lang="ru-RU" sz="28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Две эти прекрасные девушки неоднократно становились победителями и призёрами всероссийских, европейских и мировых соревнований </a:t>
            </a:r>
            <a:br>
              <a:rPr lang="ru-RU" sz="28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</a:br>
            <a:r>
              <a:rPr lang="ru-RU" sz="28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по дзюдо и самбо, </a:t>
            </a:r>
            <a:br>
              <a:rPr lang="ru-RU" sz="28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</a:br>
            <a:r>
              <a:rPr lang="ru-RU" sz="28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как их зовут?</a:t>
            </a:r>
            <a:endParaRPr lang="en-US" sz="2800" dirty="0">
              <a:solidFill>
                <a:srgbClr val="2615C0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FFBA3CBE-108E-6708-5AD5-BBB78D522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238500"/>
            <a:ext cx="6912657" cy="51844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1110(1)">
            <a:hlinkClick r:id="" action="ppaction://media"/>
            <a:extLst>
              <a:ext uri="{FF2B5EF4-FFF2-40B4-BE49-F238E27FC236}">
                <a16:creationId xmlns:a16="http://schemas.microsoft.com/office/drawing/2014/main" id="{C1673377-0DB3-FE1D-79F2-42773A0E94B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" y="-328825"/>
            <a:ext cx="3657600" cy="2057400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6395283" y="9906970"/>
            <a:ext cx="1994320" cy="338822"/>
            <a:chOff x="0" y="0"/>
            <a:chExt cx="525253" cy="8923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25253" cy="89237"/>
            </a:xfrm>
            <a:custGeom>
              <a:avLst/>
              <a:gdLst/>
              <a:ahLst/>
              <a:cxnLst/>
              <a:rect l="l" t="t" r="r" b="b"/>
              <a:pathLst>
                <a:path w="525253" h="89237">
                  <a:moveTo>
                    <a:pt x="44619" y="0"/>
                  </a:moveTo>
                  <a:lnTo>
                    <a:pt x="480635" y="0"/>
                  </a:lnTo>
                  <a:cubicBezTo>
                    <a:pt x="505277" y="0"/>
                    <a:pt x="525253" y="19976"/>
                    <a:pt x="525253" y="44619"/>
                  </a:cubicBezTo>
                  <a:lnTo>
                    <a:pt x="525253" y="44619"/>
                  </a:lnTo>
                  <a:cubicBezTo>
                    <a:pt x="525253" y="69261"/>
                    <a:pt x="505277" y="89237"/>
                    <a:pt x="480635" y="89237"/>
                  </a:cubicBezTo>
                  <a:lnTo>
                    <a:pt x="44619" y="89237"/>
                  </a:lnTo>
                  <a:cubicBezTo>
                    <a:pt x="19976" y="89237"/>
                    <a:pt x="0" y="69261"/>
                    <a:pt x="0" y="44619"/>
                  </a:cubicBezTo>
                  <a:lnTo>
                    <a:pt x="0" y="44619"/>
                  </a:lnTo>
                  <a:cubicBezTo>
                    <a:pt x="0" y="19976"/>
                    <a:pt x="19976" y="0"/>
                    <a:pt x="44619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96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025235" y="1728575"/>
            <a:ext cx="12237529" cy="1117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4"/>
              </a:lnSpc>
              <a:spcBef>
                <a:spcPct val="0"/>
              </a:spcBef>
            </a:pPr>
            <a:r>
              <a:rPr lang="en-US" sz="28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6. </a:t>
            </a:r>
            <a:r>
              <a:rPr lang="ru-RU" sz="28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Самая высокая точка Кабанского района находится на высоте  2316.7 над уровнем моря, как она называется? </a:t>
            </a:r>
            <a:endParaRPr lang="en-US" sz="2800" dirty="0">
              <a:solidFill>
                <a:srgbClr val="2615C0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5F5D68B-C59B-D110-C9D2-75CC7C5CF2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9567" y="3086100"/>
            <a:ext cx="7888866" cy="54288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5BE8B5F-6465-79F0-B6AC-1155EB36A744}"/>
              </a:ext>
            </a:extLst>
          </p:cNvPr>
          <p:cNvSpPr txBox="1"/>
          <p:nvPr/>
        </p:nvSpPr>
        <p:spPr>
          <a:xfrm>
            <a:off x="8991600" y="6667500"/>
            <a:ext cx="53340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4" name="1110(1)">
            <a:hlinkClick r:id="" action="ppaction://media"/>
            <a:extLst>
              <a:ext uri="{FF2B5EF4-FFF2-40B4-BE49-F238E27FC236}">
                <a16:creationId xmlns:a16="http://schemas.microsoft.com/office/drawing/2014/main" id="{E6B1BF75-6563-5DDD-1FB7-C268BE032C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" y="-328825"/>
            <a:ext cx="3657600" cy="2057400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1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6395283" y="9906970"/>
            <a:ext cx="1994320" cy="338822"/>
            <a:chOff x="0" y="0"/>
            <a:chExt cx="525253" cy="8923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25253" cy="89237"/>
            </a:xfrm>
            <a:custGeom>
              <a:avLst/>
              <a:gdLst/>
              <a:ahLst/>
              <a:cxnLst/>
              <a:rect l="l" t="t" r="r" b="b"/>
              <a:pathLst>
                <a:path w="525253" h="89237">
                  <a:moveTo>
                    <a:pt x="44619" y="0"/>
                  </a:moveTo>
                  <a:lnTo>
                    <a:pt x="480635" y="0"/>
                  </a:lnTo>
                  <a:cubicBezTo>
                    <a:pt x="505277" y="0"/>
                    <a:pt x="525253" y="19976"/>
                    <a:pt x="525253" y="44619"/>
                  </a:cubicBezTo>
                  <a:lnTo>
                    <a:pt x="525253" y="44619"/>
                  </a:lnTo>
                  <a:cubicBezTo>
                    <a:pt x="525253" y="69261"/>
                    <a:pt x="505277" y="89237"/>
                    <a:pt x="480635" y="89237"/>
                  </a:cubicBezTo>
                  <a:lnTo>
                    <a:pt x="44619" y="89237"/>
                  </a:lnTo>
                  <a:cubicBezTo>
                    <a:pt x="19976" y="89237"/>
                    <a:pt x="0" y="69261"/>
                    <a:pt x="0" y="44619"/>
                  </a:cubicBezTo>
                  <a:lnTo>
                    <a:pt x="0" y="44619"/>
                  </a:lnTo>
                  <a:cubicBezTo>
                    <a:pt x="0" y="19976"/>
                    <a:pt x="19976" y="0"/>
                    <a:pt x="44619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96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892718" y="1542361"/>
            <a:ext cx="14502566" cy="112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24"/>
              </a:lnSpc>
              <a:spcBef>
                <a:spcPct val="0"/>
              </a:spcBef>
            </a:pPr>
            <a:r>
              <a:rPr lang="en-US" sz="28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7. </a:t>
            </a:r>
            <a:r>
              <a:rPr lang="ru-RU" sz="28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В каком поселении Кабанского района проживает больше всего человек? 13130 человек (по данным 2024г.)?</a:t>
            </a:r>
            <a:endParaRPr lang="en-US" sz="2800" dirty="0">
              <a:solidFill>
                <a:srgbClr val="2615C0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42DF6A01-4CE0-0A1D-05D0-775D03065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689" y="2697750"/>
            <a:ext cx="8204621" cy="5792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1110(1)">
            <a:hlinkClick r:id="" action="ppaction://media"/>
            <a:extLst>
              <a:ext uri="{FF2B5EF4-FFF2-40B4-BE49-F238E27FC236}">
                <a16:creationId xmlns:a16="http://schemas.microsoft.com/office/drawing/2014/main" id="{1F0640D9-9E08-83B0-E1CB-34F2A68AEC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" y="-328825"/>
            <a:ext cx="3352799" cy="1885949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1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6395283" y="9906970"/>
            <a:ext cx="1994320" cy="338822"/>
            <a:chOff x="0" y="0"/>
            <a:chExt cx="525253" cy="8923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25253" cy="89237"/>
            </a:xfrm>
            <a:custGeom>
              <a:avLst/>
              <a:gdLst/>
              <a:ahLst/>
              <a:cxnLst/>
              <a:rect l="l" t="t" r="r" b="b"/>
              <a:pathLst>
                <a:path w="525253" h="89237">
                  <a:moveTo>
                    <a:pt x="44619" y="0"/>
                  </a:moveTo>
                  <a:lnTo>
                    <a:pt x="480635" y="0"/>
                  </a:lnTo>
                  <a:cubicBezTo>
                    <a:pt x="505277" y="0"/>
                    <a:pt x="525253" y="19976"/>
                    <a:pt x="525253" y="44619"/>
                  </a:cubicBezTo>
                  <a:lnTo>
                    <a:pt x="525253" y="44619"/>
                  </a:lnTo>
                  <a:cubicBezTo>
                    <a:pt x="525253" y="69261"/>
                    <a:pt x="505277" y="89237"/>
                    <a:pt x="480635" y="89237"/>
                  </a:cubicBezTo>
                  <a:lnTo>
                    <a:pt x="44619" y="89237"/>
                  </a:lnTo>
                  <a:cubicBezTo>
                    <a:pt x="19976" y="89237"/>
                    <a:pt x="0" y="69261"/>
                    <a:pt x="0" y="44619"/>
                  </a:cubicBezTo>
                  <a:lnTo>
                    <a:pt x="0" y="44619"/>
                  </a:lnTo>
                  <a:cubicBezTo>
                    <a:pt x="0" y="19976"/>
                    <a:pt x="19976" y="0"/>
                    <a:pt x="44619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96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025236" y="1542361"/>
            <a:ext cx="12237529" cy="1723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4"/>
              </a:lnSpc>
              <a:spcBef>
                <a:spcPct val="0"/>
              </a:spcBef>
            </a:pPr>
            <a:r>
              <a:rPr lang="en-US" sz="28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8. </a:t>
            </a:r>
            <a:r>
              <a:rPr lang="ru-RU" sz="28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Посольский монастырь построен на месте захоронения царского посла, убитого в 1651 году. Как его зовут?</a:t>
            </a:r>
            <a:endParaRPr lang="en-US" sz="2800" dirty="0">
              <a:solidFill>
                <a:srgbClr val="2615C0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597532EB-CD01-4D7C-4C3E-4FEAD2743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300" y="3390900"/>
            <a:ext cx="8153400" cy="52471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1110(1)">
            <a:hlinkClick r:id="" action="ppaction://media"/>
            <a:extLst>
              <a:ext uri="{FF2B5EF4-FFF2-40B4-BE49-F238E27FC236}">
                <a16:creationId xmlns:a16="http://schemas.microsoft.com/office/drawing/2014/main" id="{1B0D452C-B59C-88DB-11F5-14DA3C4B37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" y="-328825"/>
            <a:ext cx="3657600" cy="2057400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6395283" y="9906970"/>
            <a:ext cx="1994320" cy="338822"/>
            <a:chOff x="0" y="0"/>
            <a:chExt cx="525253" cy="8923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25253" cy="89237"/>
            </a:xfrm>
            <a:custGeom>
              <a:avLst/>
              <a:gdLst/>
              <a:ahLst/>
              <a:cxnLst/>
              <a:rect l="l" t="t" r="r" b="b"/>
              <a:pathLst>
                <a:path w="525253" h="89237">
                  <a:moveTo>
                    <a:pt x="44619" y="0"/>
                  </a:moveTo>
                  <a:lnTo>
                    <a:pt x="480635" y="0"/>
                  </a:lnTo>
                  <a:cubicBezTo>
                    <a:pt x="505277" y="0"/>
                    <a:pt x="525253" y="19976"/>
                    <a:pt x="525253" y="44619"/>
                  </a:cubicBezTo>
                  <a:lnTo>
                    <a:pt x="525253" y="44619"/>
                  </a:lnTo>
                  <a:cubicBezTo>
                    <a:pt x="525253" y="69261"/>
                    <a:pt x="505277" y="89237"/>
                    <a:pt x="480635" y="89237"/>
                  </a:cubicBezTo>
                  <a:lnTo>
                    <a:pt x="44619" y="89237"/>
                  </a:lnTo>
                  <a:cubicBezTo>
                    <a:pt x="19976" y="89237"/>
                    <a:pt x="0" y="69261"/>
                    <a:pt x="0" y="44619"/>
                  </a:cubicBezTo>
                  <a:lnTo>
                    <a:pt x="0" y="44619"/>
                  </a:lnTo>
                  <a:cubicBezTo>
                    <a:pt x="0" y="19976"/>
                    <a:pt x="19976" y="0"/>
                    <a:pt x="44619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96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025235" y="1945883"/>
            <a:ext cx="12237529" cy="2902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4"/>
              </a:lnSpc>
              <a:spcBef>
                <a:spcPct val="0"/>
              </a:spcBef>
            </a:pPr>
            <a:r>
              <a:rPr lang="en-US" sz="28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9. </a:t>
            </a:r>
            <a:r>
              <a:rPr lang="ru-RU" sz="28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Кабанский район знаменит своими спортсменами. Каким видом спорта занимается </a:t>
            </a:r>
            <a:br>
              <a:rPr lang="ru-RU" sz="28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</a:br>
            <a:r>
              <a:rPr lang="ru-RU" sz="28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этот двукратный </a:t>
            </a:r>
            <a:br>
              <a:rPr lang="ru-RU" sz="28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</a:br>
            <a:r>
              <a:rPr lang="ru-RU" sz="28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победитель первенства </a:t>
            </a:r>
            <a:br>
              <a:rPr lang="ru-RU" sz="28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</a:br>
            <a:r>
              <a:rPr lang="ru-RU" sz="28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мира?</a:t>
            </a:r>
            <a:endParaRPr lang="en-US" sz="2800" dirty="0">
              <a:solidFill>
                <a:srgbClr val="2615C0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</p:txBody>
      </p:sp>
      <p:pic>
        <p:nvPicPr>
          <p:cNvPr id="19460" name="Picture 4" descr="Picture background">
            <a:extLst>
              <a:ext uri="{FF2B5EF4-FFF2-40B4-BE49-F238E27FC236}">
                <a16:creationId xmlns:a16="http://schemas.microsoft.com/office/drawing/2014/main" id="{43C38F43-0F55-FADA-3333-51EC00C86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4652" y="2692453"/>
            <a:ext cx="5138112" cy="56486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1110(1)">
            <a:hlinkClick r:id="" action="ppaction://media"/>
            <a:extLst>
              <a:ext uri="{FF2B5EF4-FFF2-40B4-BE49-F238E27FC236}">
                <a16:creationId xmlns:a16="http://schemas.microsoft.com/office/drawing/2014/main" id="{2995D5F1-CD48-E8E5-811A-E48A333A0BA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" y="-328825"/>
            <a:ext cx="3657600" cy="2057400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6395283" y="9906970"/>
            <a:ext cx="1994320" cy="338822"/>
            <a:chOff x="0" y="0"/>
            <a:chExt cx="525253" cy="8923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25253" cy="89237"/>
            </a:xfrm>
            <a:custGeom>
              <a:avLst/>
              <a:gdLst/>
              <a:ahLst/>
              <a:cxnLst/>
              <a:rect l="l" t="t" r="r" b="b"/>
              <a:pathLst>
                <a:path w="525253" h="89237">
                  <a:moveTo>
                    <a:pt x="44619" y="0"/>
                  </a:moveTo>
                  <a:lnTo>
                    <a:pt x="480635" y="0"/>
                  </a:lnTo>
                  <a:cubicBezTo>
                    <a:pt x="505277" y="0"/>
                    <a:pt x="525253" y="19976"/>
                    <a:pt x="525253" y="44619"/>
                  </a:cubicBezTo>
                  <a:lnTo>
                    <a:pt x="525253" y="44619"/>
                  </a:lnTo>
                  <a:cubicBezTo>
                    <a:pt x="525253" y="69261"/>
                    <a:pt x="505277" y="89237"/>
                    <a:pt x="480635" y="89237"/>
                  </a:cubicBezTo>
                  <a:lnTo>
                    <a:pt x="44619" y="89237"/>
                  </a:lnTo>
                  <a:cubicBezTo>
                    <a:pt x="19976" y="89237"/>
                    <a:pt x="0" y="69261"/>
                    <a:pt x="0" y="44619"/>
                  </a:cubicBezTo>
                  <a:lnTo>
                    <a:pt x="0" y="44619"/>
                  </a:lnTo>
                  <a:cubicBezTo>
                    <a:pt x="0" y="19976"/>
                    <a:pt x="19976" y="0"/>
                    <a:pt x="44619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96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025235" y="1808603"/>
            <a:ext cx="12237529" cy="1148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4"/>
              </a:lnSpc>
              <a:spcBef>
                <a:spcPct val="0"/>
              </a:spcBef>
            </a:pPr>
            <a:r>
              <a:rPr lang="en-US" sz="3302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10. </a:t>
            </a:r>
            <a:r>
              <a:rPr lang="ru-RU" sz="3302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Как называется популярный горнолыжный склон на территории нашего района</a:t>
            </a:r>
            <a:r>
              <a:rPr lang="en-US" sz="3302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?</a:t>
            </a:r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F924E882-2959-4A7C-E130-B00687901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978" y="3162300"/>
            <a:ext cx="7970044" cy="53160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1110(1)">
            <a:hlinkClick r:id="" action="ppaction://media"/>
            <a:extLst>
              <a:ext uri="{FF2B5EF4-FFF2-40B4-BE49-F238E27FC236}">
                <a16:creationId xmlns:a16="http://schemas.microsoft.com/office/drawing/2014/main" id="{AA511DFA-5C53-581A-6B6E-D385438786D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" y="-328825"/>
            <a:ext cx="3657600" cy="2057400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6395283" y="9906970"/>
            <a:ext cx="1994320" cy="338822"/>
            <a:chOff x="0" y="0"/>
            <a:chExt cx="525253" cy="8923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25253" cy="89237"/>
            </a:xfrm>
            <a:custGeom>
              <a:avLst/>
              <a:gdLst/>
              <a:ahLst/>
              <a:cxnLst/>
              <a:rect l="l" t="t" r="r" b="b"/>
              <a:pathLst>
                <a:path w="525253" h="89237">
                  <a:moveTo>
                    <a:pt x="44619" y="0"/>
                  </a:moveTo>
                  <a:lnTo>
                    <a:pt x="480635" y="0"/>
                  </a:lnTo>
                  <a:cubicBezTo>
                    <a:pt x="505277" y="0"/>
                    <a:pt x="525253" y="19976"/>
                    <a:pt x="525253" y="44619"/>
                  </a:cubicBezTo>
                  <a:lnTo>
                    <a:pt x="525253" y="44619"/>
                  </a:lnTo>
                  <a:cubicBezTo>
                    <a:pt x="525253" y="69261"/>
                    <a:pt x="505277" y="89237"/>
                    <a:pt x="480635" y="89237"/>
                  </a:cubicBezTo>
                  <a:lnTo>
                    <a:pt x="44619" y="89237"/>
                  </a:lnTo>
                  <a:cubicBezTo>
                    <a:pt x="19976" y="89237"/>
                    <a:pt x="0" y="69261"/>
                    <a:pt x="0" y="44619"/>
                  </a:cubicBezTo>
                  <a:lnTo>
                    <a:pt x="0" y="44619"/>
                  </a:lnTo>
                  <a:cubicBezTo>
                    <a:pt x="0" y="19976"/>
                    <a:pt x="19976" y="0"/>
                    <a:pt x="44619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96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124200" y="1104900"/>
            <a:ext cx="12039599" cy="70046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24"/>
              </a:lnSpc>
            </a:pPr>
            <a:r>
              <a:rPr lang="en-US" sz="2000" dirty="0" err="1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Правильные</a:t>
            </a:r>
            <a:r>
              <a:rPr lang="en-US" sz="20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 </a:t>
            </a:r>
            <a:r>
              <a:rPr lang="en-US" sz="2000" dirty="0" err="1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ответы</a:t>
            </a:r>
            <a:r>
              <a:rPr lang="en-US" sz="20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:</a:t>
            </a:r>
          </a:p>
          <a:p>
            <a:pPr marL="870899" lvl="1" indent="-514350">
              <a:lnSpc>
                <a:spcPts val="4624"/>
              </a:lnSpc>
              <a:buFont typeface="+mj-lt"/>
              <a:buAutoNum type="arabicPeriod"/>
            </a:pPr>
            <a:r>
              <a:rPr lang="ru-RU" sz="20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Мысовая</a:t>
            </a:r>
          </a:p>
          <a:p>
            <a:pPr marL="870899" lvl="1" indent="-514350">
              <a:lnSpc>
                <a:spcPts val="4624"/>
              </a:lnSpc>
              <a:buFont typeface="+mj-lt"/>
              <a:buAutoNum type="arabicPeriod"/>
            </a:pPr>
            <a:r>
              <a:rPr lang="ru-RU" sz="20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Сокольников Алексей Анатольевич</a:t>
            </a:r>
          </a:p>
          <a:p>
            <a:pPr marL="870899" lvl="1" indent="-514350">
              <a:lnSpc>
                <a:spcPts val="4624"/>
              </a:lnSpc>
              <a:buFont typeface="+mj-lt"/>
              <a:buAutoNum type="arabicPeriod"/>
            </a:pPr>
            <a:r>
              <a:rPr lang="ru-RU" sz="20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Героям Советского Союза, полным кавалерам ордена солдатской Славы, Герою социалистического труда</a:t>
            </a:r>
          </a:p>
          <a:p>
            <a:pPr marL="870899" lvl="1" indent="-514350">
              <a:lnSpc>
                <a:spcPts val="4624"/>
              </a:lnSpc>
              <a:buFont typeface="+mj-lt"/>
              <a:buAutoNum type="arabicPeriod"/>
            </a:pPr>
            <a:r>
              <a:rPr lang="ru-RU" sz="2000" dirty="0" err="1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Уян</a:t>
            </a:r>
            <a:r>
              <a:rPr lang="ru-RU" sz="20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 </a:t>
            </a:r>
            <a:r>
              <a:rPr lang="ru-RU" sz="2000" dirty="0" err="1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Бэлиг</a:t>
            </a:r>
            <a:endParaRPr lang="ru-RU" sz="2000" dirty="0">
              <a:solidFill>
                <a:srgbClr val="2615C0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  <a:p>
            <a:pPr marL="870899" lvl="1" indent="-514350">
              <a:lnSpc>
                <a:spcPts val="4624"/>
              </a:lnSpc>
              <a:buFont typeface="+mj-lt"/>
              <a:buAutoNum type="arabicPeriod"/>
            </a:pPr>
            <a:r>
              <a:rPr lang="ru-RU" sz="20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Татьяна и Ирина </a:t>
            </a:r>
            <a:r>
              <a:rPr lang="ru-RU" sz="2000" dirty="0" err="1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Сордия</a:t>
            </a:r>
            <a:endParaRPr lang="ru-RU" sz="2000" dirty="0">
              <a:solidFill>
                <a:srgbClr val="2615C0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  <a:p>
            <a:pPr marL="870899" lvl="1" indent="-514350">
              <a:lnSpc>
                <a:spcPts val="4624"/>
              </a:lnSpc>
              <a:buFont typeface="+mj-lt"/>
              <a:buAutoNum type="arabicPeriod"/>
            </a:pPr>
            <a:r>
              <a:rPr lang="ru-RU" sz="20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Гора </a:t>
            </a:r>
            <a:r>
              <a:rPr lang="en-US" sz="20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“</a:t>
            </a:r>
            <a:r>
              <a:rPr lang="ru-RU" sz="2000" dirty="0" err="1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Сохор</a:t>
            </a:r>
            <a:r>
              <a:rPr lang="en-US" sz="20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”</a:t>
            </a:r>
            <a:endParaRPr lang="ru-RU" sz="2000" dirty="0">
              <a:solidFill>
                <a:srgbClr val="2615C0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  <a:p>
            <a:pPr marL="870899" lvl="1" indent="-514350">
              <a:lnSpc>
                <a:spcPts val="4624"/>
              </a:lnSpc>
              <a:buFont typeface="+mj-lt"/>
              <a:buAutoNum type="arabicPeriod"/>
            </a:pPr>
            <a:r>
              <a:rPr lang="ru-RU" sz="20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Городское поселение </a:t>
            </a:r>
            <a:r>
              <a:rPr lang="en-US" sz="20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“</a:t>
            </a:r>
            <a:r>
              <a:rPr lang="ru-RU" sz="20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Селенгинское</a:t>
            </a:r>
            <a:r>
              <a:rPr lang="en-US" sz="20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”</a:t>
            </a:r>
            <a:endParaRPr lang="ru-RU" sz="2000" dirty="0">
              <a:solidFill>
                <a:srgbClr val="2615C0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  <a:p>
            <a:pPr marL="870899" lvl="1" indent="-514350">
              <a:lnSpc>
                <a:spcPts val="4624"/>
              </a:lnSpc>
              <a:buFont typeface="+mj-lt"/>
              <a:buAutoNum type="arabicPeriod"/>
            </a:pPr>
            <a:r>
              <a:rPr lang="ru-RU" sz="20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Ерофей Заболоцкий</a:t>
            </a:r>
          </a:p>
          <a:p>
            <a:pPr marL="870899" lvl="1" indent="-514350">
              <a:lnSpc>
                <a:spcPts val="4624"/>
              </a:lnSpc>
              <a:buFont typeface="+mj-lt"/>
              <a:buAutoNum type="arabicPeriod"/>
            </a:pPr>
            <a:r>
              <a:rPr lang="ru-RU" sz="20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Каргин Сергей, гиревой спорт</a:t>
            </a:r>
          </a:p>
          <a:p>
            <a:pPr marL="870899" lvl="1" indent="-514350">
              <a:lnSpc>
                <a:spcPts val="4624"/>
              </a:lnSpc>
              <a:buFont typeface="+mj-lt"/>
              <a:buAutoNum type="arabicPeriod"/>
            </a:pPr>
            <a:r>
              <a:rPr lang="en-US" sz="20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“</a:t>
            </a:r>
            <a:r>
              <a:rPr lang="ru-RU" sz="20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Мамай</a:t>
            </a:r>
            <a:r>
              <a:rPr lang="en-US" sz="2000" dirty="0">
                <a:solidFill>
                  <a:srgbClr val="2615C0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”</a:t>
            </a:r>
          </a:p>
        </p:txBody>
      </p:sp>
    </p:spTree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ED52C09-9DE3-C77A-36C4-04A27749E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0" y="1409700"/>
            <a:ext cx="6477000" cy="615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4934343"/>
      </p:ext>
    </p:extLst>
  </p:cSld>
  <p:clrMapOvr>
    <a:masterClrMapping/>
  </p:clrMapOvr>
  <p:transition spd="slow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0489960-8401-260B-6382-659BCF4DD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432" y="1790700"/>
            <a:ext cx="8243136" cy="540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0210038"/>
      </p:ext>
    </p:extLst>
  </p:cSld>
  <p:clrMapOvr>
    <a:masterClrMapping/>
  </p:clrMapOvr>
  <p:transition spd="slow"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D156E37C-5A6E-552C-5BD0-4A79AA2F0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700" y="723900"/>
            <a:ext cx="10896600" cy="709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362621"/>
      </p:ext>
    </p:extLst>
  </p:cSld>
  <p:clrMapOvr>
    <a:masterClrMapping/>
  </p:clrMapOvr>
  <p:transition spd="slow"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E299832F-A6BB-841D-581D-5F1B992C9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411" y="1409700"/>
            <a:ext cx="12183177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7342093"/>
      </p:ext>
    </p:extLst>
  </p:cSld>
  <p:clrMapOvr>
    <a:masterClrMapping/>
  </p:clrMapOvr>
  <p:transition spd="slow">
    <p:push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477ED2E8-3A1A-4862-3446-C33B0CFB2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409700"/>
            <a:ext cx="10972800" cy="6131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373973"/>
      </p:ext>
    </p:extLst>
  </p:cSld>
  <p:clrMapOvr>
    <a:masterClrMapping/>
  </p:clrMapOvr>
  <p:transition spd="slow">
    <p:push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EC085B42-8855-46F9-DAA2-992F4B705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739" y="1943100"/>
            <a:ext cx="9628522" cy="509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696372"/>
      </p:ext>
    </p:extLst>
  </p:cSld>
  <p:clrMapOvr>
    <a:masterClrMapping/>
  </p:clrMapOvr>
  <p:transition spd="slow">
    <p:push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A2D38266-081C-370D-533C-B52E1D2EC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420" y="647700"/>
            <a:ext cx="8303159" cy="7476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7613725"/>
      </p:ext>
    </p:extLst>
  </p:cSld>
  <p:clrMapOvr>
    <a:masterClrMapping/>
  </p:clrMapOvr>
  <p:transition spd="slow">
    <p:push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5703364" y="-391993"/>
            <a:ext cx="6881273" cy="10721530"/>
          </a:xfrm>
          <a:custGeom>
            <a:avLst/>
            <a:gdLst/>
            <a:ahLst/>
            <a:cxnLst/>
            <a:rect l="l" t="t" r="r" b="b"/>
            <a:pathLst>
              <a:path w="6881273" h="10721530">
                <a:moveTo>
                  <a:pt x="0" y="0"/>
                </a:moveTo>
                <a:lnTo>
                  <a:pt x="6881272" y="0"/>
                </a:lnTo>
                <a:lnTo>
                  <a:pt x="6881272" y="10721530"/>
                </a:lnTo>
                <a:lnTo>
                  <a:pt x="0" y="107215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773158" y="2006541"/>
            <a:ext cx="6741684" cy="752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 ответы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077598" y="3076749"/>
            <a:ext cx="4681299" cy="4321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Кабан</a:t>
            </a:r>
            <a:r>
              <a:rPr lang="en-US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Селенга</a:t>
            </a:r>
            <a:endParaRPr lang="en-US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Хамар-Дабан</a:t>
            </a:r>
            <a:endParaRPr lang="en-US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Сухая</a:t>
            </a:r>
            <a:endParaRPr lang="en-US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Картон</a:t>
            </a:r>
            <a:r>
              <a:rPr lang="en-US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</a:t>
            </a: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Снежная</a:t>
            </a:r>
            <a:endParaRPr lang="en-US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</a:t>
            </a:r>
            <a:r>
              <a:rPr lang="ru-RU" sz="3500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Загза</a:t>
            </a:r>
            <a:endParaRPr lang="en-US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  <p:transition spd="slow">
    <p:push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6" t="-212" r="-106"/>
            </a:stretch>
          </a:blipFill>
        </p:spPr>
      </p:sp>
    </p:spTree>
  </p:cSld>
  <p:clrMapOvr>
    <a:masterClrMapping/>
  </p:clrMapOvr>
  <p:transition spd="slow">
    <p:push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8237241" y="4377069"/>
            <a:ext cx="8720141" cy="1352564"/>
            <a:chOff x="0" y="0"/>
            <a:chExt cx="2086034" cy="323561"/>
          </a:xfrm>
          <a:noFill/>
        </p:grpSpPr>
        <p:sp>
          <p:nvSpPr>
            <p:cNvPr id="4" name="Freeform 4"/>
            <p:cNvSpPr/>
            <p:nvPr/>
          </p:nvSpPr>
          <p:spPr>
            <a:xfrm>
              <a:off x="0" y="0"/>
              <a:ext cx="2086034" cy="323561"/>
            </a:xfrm>
            <a:custGeom>
              <a:avLst/>
              <a:gdLst/>
              <a:ahLst/>
              <a:cxnLst/>
              <a:rect l="l" t="t" r="r" b="b"/>
              <a:pathLst>
                <a:path w="2086034" h="323561">
                  <a:moveTo>
                    <a:pt x="0" y="0"/>
                  </a:moveTo>
                  <a:lnTo>
                    <a:pt x="2086034" y="0"/>
                  </a:lnTo>
                  <a:lnTo>
                    <a:pt x="2086034" y="323561"/>
                  </a:lnTo>
                  <a:lnTo>
                    <a:pt x="0" y="323561"/>
                  </a:lnTo>
                  <a:close/>
                </a:path>
              </a:pathLst>
            </a:custGeom>
            <a:grpFill/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grpFill/>
          </p:spPr>
          <p:txBody>
            <a:bodyPr lIns="55929" tIns="55929" rIns="55929" bIns="55929" rtlCol="0" anchor="ctr"/>
            <a:lstStyle/>
            <a:p>
              <a:pPr algn="ctr">
                <a:lnSpc>
                  <a:spcPts val="1996"/>
                </a:lnSpc>
              </a:pPr>
              <a:endParaRPr dirty="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553200" y="4585014"/>
            <a:ext cx="10616183" cy="11798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6550" lvl="1" algn="ctr">
              <a:lnSpc>
                <a:spcPts val="4624"/>
              </a:lnSpc>
              <a:spcBef>
                <a:spcPct val="0"/>
              </a:spcBef>
            </a:pPr>
            <a:r>
              <a:rPr lang="ru-RU" sz="44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1. </a:t>
            </a:r>
            <a:r>
              <a:rPr lang="en-US" sz="4400" dirty="0" err="1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Кто</a:t>
            </a:r>
            <a:r>
              <a:rPr lang="en-US" sz="44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исполняет</a:t>
            </a:r>
            <a:r>
              <a:rPr lang="en-US" sz="44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данную</a:t>
            </a:r>
            <a:r>
              <a:rPr lang="en-US" sz="44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 </a:t>
            </a:r>
            <a:r>
              <a:rPr lang="en-US" sz="4400" dirty="0" err="1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композицию</a:t>
            </a:r>
            <a:r>
              <a:rPr lang="en-US" sz="44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?</a:t>
            </a:r>
          </a:p>
        </p:txBody>
      </p:sp>
      <p:pic>
        <p:nvPicPr>
          <p:cNvPr id="8" name="Nikolajj_babincev_-_Snezhnoselenginsk_77028319">
            <a:hlinkClick r:id="" action="ppaction://media"/>
            <a:extLst>
              <a:ext uri="{FF2B5EF4-FFF2-40B4-BE49-F238E27FC236}">
                <a16:creationId xmlns:a16="http://schemas.microsoft.com/office/drawing/2014/main" id="{526E9BF4-7FAC-249B-9B62-E5295221C36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5713" end="3532.82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31888" y="3848100"/>
            <a:ext cx="3120260" cy="3120266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85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7924800" y="4565513"/>
            <a:ext cx="9168383" cy="1148391"/>
          </a:xfrm>
          <a:prstGeom prst="rect">
            <a:avLst/>
          </a:prstGeom>
          <a:noFill/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4"/>
              </a:lnSpc>
              <a:spcBef>
                <a:spcPct val="0"/>
              </a:spcBef>
            </a:pPr>
            <a:r>
              <a: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2. </a:t>
            </a:r>
            <a:r>
              <a:rPr lang="ru-RU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Назовите автора-исполнителя этой песни про Кабанский район</a:t>
            </a:r>
            <a:r>
              <a: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?</a:t>
            </a:r>
          </a:p>
        </p:txBody>
      </p:sp>
      <p:pic>
        <p:nvPicPr>
          <p:cNvPr id="9" name="Валентин Дубицкий - Песня о Кабанском  районе">
            <a:hlinkClick r:id="" action="ppaction://media"/>
            <a:extLst>
              <a:ext uri="{FF2B5EF4-FFF2-40B4-BE49-F238E27FC236}">
                <a16:creationId xmlns:a16="http://schemas.microsoft.com/office/drawing/2014/main" id="{1BF1DCDF-7A7C-AA7B-5780-582BBAA50F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3392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83365" y="3682384"/>
            <a:ext cx="2914650" cy="2914650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4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4582260" y="1113237"/>
            <a:ext cx="9168383" cy="1132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4"/>
              </a:lnSpc>
            </a:pPr>
            <a:r>
              <a:rPr lang="en-US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3. </a:t>
            </a:r>
            <a:r>
              <a:rPr lang="ru-RU" sz="3302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 каких слов начинается Гимн Кабанского района?</a:t>
            </a:r>
            <a:endParaRPr lang="en-US" sz="3302" dirty="0">
              <a:solidFill>
                <a:srgbClr val="FFFFFF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</p:txBody>
      </p:sp>
      <p:pic>
        <p:nvPicPr>
          <p:cNvPr id="11" name="1110">
            <a:hlinkClick r:id="" action="ppaction://media"/>
            <a:extLst>
              <a:ext uri="{FF2B5EF4-FFF2-40B4-BE49-F238E27FC236}">
                <a16:creationId xmlns:a16="http://schemas.microsoft.com/office/drawing/2014/main" id="{6B066A8E-1D28-1034-D0BD-5DBCD40009C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70467" y="2892390"/>
            <a:ext cx="10191971" cy="5715000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0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2733514" y="1904508"/>
            <a:ext cx="4671245" cy="5967297"/>
          </a:xfrm>
          <a:prstGeom prst="rect">
            <a:avLst/>
          </a:prstGeom>
        </p:spPr>
        <p:txBody>
          <a:bodyPr lIns="55929" tIns="55929" rIns="55929" bIns="55929" rtlCol="0" anchor="ctr"/>
          <a:lstStyle/>
          <a:p>
            <a:pPr algn="ctr">
              <a:lnSpc>
                <a:spcPts val="1996"/>
              </a:lnSpc>
            </a:pPr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2841548" y="2247900"/>
            <a:ext cx="12604904" cy="46816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24"/>
              </a:lnSpc>
            </a:pPr>
            <a:r>
              <a:rPr lang="en-US" sz="6000" dirty="0" err="1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Правильные</a:t>
            </a:r>
            <a:r>
              <a:rPr lang="en-US" sz="60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ответы</a:t>
            </a:r>
            <a:r>
              <a:rPr lang="en-US" sz="60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:</a:t>
            </a:r>
            <a:br>
              <a:rPr lang="en-US" sz="28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</a:br>
            <a:endParaRPr lang="en-US" sz="2800" dirty="0">
              <a:solidFill>
                <a:srgbClr val="FFFFFF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  <a:p>
            <a:pPr marL="870900" lvl="1" indent="-514350">
              <a:lnSpc>
                <a:spcPts val="4624"/>
              </a:lnSpc>
              <a:buFont typeface="+mj-lt"/>
              <a:buAutoNum type="arabicPeriod"/>
            </a:pPr>
            <a:r>
              <a:rPr lang="ru-RU" sz="28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Николай Бабинцев (заслуженный работник культуры Республики Бурятия)</a:t>
            </a:r>
            <a:br>
              <a:rPr lang="ru-RU" sz="28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</a:br>
            <a:endParaRPr lang="en-US" sz="2800" dirty="0">
              <a:solidFill>
                <a:srgbClr val="FFFFFF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  <a:p>
            <a:pPr marL="870900" lvl="1" indent="-514350">
              <a:lnSpc>
                <a:spcPts val="4624"/>
              </a:lnSpc>
              <a:buFont typeface="+mj-lt"/>
              <a:buAutoNum type="arabicPeriod"/>
            </a:pPr>
            <a:r>
              <a:rPr lang="ru-RU" sz="28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Валентин </a:t>
            </a:r>
            <a:r>
              <a:rPr lang="ru-RU" sz="2800" dirty="0" err="1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Дубицкий</a:t>
            </a:r>
            <a:br>
              <a:rPr lang="ru-RU" sz="28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</a:br>
            <a:endParaRPr lang="ru-RU" sz="2800" dirty="0">
              <a:solidFill>
                <a:srgbClr val="FFFFFF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  <a:p>
            <a:pPr marL="870900" lvl="1" indent="-514350">
              <a:lnSpc>
                <a:spcPts val="4624"/>
              </a:lnSpc>
              <a:buFont typeface="+mj-lt"/>
              <a:buAutoNum type="arabicPeriod"/>
            </a:pPr>
            <a:r>
              <a:rPr lang="en-US" sz="28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“</a:t>
            </a:r>
            <a:r>
              <a:rPr lang="ru-RU" sz="28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Земля родная – место у Байкала</a:t>
            </a:r>
            <a:r>
              <a:rPr lang="en-US" sz="28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”</a:t>
            </a:r>
            <a:endParaRPr lang="ru-RU" sz="2800" dirty="0">
              <a:solidFill>
                <a:srgbClr val="FFFFFF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</p:txBody>
      </p:sp>
    </p:spTree>
  </p:cSld>
  <p:clrMapOvr>
    <a:masterClrMapping/>
  </p:clrMapOvr>
  <p:transition spd="slow">
    <p:push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4611354-9AD8-7E26-FB6E-B9B7071DA1D5}"/>
              </a:ext>
            </a:extLst>
          </p:cNvPr>
          <p:cNvSpPr txBox="1"/>
          <p:nvPr/>
        </p:nvSpPr>
        <p:spPr>
          <a:xfrm>
            <a:off x="2733514" y="1904508"/>
            <a:ext cx="10372886" cy="5967297"/>
          </a:xfrm>
          <a:prstGeom prst="rect">
            <a:avLst/>
          </a:prstGeom>
        </p:spPr>
        <p:txBody>
          <a:bodyPr lIns="55929" tIns="55929" rIns="55929" bIns="55929" rtlCol="0" anchor="ctr"/>
          <a:lstStyle/>
          <a:p>
            <a:pPr algn="ctr">
              <a:lnSpc>
                <a:spcPts val="1996"/>
              </a:lnSpc>
            </a:pPr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2EDCF1-0594-A8C3-CF20-C5FFD6949EE1}"/>
              </a:ext>
            </a:extLst>
          </p:cNvPr>
          <p:cNvSpPr txBox="1"/>
          <p:nvPr/>
        </p:nvSpPr>
        <p:spPr>
          <a:xfrm>
            <a:off x="1807328" y="2194957"/>
            <a:ext cx="14673343" cy="1272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624"/>
              </a:lnSpc>
            </a:pPr>
            <a:r>
              <a:rPr lang="ru-RU" sz="48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Присоединяйся к нам, будь Первым!</a:t>
            </a:r>
            <a:br>
              <a:rPr lang="en-US" sz="4800" dirty="0">
                <a:solidFill>
                  <a:srgbClr val="FFFFFF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</a:br>
            <a:endParaRPr lang="ru-RU" sz="4800" dirty="0">
              <a:solidFill>
                <a:srgbClr val="FFFFFF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</p:txBody>
      </p:sp>
      <p:pic>
        <p:nvPicPr>
          <p:cNvPr id="9" name="Рисунок 8" descr="Изображение выглядит как шаблон, Цвет Majorelle blue, Симметрия, сини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DE10FC2-7551-DEF1-F114-721ADDC05F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800" y="3467100"/>
            <a:ext cx="4114800" cy="41148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9427FF7-41E9-4087-8483-07247180BE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23" t="20326" r="7284" b="8537"/>
          <a:stretch/>
        </p:blipFill>
        <p:spPr>
          <a:xfrm>
            <a:off x="10210800" y="3467100"/>
            <a:ext cx="4245429" cy="41148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075BE06-EF0C-B8F6-DEE2-0922D7E1B26F}"/>
              </a:ext>
            </a:extLst>
          </p:cNvPr>
          <p:cNvSpPr txBox="1"/>
          <p:nvPr/>
        </p:nvSpPr>
        <p:spPr>
          <a:xfrm>
            <a:off x="5867400" y="7632101"/>
            <a:ext cx="152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VK</a:t>
            </a:r>
            <a:endParaRPr lang="ru-RU" sz="4400" dirty="0">
              <a:solidFill>
                <a:schemeClr val="bg1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4D0373-E730-0D6B-3856-53490656F74B}"/>
              </a:ext>
            </a:extLst>
          </p:cNvPr>
          <p:cNvSpPr txBox="1"/>
          <p:nvPr/>
        </p:nvSpPr>
        <p:spPr>
          <a:xfrm>
            <a:off x="11811000" y="7632101"/>
            <a:ext cx="152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TG</a:t>
            </a:r>
            <a:endParaRPr lang="ru-RU" sz="4400" dirty="0">
              <a:solidFill>
                <a:schemeClr val="bg1"/>
              </a:solidFill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568709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629</Words>
  <Application>Microsoft Office PowerPoint</Application>
  <PresentationFormat>Произвольный</PresentationFormat>
  <Paragraphs>100</Paragraphs>
  <Slides>40</Slides>
  <Notes>0</Notes>
  <HiddenSlides>0</HiddenSlides>
  <MMClips>23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5" baseType="lpstr">
      <vt:lpstr>Pervye Extended Bold</vt:lpstr>
      <vt:lpstr>Montserrat Bold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Интеллектуально-развлекательная игра</dc:title>
  <dc:creator>paoeb</dc:creator>
  <cp:lastModifiedBy>Дмитрий Гусев</cp:lastModifiedBy>
  <cp:revision>7</cp:revision>
  <dcterms:created xsi:type="dcterms:W3CDTF">2006-08-16T00:00:00Z</dcterms:created>
  <dcterms:modified xsi:type="dcterms:W3CDTF">2025-02-18T08:21:42Z</dcterms:modified>
  <dc:identifier>DAFokqIKHh4</dc:identifier>
</cp:coreProperties>
</file>