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9" r:id="rId3"/>
    <p:sldId id="271" r:id="rId4"/>
    <p:sldId id="285" r:id="rId5"/>
    <p:sldId id="287" r:id="rId6"/>
    <p:sldId id="288" r:id="rId7"/>
    <p:sldId id="289" r:id="rId8"/>
    <p:sldId id="290" r:id="rId9"/>
    <p:sldId id="291" r:id="rId10"/>
    <p:sldId id="293" r:id="rId11"/>
    <p:sldId id="300" r:id="rId12"/>
    <p:sldId id="294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Добро пожаловать" id="{E75E278A-FF0E-49A4-B170-79828D63BBAD}">
          <p14:sldIdLst>
            <p14:sldId id="256"/>
          </p14:sldIdLst>
        </p14:section>
        <p14:section name="Конструктор, трансформация, добавление заметок, совместная работа, помощник" id="{B9B51309-D148-4332-87C2-07BE32FBCA3B}">
          <p14:sldIdLst>
            <p14:sldId id="299"/>
            <p14:sldId id="271"/>
            <p14:sldId id="285"/>
            <p14:sldId id="287"/>
            <p14:sldId id="288"/>
            <p14:sldId id="289"/>
            <p14:sldId id="290"/>
            <p14:sldId id="291"/>
            <p14:sldId id="293"/>
            <p14:sldId id="300"/>
            <p14:sldId id="294"/>
          </p14:sldIdLst>
        </p14:section>
        <p14:section name="Подробнее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241" autoAdjust="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EF2CABD-ADFB-4662-86FE-964DAD288E0E}" type="datetime1">
              <a:rPr lang="ru-RU" smtClean="0"/>
              <a:t>10.04.2025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812D4-DBF0-450F-B19D-420CCD76CB60}" type="datetime1">
              <a:rPr lang="ru-RU" smtClean="0"/>
              <a:pPr/>
              <a:t>10.04.2025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821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4BFA7FF-3CFD-4CAD-BB9E-67BC1F4C890D}" type="datetime1">
              <a:rPr lang="ru-RU" noProof="0" smtClean="0"/>
              <a:t>10.04.2025</a:t>
            </a:fld>
            <a:endParaRPr lang="ru-RU" noProof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10" name="Прямоугольник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0E309820-F966-41D6-9A9E-F094402396DD}" type="datetime1">
              <a:rPr lang="ru-RU" noProof="0" smtClean="0"/>
              <a:t>10.04.2025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7309" y="1313956"/>
            <a:ext cx="10515600" cy="1510018"/>
          </a:xfrm>
        </p:spPr>
        <p:txBody>
          <a:bodyPr rtlCol="0" anchor="ctr" anchorCtr="0">
            <a:normAutofit fontScale="90000"/>
          </a:bodyPr>
          <a:lstStyle/>
          <a:p>
            <a:pPr algn="ctr">
              <a:lnSpc>
                <a:spcPct val="150000"/>
              </a:lnSpc>
            </a:pPr>
            <a:br>
              <a:rPr lang="ru-RU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УЛАН-УДЭ – ГОРОД ТРУДОВОЙ ДОБЛЕСТИ</a:t>
            </a:r>
            <a:endParaRPr lang="ru-RU" sz="4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7C6BC7-64AF-FD60-EEFC-37A3A6124438}"/>
              </a:ext>
            </a:extLst>
          </p:cNvPr>
          <p:cNvSpPr txBox="1"/>
          <p:nvPr/>
        </p:nvSpPr>
        <p:spPr>
          <a:xfrm>
            <a:off x="2681202" y="649264"/>
            <a:ext cx="7559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МАУ ДО «ДОМ ТВОРЧЕСТВА СОВЕТСКОГО РАЙОНА Г.УЛАН-УДЭ</a:t>
            </a:r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8D0A0A-0624-4D8B-AAD8-257BC78B4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285" y="203799"/>
            <a:ext cx="1464812" cy="146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8DBFDA1-45CD-FB51-3FC3-6FA694087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080767" cy="6400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УЛАН-УДЭ – ГОРОД ТРУДОВОЙ ДОБЛЕСТИ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D9CC76B-1115-8353-DC86-B989FAB3DE1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0" y="1415013"/>
            <a:ext cx="5816367" cy="5212290"/>
          </a:xfrm>
        </p:spPr>
        <p:txBody>
          <a:bodyPr>
            <a:normAutofit/>
          </a:bodyPr>
          <a:lstStyle/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Указом Президента Российской Федерации № 668 от 11.09.2023 городу Улан-Удэ присвоено </a:t>
            </a:r>
            <a:r>
              <a:rPr lang="ru-RU" sz="21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почетное звание Российской Федерации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«Город трудовой доблести».</a:t>
            </a:r>
            <a:endParaRPr lang="ru-RU" sz="2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800"/>
              </a:spcAft>
            </a:pPr>
            <a:r>
              <a:rPr lang="ru-RU" sz="21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Почетное звание присвоено городу Улан-Удэ за «За значительный вклад жителей городов в достижении победы в Великой Отечественной войне 1941-1945 годов, обеспечения бесперебойного производства военной и гражданской продукции на промышленных предприятиях и, проявленные при этом массовый трудовой героизм и самоотверженность».</a:t>
            </a:r>
            <a:endParaRPr lang="ru-RU" sz="2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A40C09-E4C1-6F87-1665-A53F0F7201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50" r="5023"/>
          <a:stretch/>
        </p:blipFill>
        <p:spPr>
          <a:xfrm>
            <a:off x="539299" y="1761688"/>
            <a:ext cx="5355760" cy="40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90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41610" y="371426"/>
            <a:ext cx="11365993" cy="640080"/>
          </a:xfrm>
        </p:spPr>
        <p:txBody>
          <a:bodyPr rtlCol="0">
            <a:noAutofit/>
          </a:bodyPr>
          <a:lstStyle/>
          <a:p>
            <a:pPr algn="ctr" rtl="0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Бурятия в годы Великой Отечественной войны</a:t>
            </a:r>
          </a:p>
        </p:txBody>
      </p:sp>
      <p:sp>
        <p:nvSpPr>
          <p:cNvPr id="38" name="Объект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endParaRPr lang="ru-RU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EE5562-FC33-8C0A-29C6-0CDC07F53DCD}"/>
              </a:ext>
            </a:extLst>
          </p:cNvPr>
          <p:cNvSpPr txBox="1"/>
          <p:nvPr/>
        </p:nvSpPr>
        <p:spPr>
          <a:xfrm>
            <a:off x="702734" y="1385113"/>
            <a:ext cx="458233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Великая Отечественная война – 1941-1945 гг.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Четыре долгих года, 1418 дней, 34 000 часов шла на нашей земле самая кровопролитная и страшная война в истории человечества.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В Бурятии на фронт ушло - более 120 тыс. человек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Погибли на полях сражений - около 39 тыс. солдат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Инвалидами домой вернулись 6,5 тыс. человек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E3D9DE-3B67-6CD3-EA71-ED9A5BCFD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224" y="1459683"/>
            <a:ext cx="6279004" cy="45817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11E26-4562-B3FC-66B7-92514DC24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14" y="291302"/>
            <a:ext cx="10963321" cy="64008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Всё для фронта, всё для победы!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E496F00-E16B-C292-D447-AE5819C1E44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194873" y="1109980"/>
            <a:ext cx="6126154" cy="34459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3FC42C-6CE0-D57A-674A-15EAD4169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570" y="3439804"/>
            <a:ext cx="4687871" cy="33176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8656E2-F5FE-4908-8016-95B46DEA1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" y="1193074"/>
            <a:ext cx="3648354" cy="556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3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D27FE-482A-7942-41BA-E93676323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1223380" cy="6400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Улан-Удэнский авиационный завод в годы войны</a:t>
            </a:r>
            <a:endParaRPr lang="ru-RU" sz="36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24470A5-1D96-9CD1-20B1-AB40895F2E8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/>
          <a:srcRect l="4260" t="19433" b="16846"/>
          <a:stretch/>
        </p:blipFill>
        <p:spPr>
          <a:xfrm>
            <a:off x="878924" y="3146099"/>
            <a:ext cx="5334590" cy="19897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1574B2-3018-1DC7-AD75-7D47D73AE72E}"/>
              </a:ext>
            </a:extLst>
          </p:cNvPr>
          <p:cNvSpPr txBox="1"/>
          <p:nvPr/>
        </p:nvSpPr>
        <p:spPr>
          <a:xfrm>
            <a:off x="391243" y="5184522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1942 году авиазавод начал серийный выпуск новых истребителей ЛА-5, </a:t>
            </a:r>
            <a:r>
              <a:rPr lang="ru-RU" sz="1800" dirty="0">
                <a:solidFill>
                  <a:srgbClr val="2D2D2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с 1944-го — Ла-7, ставших главной ударной силой. Армейские летчики, в том числе трижды Герои Советского Союза И.И. Кожедуб и А.И. Покрышкин, дали им высокую оценку. 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55DA11-DF1B-2F27-0A1C-220B16D37D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" t="35400" r="9333" b="19600"/>
          <a:stretch/>
        </p:blipFill>
        <p:spPr bwMode="auto">
          <a:xfrm>
            <a:off x="6539961" y="1745809"/>
            <a:ext cx="5204626" cy="33663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CD2171-D39E-F049-DB32-B22D699CB49E}"/>
              </a:ext>
            </a:extLst>
          </p:cNvPr>
          <p:cNvSpPr txBox="1"/>
          <p:nvPr/>
        </p:nvSpPr>
        <p:spPr>
          <a:xfrm>
            <a:off x="7397182" y="5477476"/>
            <a:ext cx="40121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</a:rPr>
              <a:t>Коллектив цеха  3, 36 с летчиками И.И. Кожедубом и А.И. Покрышкиным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74DA2A-5C69-B0C2-853F-3F88FFB7B2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43" y="1217530"/>
            <a:ext cx="2700762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56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CA6F5B7E-B979-3812-5427-0CB0E71837E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91898" y="1425661"/>
            <a:ext cx="5132065" cy="366885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84A4D7-EAE9-FCE2-8F3A-B7AAA3655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684" y="330610"/>
            <a:ext cx="9050632" cy="6400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Паровозовагонный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ремонтный завод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836B95-F8AD-8BEA-9DD2-BF22EF34E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515" y="1912690"/>
            <a:ext cx="5055522" cy="35996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704417-EC6F-1B5D-5678-C1B6799999FC}"/>
              </a:ext>
            </a:extLst>
          </p:cNvPr>
          <p:cNvSpPr txBox="1"/>
          <p:nvPr/>
        </p:nvSpPr>
        <p:spPr>
          <a:xfrm>
            <a:off x="6452469" y="5669354"/>
            <a:ext cx="57395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НАЧАЛЬНИК ЧУГУНОЛИТЕЙНОГО ЦЕХА Л.ВАХРУШКИН И НОРМИРОВЩИК А.ЗАДОЕВ ЗНАКОМЯТСЯ С ЧЕРТЕЖАМИ НА СПЕЦЗАКАЗ. 1944 Г.</a:t>
            </a:r>
          </a:p>
        </p:txBody>
      </p:sp>
    </p:spTree>
    <p:extLst>
      <p:ext uri="{BB962C8B-B14F-4D97-AF65-F5344CB8AC3E}">
        <p14:creationId xmlns:p14="http://schemas.microsoft.com/office/powerpoint/2010/main" val="2456470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875EE9-82E4-97E7-EE7C-453FDCFA8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439667"/>
            <a:ext cx="10812320" cy="64008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Улан-Удэнский механизированный стекольный завод 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00555CE-053C-18B8-636E-7B50DA7929D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653684" y="1447649"/>
            <a:ext cx="5929370" cy="3850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99DAF2-7C16-5B16-6B22-BCA8B5128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029" y="1447648"/>
            <a:ext cx="4711438" cy="34431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B65290-1CCA-179F-496A-E254E29E6834}"/>
              </a:ext>
            </a:extLst>
          </p:cNvPr>
          <p:cNvSpPr txBox="1"/>
          <p:nvPr/>
        </p:nvSpPr>
        <p:spPr>
          <a:xfrm>
            <a:off x="7146517" y="5094894"/>
            <a:ext cx="46148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Стеклозавод выпускал продукцию, нужную фронту и тылу:</a:t>
            </a:r>
          </a:p>
          <a:p>
            <a:pPr indent="457200" algn="just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ноябре 1943 года сверх плана выпущено 17 вагонов стекла и направлено в осво­божденные города Сталинград, Курск, Донбасс.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38D7CE-709C-D668-FE43-8E6514B27F49}"/>
              </a:ext>
            </a:extLst>
          </p:cNvPr>
          <p:cNvSpPr txBox="1"/>
          <p:nvPr/>
        </p:nvSpPr>
        <p:spPr>
          <a:xfrm>
            <a:off x="1467867" y="5578561"/>
            <a:ext cx="41024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Улан-Удэнский стекольный завод </a:t>
            </a:r>
          </a:p>
        </p:txBody>
      </p:sp>
    </p:spTree>
    <p:extLst>
      <p:ext uri="{BB962C8B-B14F-4D97-AF65-F5344CB8AC3E}">
        <p14:creationId xmlns:p14="http://schemas.microsoft.com/office/powerpoint/2010/main" val="4056870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86076F-C25D-8C4B-403F-CDC834571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954932" cy="64008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Вольфрамо</a:t>
            </a:r>
            <a:r>
              <a:rPr lang="ru-RU" sz="36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-молибденовый комбинат</a:t>
            </a:r>
            <a:r>
              <a:rPr lang="ru-RU" sz="36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246F16C-766F-FF46-86AA-995DD49E42D8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21207" y="1429440"/>
            <a:ext cx="5337675" cy="37717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C6E8E7-BDAD-E612-40B7-5D4C19D47A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56"/>
          <a:stretch/>
        </p:blipFill>
        <p:spPr bwMode="auto">
          <a:xfrm>
            <a:off x="6263779" y="1797686"/>
            <a:ext cx="5505975" cy="2556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A7FB5A-19F1-8630-BED6-25482524C9B1}"/>
              </a:ext>
            </a:extLst>
          </p:cNvPr>
          <p:cNvSpPr txBox="1"/>
          <p:nvPr/>
        </p:nvSpPr>
        <p:spPr>
          <a:xfrm>
            <a:off x="975568" y="5299199"/>
            <a:ext cx="105764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Горняки Джиды давали 70-80% из каждых 100 тонн добытого в стране вольфрама в период войны. Он использовался для изготовления брони танков самолетов, пулеметов. </a:t>
            </a:r>
          </a:p>
        </p:txBody>
      </p:sp>
    </p:spTree>
    <p:extLst>
      <p:ext uri="{BB962C8B-B14F-4D97-AF65-F5344CB8AC3E}">
        <p14:creationId xmlns:p14="http://schemas.microsoft.com/office/powerpoint/2010/main" val="371818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27B79-45E7-C06F-31AA-2F197326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367703" cy="6400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Улан-Удэнский мясокомбинат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F3637B-FF38-8BE8-DC38-E7CA77ED8D1E}"/>
              </a:ext>
            </a:extLst>
          </p:cNvPr>
          <p:cNvSpPr txBox="1"/>
          <p:nvPr/>
        </p:nvSpPr>
        <p:spPr>
          <a:xfrm>
            <a:off x="834455" y="5356844"/>
            <a:ext cx="107964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Улан-Удэнский мясокомбинат занимал в военные годы третье место среди мясокомбинатов страны по объёму валовой продукции. Кроме пищевых продуктов мясокомбинат выпускал до 50 наименований медицинской продукции.</a:t>
            </a:r>
          </a:p>
        </p:txBody>
      </p:sp>
      <p:pic>
        <p:nvPicPr>
          <p:cNvPr id="6" name="Объект 5" descr="Работники Улан-Удэнского мясокомбината">
            <a:extLst>
              <a:ext uri="{FF2B5EF4-FFF2-40B4-BE49-F238E27FC236}">
                <a16:creationId xmlns:a16="http://schemas.microsoft.com/office/drawing/2014/main" id="{02BBCF1A-06D8-AC3B-9914-A04A64A1DCEC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73" y="1461920"/>
            <a:ext cx="5277589" cy="35211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72E5C2-D433-D06F-6AF4-D5451198FFC2}"/>
              </a:ext>
            </a:extLst>
          </p:cNvPr>
          <p:cNvSpPr txBox="1"/>
          <p:nvPr/>
        </p:nvSpPr>
        <p:spPr>
          <a:xfrm>
            <a:off x="689301" y="5040677"/>
            <a:ext cx="44349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Улан-Удэнского мясокомбината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75F819C-A64F-92E2-6C8A-CB025D5E9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940" y="1461920"/>
            <a:ext cx="5314928" cy="35211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41521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4092A-96FF-822C-F0A9-3998112C0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904599" cy="6400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Сельское хозяйство республики</a:t>
            </a:r>
            <a:r>
              <a:rPr lang="ru-RU" sz="36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3C6382-C861-0D1C-66AE-D754B09B6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087" y="1586996"/>
            <a:ext cx="5602591" cy="31894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31A321A-1169-C595-D1D6-31BF169171D1}"/>
              </a:ext>
            </a:extLst>
          </p:cNvPr>
          <p:cNvSpPr txBox="1"/>
          <p:nvPr/>
        </p:nvSpPr>
        <p:spPr>
          <a:xfrm>
            <a:off x="515158" y="4891874"/>
            <a:ext cx="54255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Самолет, изготовленный на средства колхозников колхоза «Социализм» (улус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Ухэ-Цаган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BD84960-0A23-D2C2-DDBA-D1E11D194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73" y="1558325"/>
            <a:ext cx="5238750" cy="31894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EE9DE3-8308-7D2F-E0DB-785FFC8C465A}"/>
              </a:ext>
            </a:extLst>
          </p:cNvPr>
          <p:cNvSpPr txBox="1"/>
          <p:nvPr/>
        </p:nvSpPr>
        <p:spPr>
          <a:xfrm>
            <a:off x="857250" y="5559954"/>
            <a:ext cx="10326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Всего за военный период колхозники сдали государству около 15 млн пудов зерна, 2 млн пудов мяса, свыше 5 млн пудов овощей и картофеля, более 5 млн пудов шерсти и другой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2856923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A37B9-E3EB-92E5-E8DF-BA3F0D735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Эвакогоспитали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74D386-3479-1270-F54C-924F3E8F1C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6821" y="1435608"/>
            <a:ext cx="4645554" cy="5065860"/>
          </a:xfrm>
        </p:spPr>
        <p:txBody>
          <a:bodyPr>
            <a:norm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За годы войны в госпиталях Бурятии было пролечено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более 30 тысяч раненых и больных, произведено 16 298 операций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Вернулся в строй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каждый третий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поступивший на лечение солдат.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Каждому второму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была восстановлена трудоспособность.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Смертность составила  0,4 %</a:t>
            </a:r>
            <a:endParaRPr lang="ru-RU" sz="2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68A399-F72D-1364-9FAE-1C3336D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30" y="1235411"/>
            <a:ext cx="4645555" cy="34140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3A4B3-84D0-8896-DA64-0520A322B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156" y="3517166"/>
            <a:ext cx="4602879" cy="327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4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C63EE7-306C-A5AE-8BF0-0BFACF376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10761986" cy="6400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37EB6B-DD6B-E920-D2DB-E6888E5B63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193074"/>
            <a:ext cx="6314311" cy="5547360"/>
          </a:xfrm>
        </p:spPr>
        <p:txBody>
          <a:bodyPr>
            <a:normAutofit/>
          </a:bodyPr>
          <a:lstStyle/>
          <a:p>
            <a:pPr indent="2698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9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1984 г.</a:t>
            </a:r>
            <a:r>
              <a:rPr lang="ru-RU" sz="29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2900" dirty="0">
                <a:solidFill>
                  <a:srgbClr val="2D2D2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 Улан-Удэ награжден </a:t>
            </a:r>
            <a:r>
              <a:rPr lang="ru-RU" sz="29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орденом Трудового Красного знамени</a:t>
            </a:r>
            <a:r>
              <a:rPr lang="ru-RU" sz="29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269875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9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 г.</a:t>
            </a:r>
            <a:r>
              <a:rPr lang="ru-RU" sz="29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9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solidFill>
                  <a:srgbClr val="2D2D2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городу </a:t>
            </a:r>
            <a:r>
              <a:rPr lang="ru-RU" sz="2900" dirty="0">
                <a:solidFill>
                  <a:srgbClr val="2D2D2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Улан-Удэ присвоено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9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почетное звание Российской Федерации  «Город трудовой доблести»</a:t>
            </a:r>
            <a:endParaRPr lang="ru-RU" sz="2900" dirty="0">
              <a:solidFill>
                <a:srgbClr val="2D2D2D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ru-RU" sz="2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A89A5F-761C-6D46-0B06-F793B2CED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675" y="1342344"/>
            <a:ext cx="2804159" cy="21015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247912-A8C4-AFB3-5AC4-8D0EFE84D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376" y="3698144"/>
            <a:ext cx="4468755" cy="22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981475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и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30_TF10001108_Win3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{F063C2E6-D1FE-4C7A-9BB9-B1F274F1B3DF}tf10001108_win32</Template>
  <TotalTime>1450</TotalTime>
  <Words>477</Words>
  <Application>Microsoft Office PowerPoint</Application>
  <PresentationFormat>Широкоэкранный</PresentationFormat>
  <Paragraphs>40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Segoe UI</vt:lpstr>
      <vt:lpstr>Segoe UI Light</vt:lpstr>
      <vt:lpstr>Times New Roman</vt:lpstr>
      <vt:lpstr>Wingdings</vt:lpstr>
      <vt:lpstr>Пользовательские</vt:lpstr>
      <vt:lpstr>  УЛАН-УДЭ – ГОРОД ТРУДОВОЙ ДОБЛЕСТИ</vt:lpstr>
      <vt:lpstr>УЛАН-УДЭ – ГОРОД ТРУДОВОЙ ДОБЛЕСТИ</vt:lpstr>
      <vt:lpstr>Бурятия в годы Великой Отечественной войны</vt:lpstr>
      <vt:lpstr>Всё для фронта, всё для победы!</vt:lpstr>
      <vt:lpstr>Улан-Удэнский авиационный завод в годы войны</vt:lpstr>
      <vt:lpstr>Паровозовагонный ремонтный завод</vt:lpstr>
      <vt:lpstr>Улан-Удэнский механизированный стекольный завод </vt:lpstr>
      <vt:lpstr>Вольфрамо-молибденовый комбинат </vt:lpstr>
      <vt:lpstr>Улан-Удэнский мясокомбинат </vt:lpstr>
      <vt:lpstr>Сельское хозяйство республики </vt:lpstr>
      <vt:lpstr>Эвакогоспитали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УРОКИ ТРУДОВОЙ ДОБЛЕСТИ</dc:title>
  <dc:creator>Савелий Форусов</dc:creator>
  <cp:keywords/>
  <cp:lastModifiedBy>Cab2PC1</cp:lastModifiedBy>
  <cp:revision>12</cp:revision>
  <dcterms:created xsi:type="dcterms:W3CDTF">2024-04-15T09:46:21Z</dcterms:created>
  <dcterms:modified xsi:type="dcterms:W3CDTF">2025-04-10T01:40:07Z</dcterms:modified>
  <cp:version/>
</cp:coreProperties>
</file>