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94" r:id="rId19"/>
    <p:sldId id="279" r:id="rId20"/>
    <p:sldId id="262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61" r:id="rId3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13">
          <p15:clr>
            <a:srgbClr val="A4A3A4"/>
          </p15:clr>
        </p15:guide>
        <p15:guide id="2" orient="horz" pos="2709">
          <p15:clr>
            <a:srgbClr val="A4A3A4"/>
          </p15:clr>
        </p15:guide>
        <p15:guide id="3" pos="10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C120"/>
    <a:srgbClr val="1216BE"/>
    <a:srgbClr val="0032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3" d="100"/>
          <a:sy n="143" d="100"/>
        </p:scale>
        <p:origin x="-714" y="-102"/>
      </p:cViewPr>
      <p:guideLst>
        <p:guide orient="horz" pos="713"/>
        <p:guide orient="horz" pos="2709"/>
        <p:guide pos="10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1CB-1713-48AD-91C2-871F6C7C168E}" type="datetimeFigureOut">
              <a:rPr lang="ru-RU" smtClean="0"/>
              <a:t>11.03.2025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F397-F16B-4863-97CD-7A27DAD62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395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1CB-1713-48AD-91C2-871F6C7C168E}" type="datetimeFigureOut">
              <a:rPr lang="ru-RU" smtClean="0"/>
              <a:t>11.03.2025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F397-F16B-4863-97CD-7A27DAD62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947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1CB-1713-48AD-91C2-871F6C7C168E}" type="datetimeFigureOut">
              <a:rPr lang="ru-RU" smtClean="0"/>
              <a:t>11.03.2025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F397-F16B-4863-97CD-7A27DAD62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150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1CB-1713-48AD-91C2-871F6C7C168E}" type="datetimeFigureOut">
              <a:rPr lang="ru-RU" smtClean="0"/>
              <a:t>11.03.2025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F397-F16B-4863-97CD-7A27DAD62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28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1CB-1713-48AD-91C2-871F6C7C168E}" type="datetimeFigureOut">
              <a:rPr lang="ru-RU" smtClean="0"/>
              <a:t>11.03.2025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F397-F16B-4863-97CD-7A27DAD62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23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1CB-1713-48AD-91C2-871F6C7C168E}" type="datetimeFigureOut">
              <a:rPr lang="ru-RU" smtClean="0"/>
              <a:t>11.03.2025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F397-F16B-4863-97CD-7A27DAD62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447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1CB-1713-48AD-91C2-871F6C7C168E}" type="datetimeFigureOut">
              <a:rPr lang="ru-RU" smtClean="0"/>
              <a:t>11.03.2025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F397-F16B-4863-97CD-7A27DAD62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581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1CB-1713-48AD-91C2-871F6C7C168E}" type="datetimeFigureOut">
              <a:rPr lang="ru-RU" smtClean="0"/>
              <a:t>11.03.2025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F397-F16B-4863-97CD-7A27DAD62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570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1CB-1713-48AD-91C2-871F6C7C168E}" type="datetimeFigureOut">
              <a:rPr lang="ru-RU" smtClean="0"/>
              <a:t>11.03.2025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F397-F16B-4863-97CD-7A27DAD62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04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1CB-1713-48AD-91C2-871F6C7C168E}" type="datetimeFigureOut">
              <a:rPr lang="ru-RU" smtClean="0"/>
              <a:t>11.03.2025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F397-F16B-4863-97CD-7A27DAD62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986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1CB-1713-48AD-91C2-871F6C7C168E}" type="datetimeFigureOut">
              <a:rPr lang="ru-RU" smtClean="0"/>
              <a:t>11.03.2025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F397-F16B-4863-97CD-7A27DAD62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548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201CB-1713-48AD-91C2-871F6C7C168E}" type="datetimeFigureOut">
              <a:rPr lang="ru-RU" smtClean="0"/>
              <a:t>11.03.2025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F397-F16B-4863-97CD-7A27DAD62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51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26" Type="http://schemas.openxmlformats.org/officeDocument/2006/relationships/slide" Target="slide25.xml"/><Relationship Id="rId3" Type="http://schemas.openxmlformats.org/officeDocument/2006/relationships/slide" Target="slide2.xml"/><Relationship Id="rId21" Type="http://schemas.openxmlformats.org/officeDocument/2006/relationships/slide" Target="slide20.xml"/><Relationship Id="rId34" Type="http://schemas.openxmlformats.org/officeDocument/2006/relationships/slide" Target="slide33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5" Type="http://schemas.openxmlformats.org/officeDocument/2006/relationships/slide" Target="slide24.xml"/><Relationship Id="rId33" Type="http://schemas.openxmlformats.org/officeDocument/2006/relationships/slide" Target="slide32.xml"/><Relationship Id="rId2" Type="http://schemas.openxmlformats.org/officeDocument/2006/relationships/image" Target="../media/image2.jpg"/><Relationship Id="rId16" Type="http://schemas.openxmlformats.org/officeDocument/2006/relationships/slide" Target="slide15.xml"/><Relationship Id="rId20" Type="http://schemas.openxmlformats.org/officeDocument/2006/relationships/slide" Target="slide19.xml"/><Relationship Id="rId29" Type="http://schemas.openxmlformats.org/officeDocument/2006/relationships/slide" Target="slide2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slide" Target="slide23.xml"/><Relationship Id="rId32" Type="http://schemas.openxmlformats.org/officeDocument/2006/relationships/slide" Target="slide31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slide" Target="slide22.xml"/><Relationship Id="rId28" Type="http://schemas.openxmlformats.org/officeDocument/2006/relationships/slide" Target="slide27.xml"/><Relationship Id="rId36" Type="http://schemas.openxmlformats.org/officeDocument/2006/relationships/image" Target="../media/image3.jpeg"/><Relationship Id="rId10" Type="http://schemas.openxmlformats.org/officeDocument/2006/relationships/slide" Target="slide9.xml"/><Relationship Id="rId19" Type="http://schemas.openxmlformats.org/officeDocument/2006/relationships/slide" Target="slide18.xml"/><Relationship Id="rId31" Type="http://schemas.openxmlformats.org/officeDocument/2006/relationships/slide" Target="slide30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slide" Target="slide21.xml"/><Relationship Id="rId27" Type="http://schemas.openxmlformats.org/officeDocument/2006/relationships/slide" Target="slide26.xml"/><Relationship Id="rId30" Type="http://schemas.openxmlformats.org/officeDocument/2006/relationships/slide" Target="slide29.xml"/><Relationship Id="rId35" Type="http://schemas.openxmlformats.org/officeDocument/2006/relationships/slide" Target="slide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000316" y="0"/>
            <a:ext cx="720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Roboto Black" pitchFamily="2" charset="0"/>
                <a:ea typeface="Roboto Black" pitchFamily="2" charset="0"/>
                <a:cs typeface="Roboto Black" pitchFamily="2" charset="0"/>
              </a:rPr>
              <a:t>Азбука о важном (выбрать букву)</a:t>
            </a:r>
          </a:p>
        </p:txBody>
      </p:sp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288961" y="699542"/>
            <a:ext cx="804917" cy="19389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ctr"/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1" name="Прямоугольник 30">
            <a:hlinkClick r:id="rId4" action="ppaction://hlinksldjump"/>
          </p:cNvPr>
          <p:cNvSpPr/>
          <p:nvPr/>
        </p:nvSpPr>
        <p:spPr>
          <a:xfrm>
            <a:off x="1151312" y="699542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" name="Прямоугольник 31">
            <a:hlinkClick r:id="rId5" action="ppaction://hlinksldjump"/>
          </p:cNvPr>
          <p:cNvSpPr/>
          <p:nvPr/>
        </p:nvSpPr>
        <p:spPr>
          <a:xfrm>
            <a:off x="2013663" y="699542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3" name="Прямоугольник 32">
            <a:hlinkClick r:id="rId6" action="ppaction://hlinksldjump"/>
          </p:cNvPr>
          <p:cNvSpPr/>
          <p:nvPr/>
        </p:nvSpPr>
        <p:spPr>
          <a:xfrm>
            <a:off x="2876014" y="699542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4" name="Прямоугольник 33">
            <a:hlinkClick r:id="rId7" action="ppaction://hlinksldjump"/>
          </p:cNvPr>
          <p:cNvSpPr/>
          <p:nvPr/>
        </p:nvSpPr>
        <p:spPr>
          <a:xfrm>
            <a:off x="3738365" y="699542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5" name="Прямоугольник 34">
            <a:hlinkClick r:id="rId8" action="ppaction://hlinksldjump"/>
          </p:cNvPr>
          <p:cNvSpPr/>
          <p:nvPr/>
        </p:nvSpPr>
        <p:spPr>
          <a:xfrm>
            <a:off x="4600716" y="699542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6" name="Прямоугольник 35">
            <a:hlinkClick r:id="rId9" action="ppaction://hlinksldjump"/>
          </p:cNvPr>
          <p:cNvSpPr/>
          <p:nvPr/>
        </p:nvSpPr>
        <p:spPr>
          <a:xfrm>
            <a:off x="5463067" y="699542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Ё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7" name="Прямоугольник 36">
            <a:hlinkClick r:id="rId10" action="ppaction://hlinksldjump"/>
          </p:cNvPr>
          <p:cNvSpPr/>
          <p:nvPr/>
        </p:nvSpPr>
        <p:spPr>
          <a:xfrm>
            <a:off x="6325418" y="699542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Ж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8" name="Прямоугольник 37">
            <a:hlinkClick r:id="rId11" action="ppaction://hlinksldjump"/>
          </p:cNvPr>
          <p:cNvSpPr/>
          <p:nvPr/>
        </p:nvSpPr>
        <p:spPr>
          <a:xfrm>
            <a:off x="7187769" y="699542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9" name="Прямоугольник 38">
            <a:hlinkClick r:id="rId12" action="ppaction://hlinksldjump"/>
          </p:cNvPr>
          <p:cNvSpPr/>
          <p:nvPr/>
        </p:nvSpPr>
        <p:spPr>
          <a:xfrm>
            <a:off x="8050120" y="699542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1" name="Прямоугольник 40">
            <a:hlinkClick r:id="rId13" action="ppaction://hlinksldjump"/>
          </p:cNvPr>
          <p:cNvSpPr/>
          <p:nvPr/>
        </p:nvSpPr>
        <p:spPr>
          <a:xfrm>
            <a:off x="288961" y="1743318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Й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2" name="Прямоугольник 41">
            <a:hlinkClick r:id="rId14" action="ppaction://hlinksldjump"/>
          </p:cNvPr>
          <p:cNvSpPr/>
          <p:nvPr/>
        </p:nvSpPr>
        <p:spPr>
          <a:xfrm>
            <a:off x="1151312" y="1743318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3" name="Прямоугольник 42">
            <a:hlinkClick r:id="rId15" action="ppaction://hlinksldjump"/>
          </p:cNvPr>
          <p:cNvSpPr/>
          <p:nvPr/>
        </p:nvSpPr>
        <p:spPr>
          <a:xfrm>
            <a:off x="2013663" y="1743318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4" name="Прямоугольник 43">
            <a:hlinkClick r:id="rId16" action="ppaction://hlinksldjump"/>
          </p:cNvPr>
          <p:cNvSpPr/>
          <p:nvPr/>
        </p:nvSpPr>
        <p:spPr>
          <a:xfrm>
            <a:off x="2876014" y="1743318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5" name="Прямоугольник 44">
            <a:hlinkClick r:id="rId17" action="ppaction://hlinksldjump"/>
          </p:cNvPr>
          <p:cNvSpPr/>
          <p:nvPr/>
        </p:nvSpPr>
        <p:spPr>
          <a:xfrm>
            <a:off x="3738365" y="1743318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6" name="Прямоугольник 45">
            <a:hlinkClick r:id="rId18" action="ppaction://hlinksldjump"/>
          </p:cNvPr>
          <p:cNvSpPr/>
          <p:nvPr/>
        </p:nvSpPr>
        <p:spPr>
          <a:xfrm>
            <a:off x="4600716" y="1743318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7" name="Прямоугольник 46">
            <a:hlinkClick r:id="rId19" action="ppaction://hlinksldjump"/>
          </p:cNvPr>
          <p:cNvSpPr/>
          <p:nvPr/>
        </p:nvSpPr>
        <p:spPr>
          <a:xfrm>
            <a:off x="5463067" y="1743318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8" name="Прямоугольник 47">
            <a:hlinkClick r:id="rId20" action="ppaction://hlinksldjump"/>
          </p:cNvPr>
          <p:cNvSpPr/>
          <p:nvPr/>
        </p:nvSpPr>
        <p:spPr>
          <a:xfrm>
            <a:off x="6325418" y="1743318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9" name="Прямоугольник 48">
            <a:hlinkClick r:id="rId21" action="ppaction://hlinksldjump"/>
          </p:cNvPr>
          <p:cNvSpPr/>
          <p:nvPr/>
        </p:nvSpPr>
        <p:spPr>
          <a:xfrm>
            <a:off x="7187769" y="1743318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0" name="Прямоугольник 49">
            <a:hlinkClick r:id="rId22" action="ppaction://hlinksldjump"/>
          </p:cNvPr>
          <p:cNvSpPr/>
          <p:nvPr/>
        </p:nvSpPr>
        <p:spPr>
          <a:xfrm>
            <a:off x="8050120" y="1743318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2" name="Прямоугольник 51">
            <a:hlinkClick r:id="rId23" action="ppaction://hlinksldjump"/>
          </p:cNvPr>
          <p:cNvSpPr/>
          <p:nvPr/>
        </p:nvSpPr>
        <p:spPr>
          <a:xfrm>
            <a:off x="288961" y="2787094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3" name="Прямоугольник 52">
            <a:hlinkClick r:id="rId24" action="ppaction://hlinksldjump"/>
          </p:cNvPr>
          <p:cNvSpPr/>
          <p:nvPr/>
        </p:nvSpPr>
        <p:spPr>
          <a:xfrm>
            <a:off x="1151312" y="2787094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Ф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4" name="Прямоугольник 53">
            <a:hlinkClick r:id="rId25" action="ppaction://hlinksldjump"/>
          </p:cNvPr>
          <p:cNvSpPr/>
          <p:nvPr/>
        </p:nvSpPr>
        <p:spPr>
          <a:xfrm>
            <a:off x="2013663" y="2787094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5" name="Прямоугольник 54">
            <a:hlinkClick r:id="rId26" action="ppaction://hlinksldjump"/>
          </p:cNvPr>
          <p:cNvSpPr/>
          <p:nvPr/>
        </p:nvSpPr>
        <p:spPr>
          <a:xfrm>
            <a:off x="2876014" y="2787094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Ц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Прямоугольник 55">
            <a:hlinkClick r:id="rId27" action="ppaction://hlinksldjump"/>
          </p:cNvPr>
          <p:cNvSpPr/>
          <p:nvPr/>
        </p:nvSpPr>
        <p:spPr>
          <a:xfrm>
            <a:off x="3738365" y="2787094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Ч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7" name="Прямоугольник 56">
            <a:hlinkClick r:id="rId28" action="ppaction://hlinksldjump"/>
          </p:cNvPr>
          <p:cNvSpPr/>
          <p:nvPr/>
        </p:nvSpPr>
        <p:spPr>
          <a:xfrm>
            <a:off x="4600716" y="2787094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8" name="Прямоугольник 57">
            <a:hlinkClick r:id="rId29" action="ppaction://hlinksldjump"/>
          </p:cNvPr>
          <p:cNvSpPr/>
          <p:nvPr/>
        </p:nvSpPr>
        <p:spPr>
          <a:xfrm>
            <a:off x="5463067" y="2787094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Щ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9" name="Прямоугольник 58">
            <a:hlinkClick r:id="rId30" action="ppaction://hlinksldjump"/>
          </p:cNvPr>
          <p:cNvSpPr/>
          <p:nvPr/>
        </p:nvSpPr>
        <p:spPr>
          <a:xfrm>
            <a:off x="6325418" y="2787094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Ъ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0" name="Прямоугольник 59">
            <a:hlinkClick r:id="rId31" action="ppaction://hlinksldjump"/>
          </p:cNvPr>
          <p:cNvSpPr/>
          <p:nvPr/>
        </p:nvSpPr>
        <p:spPr>
          <a:xfrm>
            <a:off x="7187769" y="2787094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1" name="Прямоугольник 60">
            <a:hlinkClick r:id="rId32" action="ppaction://hlinksldjump"/>
          </p:cNvPr>
          <p:cNvSpPr/>
          <p:nvPr/>
        </p:nvSpPr>
        <p:spPr>
          <a:xfrm>
            <a:off x="8050120" y="2787094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2" name="Прямоугольник 61">
            <a:hlinkClick r:id="rId33" action="ppaction://hlinksldjump"/>
            <a:extLst>
              <a:ext uri="{FF2B5EF4-FFF2-40B4-BE49-F238E27FC236}">
                <a16:creationId xmlns="" xmlns:a16="http://schemas.microsoft.com/office/drawing/2014/main" id="{456458A5-1847-43FE-A010-77F46094D31E}"/>
              </a:ext>
            </a:extLst>
          </p:cNvPr>
          <p:cNvSpPr/>
          <p:nvPr/>
        </p:nvSpPr>
        <p:spPr>
          <a:xfrm>
            <a:off x="288960" y="3860343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Э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3" name="Прямоугольник 62">
            <a:hlinkClick r:id="rId34" action="ppaction://hlinksldjump"/>
            <a:extLst>
              <a:ext uri="{FF2B5EF4-FFF2-40B4-BE49-F238E27FC236}">
                <a16:creationId xmlns="" xmlns:a16="http://schemas.microsoft.com/office/drawing/2014/main" id="{8D82683C-CC13-40BA-A2AA-72B68BE3C0C9}"/>
              </a:ext>
            </a:extLst>
          </p:cNvPr>
          <p:cNvSpPr/>
          <p:nvPr/>
        </p:nvSpPr>
        <p:spPr>
          <a:xfrm>
            <a:off x="1151312" y="3860343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Ю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Прямоугольник 63">
            <a:hlinkClick r:id="rId35" action="ppaction://hlinksldjump"/>
            <a:extLst>
              <a:ext uri="{FF2B5EF4-FFF2-40B4-BE49-F238E27FC236}">
                <a16:creationId xmlns="" xmlns:a16="http://schemas.microsoft.com/office/drawing/2014/main" id="{00E11EDF-7D7A-4F19-81C6-8D476DC73544}"/>
              </a:ext>
            </a:extLst>
          </p:cNvPr>
          <p:cNvSpPr/>
          <p:nvPr/>
        </p:nvSpPr>
        <p:spPr>
          <a:xfrm>
            <a:off x="1979711" y="3860343"/>
            <a:ext cx="804917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6000">
                <a:schemeClr val="accent1">
                  <a:tint val="44500"/>
                  <a:satMod val="160000"/>
                </a:schemeClr>
              </a:gs>
              <a:gs pos="96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6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0" name="TextBox 39">
            <a:hlinkClick r:id="" action="ppaction://hlinkshowjump?jump=lastslide"/>
            <a:extLst>
              <a:ext uri="{FF2B5EF4-FFF2-40B4-BE49-F238E27FC236}">
                <a16:creationId xmlns="" xmlns:a16="http://schemas.microsoft.com/office/drawing/2014/main" id="{F07C04BB-9BF9-4EEF-A785-F0D75C57AF25}"/>
              </a:ext>
            </a:extLst>
          </p:cNvPr>
          <p:cNvSpPr txBox="1"/>
          <p:nvPr/>
        </p:nvSpPr>
        <p:spPr>
          <a:xfrm>
            <a:off x="7757233" y="4515966"/>
            <a:ext cx="902811" cy="369332"/>
          </a:xfrm>
          <a:prstGeom prst="rect">
            <a:avLst/>
          </a:prstGeom>
          <a:blipFill>
            <a:blip r:embed="rId36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Выход</a:t>
            </a:r>
          </a:p>
        </p:txBody>
      </p:sp>
    </p:spTree>
    <p:extLst>
      <p:ext uri="{BB962C8B-B14F-4D97-AF65-F5344CB8AC3E}">
        <p14:creationId xmlns:p14="http://schemas.microsoft.com/office/powerpoint/2010/main" val="232135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34AC63D-74BE-40D1-8528-BFFE209E22F7}"/>
              </a:ext>
            </a:extLst>
          </p:cNvPr>
          <p:cNvSpPr txBox="1"/>
          <p:nvPr/>
        </p:nvSpPr>
        <p:spPr>
          <a:xfrm>
            <a:off x="1619672" y="240344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А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лтаргана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C7C4678-FCE0-4FD1-A07F-465D70FF6645}"/>
              </a:ext>
            </a:extLst>
          </p:cNvPr>
          <p:cNvSpPr txBox="1"/>
          <p:nvPr/>
        </p:nvSpPr>
        <p:spPr>
          <a:xfrm>
            <a:off x="1619672" y="886675"/>
            <a:ext cx="7298465" cy="1516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Праздник единения народа, проживающего на территории Республики Бурятия, соседних регионов и других стран.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Название праздника происходит от степного кустарника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алтаргана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Кустарник имеет мощную корневую систему, тем самым растение символизирует силу и дух бурятского народа.</a:t>
            </a:r>
          </a:p>
        </p:txBody>
      </p:sp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51520" y="4092018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153855" y="8270"/>
            <a:ext cx="1393809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B606269-3EA3-4E39-BFC9-0D51361D0704}"/>
              </a:ext>
            </a:extLst>
          </p:cNvPr>
          <p:cNvSpPr txBox="1"/>
          <p:nvPr/>
        </p:nvSpPr>
        <p:spPr>
          <a:xfrm>
            <a:off x="1619672" y="5147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E4C067B8-5CB4-49EF-84B8-2D21313FDF46}"/>
              </a:ext>
            </a:extLst>
          </p:cNvPr>
          <p:cNvSpPr txBox="1"/>
          <p:nvPr/>
        </p:nvSpPr>
        <p:spPr>
          <a:xfrm>
            <a:off x="1619250" y="2607676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А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лтаргана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D060C06-0327-43D0-B095-60F3988A9521}"/>
              </a:ext>
            </a:extLst>
          </p:cNvPr>
          <p:cNvSpPr txBox="1"/>
          <p:nvPr/>
        </p:nvSpPr>
        <p:spPr>
          <a:xfrm>
            <a:off x="1619250" y="3254007"/>
            <a:ext cx="7298465" cy="1516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Уласта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тэрэнэй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хүршэ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можонуудта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болон хари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гүрэнүүдтэ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ажа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уудаг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арадые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нэгэдүүл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 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айндэр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Алтаргана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болоно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Һайндэрэй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нэрэ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хадаа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талын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hɵɵ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г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бургаа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ан -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алтаргана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аа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бии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болоо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Һ</a:t>
            </a:r>
            <a:r>
              <a:rPr lang="en-US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г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бургаа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ан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шанга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үндэ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энэй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системэтэй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тиимэ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ээ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ургамал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хадаа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арадай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сэдьхэлэй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бүхэ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хүсэ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шадалай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үлдэ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тэмдэг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болоно</a:t>
            </a:r>
            <a:endParaRPr lang="ru-RU" sz="14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5B5F989A-12DA-40F5-936D-CB66E377ADD4}"/>
              </a:ext>
            </a:extLst>
          </p:cNvPr>
          <p:cNvSpPr txBox="1"/>
          <p:nvPr/>
        </p:nvSpPr>
        <p:spPr>
          <a:xfrm>
            <a:off x="1619250" y="2418802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</p:spTree>
    <p:extLst>
      <p:ext uri="{BB962C8B-B14F-4D97-AF65-F5344CB8AC3E}">
        <p14:creationId xmlns:p14="http://schemas.microsoft.com/office/powerpoint/2010/main" val="323440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93154" y="4300538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225441" y="0"/>
            <a:ext cx="1393809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5C93C1F-F83A-4BB9-9B31-55317F867D9E}"/>
              </a:ext>
            </a:extLst>
          </p:cNvPr>
          <p:cNvSpPr txBox="1"/>
          <p:nvPr/>
        </p:nvSpPr>
        <p:spPr>
          <a:xfrm>
            <a:off x="2051720" y="307682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Б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айкал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4417683-7F2F-4946-A440-E242D08EE44B}"/>
              </a:ext>
            </a:extLst>
          </p:cNvPr>
          <p:cNvSpPr txBox="1"/>
          <p:nvPr/>
        </p:nvSpPr>
        <p:spPr>
          <a:xfrm>
            <a:off x="2051720" y="925122"/>
            <a:ext cx="7298465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Крупнейший резервуар пресной воды, богатый редким животным миром.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8C01C04-5530-419B-9BB3-C62E81D91A68}"/>
              </a:ext>
            </a:extLst>
          </p:cNvPr>
          <p:cNvSpPr txBox="1"/>
          <p:nvPr/>
        </p:nvSpPr>
        <p:spPr>
          <a:xfrm>
            <a:off x="2051720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B4C2C25-A6E9-4B27-8AB6-FE11B953820D}"/>
              </a:ext>
            </a:extLst>
          </p:cNvPr>
          <p:cNvSpPr txBox="1"/>
          <p:nvPr/>
        </p:nvSpPr>
        <p:spPr>
          <a:xfrm>
            <a:off x="2058704" y="2658811"/>
            <a:ext cx="2844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Б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айгал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99293AB-CA03-4BFF-95D7-29D93E2E426B}"/>
              </a:ext>
            </a:extLst>
          </p:cNvPr>
          <p:cNvSpPr txBox="1"/>
          <p:nvPr/>
        </p:nvSpPr>
        <p:spPr>
          <a:xfrm>
            <a:off x="2058704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DFF5726-F945-43B6-BAE1-CE6ACF966AE4}"/>
              </a:ext>
            </a:extLst>
          </p:cNvPr>
          <p:cNvSpPr txBox="1"/>
          <p:nvPr/>
        </p:nvSpPr>
        <p:spPr>
          <a:xfrm>
            <a:off x="4854422" y="1426821"/>
            <a:ext cx="33025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Святой Байкал – известен ты любому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Прозрачной гладью и красой волшебной.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                                               Д.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Улзытуев</a:t>
            </a:r>
            <a:endParaRPr lang="ru-RU" sz="14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2C1CAC6-E4BF-4DBB-A876-8D5F7452B0FE}"/>
              </a:ext>
            </a:extLst>
          </p:cNvPr>
          <p:cNvSpPr txBox="1"/>
          <p:nvPr/>
        </p:nvSpPr>
        <p:spPr>
          <a:xfrm>
            <a:off x="2078925" y="3298467"/>
            <a:ext cx="6957571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Аргагүй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ехэ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даб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агүй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ариг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сэбэр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тунгалаг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у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аба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хомор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амитадай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дэлхэйгээр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баян.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3809EAF-8CFF-40D4-8D40-EE7FF04077A8}"/>
              </a:ext>
            </a:extLst>
          </p:cNvPr>
          <p:cNvSpPr txBox="1"/>
          <p:nvPr/>
        </p:nvSpPr>
        <p:spPr>
          <a:xfrm>
            <a:off x="3475425" y="4010375"/>
            <a:ext cx="545694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Нангин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Байгал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хүн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бүхэндэ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мэдээжэш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Тунгалаг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у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анай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нюруугаараа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ба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шэдитэ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гое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үзэгдэл</a:t>
            </a:r>
            <a:r>
              <a:rPr lang="en-US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</a:t>
            </a:r>
            <a:r>
              <a:rPr lang="en-US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 </a:t>
            </a:r>
          </a:p>
          <a:p>
            <a:pPr algn="just"/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                                                                                               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Д.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Улзытуев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38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3678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107504" y="51470"/>
            <a:ext cx="1393809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F4A3C6E-F8E6-4133-AC78-EB5C3E478B8B}"/>
              </a:ext>
            </a:extLst>
          </p:cNvPr>
          <p:cNvSpPr txBox="1"/>
          <p:nvPr/>
        </p:nvSpPr>
        <p:spPr>
          <a:xfrm>
            <a:off x="2051720" y="307682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В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осток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AE75CD4-933C-41EB-979E-69212A37C5F8}"/>
              </a:ext>
            </a:extLst>
          </p:cNvPr>
          <p:cNvSpPr txBox="1"/>
          <p:nvPr/>
        </p:nvSpPr>
        <p:spPr>
          <a:xfrm>
            <a:off x="2051721" y="925122"/>
            <a:ext cx="6984776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сторона света моей республики.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7F63F59-0A9B-4E46-B418-0933EB59743D}"/>
              </a:ext>
            </a:extLst>
          </p:cNvPr>
          <p:cNvSpPr txBox="1"/>
          <p:nvPr/>
        </p:nvSpPr>
        <p:spPr>
          <a:xfrm>
            <a:off x="2051720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C810F3D-6521-4AF9-AA5E-38C1E976AA8A}"/>
              </a:ext>
            </a:extLst>
          </p:cNvPr>
          <p:cNvSpPr txBox="1"/>
          <p:nvPr/>
        </p:nvSpPr>
        <p:spPr>
          <a:xfrm>
            <a:off x="2058704" y="2658811"/>
            <a:ext cx="2844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З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үүн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зүг</a:t>
            </a:r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914828E-636A-44FE-9F3D-83D75BC26B87}"/>
              </a:ext>
            </a:extLst>
          </p:cNvPr>
          <p:cNvSpPr txBox="1"/>
          <p:nvPr/>
        </p:nvSpPr>
        <p:spPr>
          <a:xfrm>
            <a:off x="2058704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6C67661-C965-4A56-B5DB-2BC8E569CD99}"/>
              </a:ext>
            </a:extLst>
          </p:cNvPr>
          <p:cNvSpPr txBox="1"/>
          <p:nvPr/>
        </p:nvSpPr>
        <p:spPr>
          <a:xfrm>
            <a:off x="4568441" y="1329974"/>
            <a:ext cx="3248005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Бурятия родная сторона.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В ней гул ветров 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И рек журчанье.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                         К. Павлова-Овчинникова</a:t>
            </a:r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7357069-0C1C-4968-9B9C-499A4B00989F}"/>
              </a:ext>
            </a:extLst>
          </p:cNvPr>
          <p:cNvSpPr txBox="1"/>
          <p:nvPr/>
        </p:nvSpPr>
        <p:spPr>
          <a:xfrm>
            <a:off x="2078925" y="3298467"/>
            <a:ext cx="6957571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минии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республикын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туяагай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толон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167B408-A975-49FF-B3BB-D40CE132A6BE}"/>
              </a:ext>
            </a:extLst>
          </p:cNvPr>
          <p:cNvSpPr txBox="1"/>
          <p:nvPr/>
        </p:nvSpPr>
        <p:spPr>
          <a:xfrm>
            <a:off x="4716016" y="3862291"/>
            <a:ext cx="231204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Буряадни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–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түрэл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таламни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Тэндэ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алхидай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шууяан</a:t>
            </a:r>
            <a:endParaRPr lang="ru-RU" sz="14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Голнуудай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харьялаан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824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3678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107504" y="-15314"/>
            <a:ext cx="1393809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1B40019-B425-4EC3-BAE0-ECDDF5DB6408}"/>
              </a:ext>
            </a:extLst>
          </p:cNvPr>
          <p:cNvSpPr txBox="1"/>
          <p:nvPr/>
        </p:nvSpPr>
        <p:spPr>
          <a:xfrm>
            <a:off x="1619672" y="240344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Г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ерой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93573DA-E41E-4517-810F-25E2F6EC40FF}"/>
              </a:ext>
            </a:extLst>
          </p:cNvPr>
          <p:cNvSpPr txBox="1"/>
          <p:nvPr/>
        </p:nvSpPr>
        <p:spPr>
          <a:xfrm>
            <a:off x="1619250" y="833242"/>
            <a:ext cx="7298465" cy="1563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Мужество и храбрость присуще человеку, который совершил героический поступок.</a:t>
            </a:r>
          </a:p>
          <a:p>
            <a:pPr algn="just">
              <a:spcBef>
                <a:spcPts val="1200"/>
              </a:spcBef>
            </a:pP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Алдар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Цыденжапов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– наш герой в памяти и в сердце! </a:t>
            </a:r>
          </a:p>
          <a:p>
            <a:pPr algn="just"/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24 сентября 2010 году произошел пожар на эсминце «Быстрый».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Алдар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ценою своей жизни спас более 300 матросов. Он бросился в отсек и перекрыл вентиль. Выбрался через 9 секунд, но получил ожоги несовместимые с жизнью.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2B18166-FE56-4E25-B084-DA871B4410C4}"/>
              </a:ext>
            </a:extLst>
          </p:cNvPr>
          <p:cNvSpPr txBox="1"/>
          <p:nvPr/>
        </p:nvSpPr>
        <p:spPr>
          <a:xfrm>
            <a:off x="1619672" y="5147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AF6692F-6AC1-4CDC-BA26-4005DA43B882}"/>
              </a:ext>
            </a:extLst>
          </p:cNvPr>
          <p:cNvSpPr txBox="1"/>
          <p:nvPr/>
        </p:nvSpPr>
        <p:spPr>
          <a:xfrm>
            <a:off x="1619250" y="2645499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Баатар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7ABD03F-A542-4FAA-A9A4-F7C47004A6C4}"/>
              </a:ext>
            </a:extLst>
          </p:cNvPr>
          <p:cNvSpPr txBox="1"/>
          <p:nvPr/>
        </p:nvSpPr>
        <p:spPr>
          <a:xfrm>
            <a:off x="1619250" y="3254007"/>
            <a:ext cx="7298465" cy="1505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Баатарлиг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үнэн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сэхэ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аяг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зантай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эрэлхэг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зоригтой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хүндэ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хабаатай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Баатарлиг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хүбүүн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Алдар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Цыденжапов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хододоо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манай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сэдьхэлдэмнай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ба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зүрхэндэмнай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! </a:t>
            </a:r>
          </a:p>
          <a:p>
            <a:pPr algn="just"/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2010 оной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сентябриин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24-дэ «Быстрый» гэ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эн эсминец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дээрэ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түймэр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болоо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эн.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Алдар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рынг</a:t>
            </a:r>
            <a:r>
              <a:rPr lang="en-US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ами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на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хайрлангүй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300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гаран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матросуудай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ами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на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абараа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юм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Тэрэ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эсминецэй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отсек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гүйдэл</a:t>
            </a:r>
            <a:r>
              <a:rPr lang="en-US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</a:t>
            </a:r>
            <a:r>
              <a:rPr lang="en-US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ошожо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вентиль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хаагаа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эн. 9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секундэ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болоод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гарахадаа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тэрэнэй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бэень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амиды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мэндэ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үлэх</a:t>
            </a:r>
            <a:r>
              <a:rPr lang="en-US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бэшэ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шата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анай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шархатай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байгаа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7595CAB-2919-49E9-8BE5-F305BF35F0E5}"/>
              </a:ext>
            </a:extLst>
          </p:cNvPr>
          <p:cNvSpPr txBox="1"/>
          <p:nvPr/>
        </p:nvSpPr>
        <p:spPr>
          <a:xfrm>
            <a:off x="1619250" y="2418802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</p:spTree>
    <p:extLst>
      <p:ext uri="{BB962C8B-B14F-4D97-AF65-F5344CB8AC3E}">
        <p14:creationId xmlns:p14="http://schemas.microsoft.com/office/powerpoint/2010/main" val="191025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3678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107504" y="0"/>
            <a:ext cx="1393809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7B114D2-A4FB-489F-96DC-220CC6F94309}"/>
              </a:ext>
            </a:extLst>
          </p:cNvPr>
          <p:cNvSpPr txBox="1"/>
          <p:nvPr/>
        </p:nvSpPr>
        <p:spPr>
          <a:xfrm>
            <a:off x="2051720" y="307682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Д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ацан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1FD327B-600B-4364-A5EE-EC335BB0DE67}"/>
              </a:ext>
            </a:extLst>
          </p:cNvPr>
          <p:cNvSpPr txBox="1"/>
          <p:nvPr/>
        </p:nvSpPr>
        <p:spPr>
          <a:xfrm>
            <a:off x="2051721" y="925122"/>
            <a:ext cx="6984776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акральное место для буддистов России.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70CB8D8-0312-4EE4-96C6-F42C8932101E}"/>
              </a:ext>
            </a:extLst>
          </p:cNvPr>
          <p:cNvSpPr txBox="1"/>
          <p:nvPr/>
        </p:nvSpPr>
        <p:spPr>
          <a:xfrm>
            <a:off x="2051720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3E3BD53-A42C-4E99-BB90-997BDFB6F008}"/>
              </a:ext>
            </a:extLst>
          </p:cNvPr>
          <p:cNvSpPr txBox="1"/>
          <p:nvPr/>
        </p:nvSpPr>
        <p:spPr>
          <a:xfrm>
            <a:off x="2058704" y="2658811"/>
            <a:ext cx="2844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Д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асан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6C4F962-C7FE-4B5B-A194-61B9F71DB152}"/>
              </a:ext>
            </a:extLst>
          </p:cNvPr>
          <p:cNvSpPr txBox="1"/>
          <p:nvPr/>
        </p:nvSpPr>
        <p:spPr>
          <a:xfrm>
            <a:off x="2058704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C1C02AF-6FA5-466C-B59F-CF3789D452D6}"/>
              </a:ext>
            </a:extLst>
          </p:cNvPr>
          <p:cNvSpPr txBox="1"/>
          <p:nvPr/>
        </p:nvSpPr>
        <p:spPr>
          <a:xfrm>
            <a:off x="2078924" y="1329974"/>
            <a:ext cx="688556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Недалеко от Улан-Удэ находится буддистская духовная столица России — Иволгинский дацан. Главная святыня дацана – нетленное тело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Пандито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Хамбо-ламы Даши-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Доржо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Итигэлова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ru-RU" sz="1300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5DF6028-037B-4D30-9E95-87AB11912756}"/>
              </a:ext>
            </a:extLst>
          </p:cNvPr>
          <p:cNvSpPr txBox="1"/>
          <p:nvPr/>
        </p:nvSpPr>
        <p:spPr>
          <a:xfrm>
            <a:off x="2078925" y="3298467"/>
            <a:ext cx="6957571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Россиин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буддын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шажантанай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нангин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газар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8435D25-BC39-40DF-9EC2-CFFBCCD751D7}"/>
              </a:ext>
            </a:extLst>
          </p:cNvPr>
          <p:cNvSpPr txBox="1"/>
          <p:nvPr/>
        </p:nvSpPr>
        <p:spPr>
          <a:xfrm>
            <a:off x="2021829" y="3818478"/>
            <a:ext cx="68855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Ивалгын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дасан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–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Улаан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-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Y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дэ</a:t>
            </a:r>
            <a:r>
              <a:rPr lang="en-US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hɵɵ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холо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бэшэхэнэ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оршодог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Россиин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буддын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шажантанай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ниислэл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Дасанай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нангин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шүт</a:t>
            </a:r>
            <a:r>
              <a:rPr lang="en-US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 –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Бандида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Хамба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лама Даша-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Доржо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Итигэловэй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үнэшэгүй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бэе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2533252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3678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107504" y="51470"/>
            <a:ext cx="1393809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D880B84-630F-400A-BF6B-0E5CB7C4EEE3}"/>
              </a:ext>
            </a:extLst>
          </p:cNvPr>
          <p:cNvSpPr txBox="1"/>
          <p:nvPr/>
        </p:nvSpPr>
        <p:spPr>
          <a:xfrm>
            <a:off x="1649563" y="307682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Е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динение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8D15E48-F6D7-4DC7-89AE-1E02A923CD24}"/>
              </a:ext>
            </a:extLst>
          </p:cNvPr>
          <p:cNvSpPr txBox="1"/>
          <p:nvPr/>
        </p:nvSpPr>
        <p:spPr>
          <a:xfrm>
            <a:off x="1649564" y="925122"/>
            <a:ext cx="7386929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Бурятия – многонациональная республика, на ее территории проживают представители более 167 национальностей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5FE24670-343E-4F92-BEA5-E9896D54240A}"/>
              </a:ext>
            </a:extLst>
          </p:cNvPr>
          <p:cNvSpPr txBox="1"/>
          <p:nvPr/>
        </p:nvSpPr>
        <p:spPr>
          <a:xfrm>
            <a:off x="1649563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70B502CD-A4C9-42D0-9D09-2A61FEE30388}"/>
              </a:ext>
            </a:extLst>
          </p:cNvPr>
          <p:cNvSpPr txBox="1"/>
          <p:nvPr/>
        </p:nvSpPr>
        <p:spPr>
          <a:xfrm>
            <a:off x="1656547" y="2658811"/>
            <a:ext cx="2844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Нэгэдэл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F460A0E-3999-4A4B-99B4-69E1DE3CC61B}"/>
              </a:ext>
            </a:extLst>
          </p:cNvPr>
          <p:cNvSpPr txBox="1"/>
          <p:nvPr/>
        </p:nvSpPr>
        <p:spPr>
          <a:xfrm>
            <a:off x="1656547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63F684A-E6B1-4011-AF00-FD774514C90F}"/>
              </a:ext>
            </a:extLst>
          </p:cNvPr>
          <p:cNvSpPr txBox="1"/>
          <p:nvPr/>
        </p:nvSpPr>
        <p:spPr>
          <a:xfrm>
            <a:off x="1649562" y="1581831"/>
            <a:ext cx="738693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Человеческие объединения, их смысл определены лишь одной главной целью, — завоевать людям право быть разными, особыми, по-своему, по отдельному чувствовать, думать, жить на свете. Чтобы завоевать это право, или отстоять его, или расширить, люди объединяются.</a:t>
            </a:r>
          </a:p>
          <a:p>
            <a:pPr algn="r"/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                                                                  Василий Гроссман «Жизнь и судьба»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35289F1-6558-427F-B668-9006081BBEFE}"/>
              </a:ext>
            </a:extLst>
          </p:cNvPr>
          <p:cNvSpPr txBox="1"/>
          <p:nvPr/>
        </p:nvSpPr>
        <p:spPr>
          <a:xfrm>
            <a:off x="1676768" y="3298467"/>
            <a:ext cx="7359725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Улас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олон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үндэ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этэ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арадуудай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республика,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тэрэнэй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газар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дээрэ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167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арадууд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ажа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уудаг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B9FF69D1-F385-43AE-8479-54A76DF2B5E5}"/>
              </a:ext>
            </a:extLst>
          </p:cNvPr>
          <p:cNvSpPr txBox="1"/>
          <p:nvPr/>
        </p:nvSpPr>
        <p:spPr>
          <a:xfrm>
            <a:off x="1656547" y="3968195"/>
            <a:ext cx="741724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зоной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нэгэдэл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тэдэнэй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удха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нэгэл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гол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удхаар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тодорхойлогдоно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–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зон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ондо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ондоо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байха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эрхэ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олохо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en-US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рынхеэрээ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ондоогоор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бодомжолхо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мэдэрхэ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энэ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дэлхэй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дээрэ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ажа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ууха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Энэ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эрхэ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олохын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тула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үгышье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эрхэеэ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хамгаалхын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тула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үргэдхэхын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тула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зон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хамтардаг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  <a:p>
            <a:pPr algn="r"/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Василий Гроссман «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Амидарал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ба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хуби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заяан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1749017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3678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107504" y="0"/>
            <a:ext cx="1393809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Ё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0BC8016-CB14-430D-8493-851DC0CC8BF6}"/>
              </a:ext>
            </a:extLst>
          </p:cNvPr>
          <p:cNvSpPr txBox="1"/>
          <p:nvPr/>
        </p:nvSpPr>
        <p:spPr>
          <a:xfrm>
            <a:off x="1619250" y="338866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Ё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хор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BC579C3-F0D2-47AC-BFD8-5D662BA4CE83}"/>
              </a:ext>
            </a:extLst>
          </p:cNvPr>
          <p:cNvSpPr txBox="1"/>
          <p:nvPr/>
        </p:nvSpPr>
        <p:spPr>
          <a:xfrm>
            <a:off x="1633586" y="908382"/>
            <a:ext cx="7402910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ародный танец-хоровод у бурят, распространенный во всей этнической Бурятии.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5F61596-A0ED-4659-8CCB-71F833D0F8C1}"/>
              </a:ext>
            </a:extLst>
          </p:cNvPr>
          <p:cNvSpPr txBox="1"/>
          <p:nvPr/>
        </p:nvSpPr>
        <p:spPr>
          <a:xfrm>
            <a:off x="1633586" y="104928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87AE0DA-6707-4356-87F0-10146836F772}"/>
              </a:ext>
            </a:extLst>
          </p:cNvPr>
          <p:cNvSpPr txBox="1"/>
          <p:nvPr/>
        </p:nvSpPr>
        <p:spPr>
          <a:xfrm>
            <a:off x="1662322" y="2651275"/>
            <a:ext cx="2844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Ё</a:t>
            </a:r>
            <a:r>
              <a:rPr lang="en-US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o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хор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6C3C5BD-D472-45EA-8B68-0CDDFF25E456}"/>
              </a:ext>
            </a:extLst>
          </p:cNvPr>
          <p:cNvSpPr txBox="1"/>
          <p:nvPr/>
        </p:nvSpPr>
        <p:spPr>
          <a:xfrm>
            <a:off x="1708450" y="2449929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7C96CBF-51BB-4169-83A4-180CBA13501D}"/>
              </a:ext>
            </a:extLst>
          </p:cNvPr>
          <p:cNvSpPr txBox="1"/>
          <p:nvPr/>
        </p:nvSpPr>
        <p:spPr>
          <a:xfrm>
            <a:off x="4788024" y="1169160"/>
            <a:ext cx="273825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В древнем танце кружа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Не стареет душа.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Танец кровь будоражит и греет.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Пусть промчались года,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Как оленьи стада,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Но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ёхорьё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никак не стареет.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                           Н.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Оёгир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105B232-B698-4D4A-98D4-1DC50E72496D}"/>
              </a:ext>
            </a:extLst>
          </p:cNvPr>
          <p:cNvSpPr txBox="1"/>
          <p:nvPr/>
        </p:nvSpPr>
        <p:spPr>
          <a:xfrm>
            <a:off x="1641018" y="3297606"/>
            <a:ext cx="6957571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бүхы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этническэ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буряадуудай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тойрожо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хатардаг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мэдээжэ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хатар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55B7501-1E4D-4F06-816F-A8B3EAAD61AD}"/>
              </a:ext>
            </a:extLst>
          </p:cNvPr>
          <p:cNvSpPr txBox="1"/>
          <p:nvPr/>
        </p:nvSpPr>
        <p:spPr>
          <a:xfrm>
            <a:off x="4643586" y="3543062"/>
            <a:ext cx="370486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Урданай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хатар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тойруулхадаа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Сэдьхэл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хүгшэрдэггүй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Хатар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хадаа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шу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дулаасуулдаг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ба 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эргээдэг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Һүрэг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оронуудтал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(олень)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Он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жэлнүүдэй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ошоошье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аа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Ёхорнай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хэзээдэшье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хүгшэрдэггүй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                                                Н.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Оёгир</a:t>
            </a:r>
            <a:endParaRPr lang="ru-RU" sz="14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598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60132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336" y="56694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Ж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7D2C0CE-3B5D-459A-890F-E7D2D8551AB8}"/>
              </a:ext>
            </a:extLst>
          </p:cNvPr>
          <p:cNvSpPr txBox="1"/>
          <p:nvPr/>
        </p:nvSpPr>
        <p:spPr>
          <a:xfrm>
            <a:off x="2051720" y="307682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Ж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емчуг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A76C2A5-4CFF-4107-9986-5A940168B55E}"/>
              </a:ext>
            </a:extLst>
          </p:cNvPr>
          <p:cNvSpPr txBox="1"/>
          <p:nvPr/>
        </p:nvSpPr>
        <p:spPr>
          <a:xfrm>
            <a:off x="2051720" y="925122"/>
            <a:ext cx="7092279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Местность знаменитого термального источника в Национальном парке Тункинского района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6750AE7-5DD5-4F7D-AF8E-6CB8F56C3C8D}"/>
              </a:ext>
            </a:extLst>
          </p:cNvPr>
          <p:cNvSpPr txBox="1"/>
          <p:nvPr/>
        </p:nvSpPr>
        <p:spPr>
          <a:xfrm>
            <a:off x="2051720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741900A-E704-4409-9EDB-02027A4402E6}"/>
              </a:ext>
            </a:extLst>
          </p:cNvPr>
          <p:cNvSpPr txBox="1"/>
          <p:nvPr/>
        </p:nvSpPr>
        <p:spPr>
          <a:xfrm>
            <a:off x="2058704" y="2658811"/>
            <a:ext cx="2844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Ж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эм</a:t>
            </a:r>
            <a:r>
              <a:rPr lang="en-US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h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эг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705CAF5-E247-493A-8A56-2C5F44F78B5B}"/>
              </a:ext>
            </a:extLst>
          </p:cNvPr>
          <p:cNvSpPr txBox="1"/>
          <p:nvPr/>
        </p:nvSpPr>
        <p:spPr>
          <a:xfrm>
            <a:off x="2058704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82B2AAB-6783-4349-B921-1201F9A436D1}"/>
              </a:ext>
            </a:extLst>
          </p:cNvPr>
          <p:cNvSpPr txBox="1"/>
          <p:nvPr/>
        </p:nvSpPr>
        <p:spPr>
          <a:xfrm>
            <a:off x="2058704" y="1600319"/>
            <a:ext cx="69575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«Каждый обязан сохранять природу и окружающую среду, бережно относиться к природным богатствам» (Конституции РФ, статья 58)</a:t>
            </a:r>
            <a:endParaRPr lang="ru-RU" sz="1300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A899DE6-2A42-43F8-86B0-53C1EF38BD97}"/>
              </a:ext>
            </a:extLst>
          </p:cNvPr>
          <p:cNvSpPr txBox="1"/>
          <p:nvPr/>
        </p:nvSpPr>
        <p:spPr>
          <a:xfrm>
            <a:off x="2078925" y="3298467"/>
            <a:ext cx="6957571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Түнхэнэй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аймагай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ндэ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этэнэй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паркын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суута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термальна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булагтай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газар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C0A461E8-F134-41C0-9941-82346541FC2E}"/>
              </a:ext>
            </a:extLst>
          </p:cNvPr>
          <p:cNvSpPr txBox="1"/>
          <p:nvPr/>
        </p:nvSpPr>
        <p:spPr>
          <a:xfrm>
            <a:off x="1998305" y="3870174"/>
            <a:ext cx="68855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«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бүхэн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байгаали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ба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оршон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тойронхи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байдалые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хамгаалха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байгаалиин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баялигуудта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гамтайгаар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хандаха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хэрэгтэй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(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Россиин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Федерациин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Конституци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58-дахи статья).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960667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2353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36934" y="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787D7BA-82E5-4DF2-AE95-08953D952581}"/>
              </a:ext>
            </a:extLst>
          </p:cNvPr>
          <p:cNvSpPr txBox="1"/>
          <p:nvPr/>
        </p:nvSpPr>
        <p:spPr>
          <a:xfrm>
            <a:off x="2051720" y="307682"/>
            <a:ext cx="4104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З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емля предков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5A035B1-DA70-4ADD-99B2-4E100326FAE9}"/>
              </a:ext>
            </a:extLst>
          </p:cNvPr>
          <p:cNvSpPr txBox="1"/>
          <p:nvPr/>
        </p:nvSpPr>
        <p:spPr>
          <a:xfrm>
            <a:off x="2051720" y="925122"/>
            <a:ext cx="7092279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Мы не наследуем землю у своих предков, а берем ее взаймы у своих детей.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A994B05-7693-4D14-B81F-F719B7CAFE7A}"/>
              </a:ext>
            </a:extLst>
          </p:cNvPr>
          <p:cNvSpPr txBox="1"/>
          <p:nvPr/>
        </p:nvSpPr>
        <p:spPr>
          <a:xfrm>
            <a:off x="2051720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6A7AD4C-944C-4BCD-963F-647A60BC03DA}"/>
              </a:ext>
            </a:extLst>
          </p:cNvPr>
          <p:cNvSpPr txBox="1"/>
          <p:nvPr/>
        </p:nvSpPr>
        <p:spPr>
          <a:xfrm>
            <a:off x="2058704" y="2658811"/>
            <a:ext cx="5537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Угсаатанаймнай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газар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AE436CF-8AF2-4F4D-83E9-1CBC05A0FE48}"/>
              </a:ext>
            </a:extLst>
          </p:cNvPr>
          <p:cNvSpPr txBox="1"/>
          <p:nvPr/>
        </p:nvSpPr>
        <p:spPr>
          <a:xfrm>
            <a:off x="2058704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5D1BFE7-CD39-4C47-9BE1-F1F564636BAD}"/>
              </a:ext>
            </a:extLst>
          </p:cNvPr>
          <p:cNvSpPr txBox="1"/>
          <p:nvPr/>
        </p:nvSpPr>
        <p:spPr>
          <a:xfrm>
            <a:off x="2078925" y="3298467"/>
            <a:ext cx="6957571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Бидэ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угсаатайнайнгаа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газар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залгамжалан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тэдээн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абанагүйбди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харин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эдынг</a:t>
            </a:r>
            <a:r>
              <a:rPr lang="en-US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үхибүүд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тэрэниие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урь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алан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абанабди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056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60468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0" y="5147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5F39318-746F-458B-BED1-BDB1845B6D17}"/>
              </a:ext>
            </a:extLst>
          </p:cNvPr>
          <p:cNvSpPr txBox="1"/>
          <p:nvPr/>
        </p:nvSpPr>
        <p:spPr>
          <a:xfrm>
            <a:off x="1619672" y="307682"/>
            <a:ext cx="4392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И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тигелов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Д.Д.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423FBD4-6653-4958-A9AA-C05CB4B4C8DF}"/>
              </a:ext>
            </a:extLst>
          </p:cNvPr>
          <p:cNvSpPr txBox="1"/>
          <p:nvPr/>
        </p:nvSpPr>
        <p:spPr>
          <a:xfrm>
            <a:off x="1619673" y="925122"/>
            <a:ext cx="6984776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феномен бурятского народа.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B6F760F-4A4A-4B1B-9E60-C2E059A731BE}"/>
              </a:ext>
            </a:extLst>
          </p:cNvPr>
          <p:cNvSpPr txBox="1"/>
          <p:nvPr/>
        </p:nvSpPr>
        <p:spPr>
          <a:xfrm>
            <a:off x="1619672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D2C11F5-A854-427D-8A8A-6D727BF457B9}"/>
              </a:ext>
            </a:extLst>
          </p:cNvPr>
          <p:cNvSpPr txBox="1"/>
          <p:nvPr/>
        </p:nvSpPr>
        <p:spPr>
          <a:xfrm>
            <a:off x="1626655" y="2658811"/>
            <a:ext cx="38363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И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тигелов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Д.Д.</a:t>
            </a:r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52A5ADA-FC5B-41FB-8727-9C3B3F942C77}"/>
              </a:ext>
            </a:extLst>
          </p:cNvPr>
          <p:cNvSpPr txBox="1"/>
          <p:nvPr/>
        </p:nvSpPr>
        <p:spPr>
          <a:xfrm>
            <a:off x="1626656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D8C9290-8DAB-4BA5-BF33-D500660596DD}"/>
              </a:ext>
            </a:extLst>
          </p:cNvPr>
          <p:cNvSpPr txBox="1"/>
          <p:nvPr/>
        </p:nvSpPr>
        <p:spPr>
          <a:xfrm>
            <a:off x="4471318" y="1001826"/>
            <a:ext cx="3836307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Совершайте добрые благодеяния: 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1. Сохранение жизни других.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2. Проявление щедрости.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3. Пребывание в состоянии чистого поведения.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4. Произнесение правды впрямую.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5. Примирение враждующих.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6. Мирная и искренняя речь.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A671BAE1-B8EB-4D48-9106-542C33928E25}"/>
              </a:ext>
            </a:extLst>
          </p:cNvPr>
          <p:cNvSpPr txBox="1"/>
          <p:nvPr/>
        </p:nvSpPr>
        <p:spPr>
          <a:xfrm>
            <a:off x="1646877" y="3298467"/>
            <a:ext cx="3141147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арадта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үзэгд</a:t>
            </a:r>
            <a:r>
              <a:rPr lang="en-US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гүй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гайхал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AAC3E9FD-56B8-42F9-800E-03089860F00E}"/>
              </a:ext>
            </a:extLst>
          </p:cNvPr>
          <p:cNvSpPr txBox="1"/>
          <p:nvPr/>
        </p:nvSpPr>
        <p:spPr>
          <a:xfrm>
            <a:off x="4788024" y="3377265"/>
            <a:ext cx="3368807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Һайн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айхан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хэрэгүүдые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хэжэ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ябагты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1. Амиды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амитадай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ами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на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абарагты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2.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Элбэг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гартай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бардамаар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ябагты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3.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Һайхан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налгай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аяг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зантай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ябагты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4.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Сэхэ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сэбэрээр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ябагты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5.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Эбгүй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зониие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эблэрүүлэгты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6. 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Y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нэн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сэхээр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эбтэйгээр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х</a:t>
            </a:r>
            <a:r>
              <a:rPr lang="en-US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рэлдэгты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7795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38516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21952" y="5147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Й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C64A667-0021-4046-9B45-988C0125AF2D}"/>
              </a:ext>
            </a:extLst>
          </p:cNvPr>
          <p:cNvSpPr txBox="1"/>
          <p:nvPr/>
        </p:nvSpPr>
        <p:spPr>
          <a:xfrm>
            <a:off x="1691680" y="374635"/>
            <a:ext cx="4104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Эгиту</a:t>
            </a:r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й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ский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дацан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CFFFAF4-D846-433B-AFFB-3FC717E54D97}"/>
              </a:ext>
            </a:extLst>
          </p:cNvPr>
          <p:cNvSpPr txBox="1"/>
          <p:nvPr/>
        </p:nvSpPr>
        <p:spPr>
          <a:xfrm>
            <a:off x="1651530" y="1104303"/>
            <a:ext cx="7092279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Эгитуйский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дацан (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тибет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«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Дамчой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Равжелинг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»), находящийся в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Еравнинском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районе, был построен в 1824-1826 гг. Главной святыней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Эгитуйского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дацана является Сандаловый Будда (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Зандан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Жуу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5D98A44-08C5-4D50-9036-6A8790A4C2C9}"/>
              </a:ext>
            </a:extLst>
          </p:cNvPr>
          <p:cNvSpPr txBox="1"/>
          <p:nvPr/>
        </p:nvSpPr>
        <p:spPr>
          <a:xfrm>
            <a:off x="1691680" y="15687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30B070D-8967-490E-9A86-24611DFCEF12}"/>
              </a:ext>
            </a:extLst>
          </p:cNvPr>
          <p:cNvSpPr txBox="1"/>
          <p:nvPr/>
        </p:nvSpPr>
        <p:spPr>
          <a:xfrm>
            <a:off x="1698664" y="2725764"/>
            <a:ext cx="3449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Эгэтын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дасан</a:t>
            </a:r>
            <a:endParaRPr lang="ru-RU" sz="36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EF66FEC-5EFC-4B9F-9736-52DD2C72A97C}"/>
              </a:ext>
            </a:extLst>
          </p:cNvPr>
          <p:cNvSpPr txBox="1"/>
          <p:nvPr/>
        </p:nvSpPr>
        <p:spPr>
          <a:xfrm>
            <a:off x="1698664" y="2492611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29279AE-6500-4180-9155-67BAA78B21C4}"/>
              </a:ext>
            </a:extLst>
          </p:cNvPr>
          <p:cNvSpPr txBox="1"/>
          <p:nvPr/>
        </p:nvSpPr>
        <p:spPr>
          <a:xfrm>
            <a:off x="1647588" y="3651870"/>
            <a:ext cx="6957571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vi-VN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Яруунын аймагай Эгэтын дасан (түбэд. «Дамчо́й Равжели́нг») 1824-1826 онуудта баригдаа. Эгэтын дасанай гол шүт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vi-VN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 гээшэ Зандан Жуу болоно.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399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6732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6856" y="8486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C64A667-0021-4046-9B45-988C0125AF2D}"/>
              </a:ext>
            </a:extLst>
          </p:cNvPr>
          <p:cNvSpPr txBox="1"/>
          <p:nvPr/>
        </p:nvSpPr>
        <p:spPr>
          <a:xfrm>
            <a:off x="1907704" y="360045"/>
            <a:ext cx="4104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К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яхта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CFFFAF4-D846-433B-AFFB-3FC717E54D97}"/>
              </a:ext>
            </a:extLst>
          </p:cNvPr>
          <p:cNvSpPr txBox="1"/>
          <p:nvPr/>
        </p:nvSpPr>
        <p:spPr>
          <a:xfrm>
            <a:off x="1867554" y="1089713"/>
            <a:ext cx="7092279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Город на границе с Монголией, через который проходил Чайный путь. «Песчаная Венеция». Центр общественной и культурной жизни Забайкалья в XIX в.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5D98A44-08C5-4D50-9036-6A8790A4C2C9}"/>
              </a:ext>
            </a:extLst>
          </p:cNvPr>
          <p:cNvSpPr txBox="1"/>
          <p:nvPr/>
        </p:nvSpPr>
        <p:spPr>
          <a:xfrm>
            <a:off x="1907704" y="14228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30B070D-8967-490E-9A86-24611DFCEF12}"/>
              </a:ext>
            </a:extLst>
          </p:cNvPr>
          <p:cNvSpPr txBox="1"/>
          <p:nvPr/>
        </p:nvSpPr>
        <p:spPr>
          <a:xfrm>
            <a:off x="1914688" y="2711174"/>
            <a:ext cx="3449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Хяагта</a:t>
            </a:r>
            <a:endParaRPr lang="ru-RU" sz="36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EF66FEC-5EFC-4B9F-9736-52DD2C72A97C}"/>
              </a:ext>
            </a:extLst>
          </p:cNvPr>
          <p:cNvSpPr txBox="1"/>
          <p:nvPr/>
        </p:nvSpPr>
        <p:spPr>
          <a:xfrm>
            <a:off x="1914688" y="2478021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29279AE-6500-4180-9155-67BAA78B21C4}"/>
              </a:ext>
            </a:extLst>
          </p:cNvPr>
          <p:cNvSpPr txBox="1"/>
          <p:nvPr/>
        </p:nvSpPr>
        <p:spPr>
          <a:xfrm>
            <a:off x="1907704" y="3710889"/>
            <a:ext cx="6957571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Сайн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харгы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«Эль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этэ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Венеци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».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Үбэр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Байгалай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19-дэхи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зуун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жэлэй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ниигэм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болон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соёлой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түб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2387480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51520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35496" y="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BDC0415-A568-445D-B2B5-E91212B28D21}"/>
              </a:ext>
            </a:extLst>
          </p:cNvPr>
          <p:cNvSpPr txBox="1"/>
          <p:nvPr/>
        </p:nvSpPr>
        <p:spPr>
          <a:xfrm>
            <a:off x="1907704" y="360045"/>
            <a:ext cx="4104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Л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егенды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E7C360E-DFED-406E-A41A-6A514DEBB266}"/>
              </a:ext>
            </a:extLst>
          </p:cNvPr>
          <p:cNvSpPr txBox="1"/>
          <p:nvPr/>
        </p:nvSpPr>
        <p:spPr>
          <a:xfrm>
            <a:off x="1867554" y="1089713"/>
            <a:ext cx="7092279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Легенды Байкала – легенды об Ангаре, об омулевой бочке, о скале Шаманке, о небесной деве-лебедь, о чайке-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необычайке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о ветрах Байкала завораживают, воодушевляют и лечат.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D579B40-B160-4668-B398-03834AA3032E}"/>
              </a:ext>
            </a:extLst>
          </p:cNvPr>
          <p:cNvSpPr txBox="1"/>
          <p:nvPr/>
        </p:nvSpPr>
        <p:spPr>
          <a:xfrm>
            <a:off x="1907704" y="14228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0F99247-4E02-4CF2-BA5B-DBCE3B18F154}"/>
              </a:ext>
            </a:extLst>
          </p:cNvPr>
          <p:cNvSpPr txBox="1"/>
          <p:nvPr/>
        </p:nvSpPr>
        <p:spPr>
          <a:xfrm>
            <a:off x="1914688" y="2478021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73ED4E9-6959-40B7-B26D-9040DC2F8F82}"/>
              </a:ext>
            </a:extLst>
          </p:cNvPr>
          <p:cNvSpPr txBox="1"/>
          <p:nvPr/>
        </p:nvSpPr>
        <p:spPr>
          <a:xfrm>
            <a:off x="1907704" y="3710889"/>
            <a:ext cx="6957571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Ангар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дүүхэй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омолиин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боошхо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Удаган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хабсагай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тэнгэриин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хүүхэн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хун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шубуун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гайхамшагта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хилгана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шубуун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бүгэдэ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Байгал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далайн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үльгэр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домогууд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75643DA-8B8C-495D-A425-7C64E5891926}"/>
              </a:ext>
            </a:extLst>
          </p:cNvPr>
          <p:cNvSpPr txBox="1"/>
          <p:nvPr/>
        </p:nvSpPr>
        <p:spPr>
          <a:xfrm>
            <a:off x="1853218" y="2787286"/>
            <a:ext cx="4104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Домог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371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38516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21952" y="8486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CFC2BEF-9AF2-4D67-9DE7-5142CBA30578}"/>
              </a:ext>
            </a:extLst>
          </p:cNvPr>
          <p:cNvSpPr txBox="1"/>
          <p:nvPr/>
        </p:nvSpPr>
        <p:spPr>
          <a:xfrm>
            <a:off x="2123728" y="331115"/>
            <a:ext cx="2664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орин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-хур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9B61EE5-0E67-41F5-89FF-04880E82B8AF}"/>
              </a:ext>
            </a:extLst>
          </p:cNvPr>
          <p:cNvSpPr txBox="1"/>
          <p:nvPr/>
        </p:nvSpPr>
        <p:spPr>
          <a:xfrm>
            <a:off x="2123728" y="11335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805D06C-377A-4E17-880D-ADEA64E6517E}"/>
              </a:ext>
            </a:extLst>
          </p:cNvPr>
          <p:cNvSpPr txBox="1"/>
          <p:nvPr/>
        </p:nvSpPr>
        <p:spPr>
          <a:xfrm>
            <a:off x="2201448" y="2809602"/>
            <a:ext cx="38363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М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орин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хуур</a:t>
            </a:r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FEA45D8-9871-4152-B083-C2F0E673B7A4}"/>
              </a:ext>
            </a:extLst>
          </p:cNvPr>
          <p:cNvSpPr txBox="1"/>
          <p:nvPr/>
        </p:nvSpPr>
        <p:spPr>
          <a:xfrm>
            <a:off x="2201449" y="2576449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BC15569-2B23-40F5-8278-2D86FC55CC76}"/>
              </a:ext>
            </a:extLst>
          </p:cNvPr>
          <p:cNvSpPr txBox="1"/>
          <p:nvPr/>
        </p:nvSpPr>
        <p:spPr>
          <a:xfrm>
            <a:off x="2958996" y="1159462"/>
            <a:ext cx="270458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Струна, струна волосяная,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чем в сердце родину заменишь?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Пой, пой, струна моя степная,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пой так, как только ты умеешь.</a:t>
            </a:r>
          </a:p>
          <a:p>
            <a:pPr algn="just"/>
            <a:endParaRPr lang="ru-RU" sz="14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957A653-0514-46F8-AAA9-35CC9A2D191B}"/>
              </a:ext>
            </a:extLst>
          </p:cNvPr>
          <p:cNvSpPr txBox="1"/>
          <p:nvPr/>
        </p:nvSpPr>
        <p:spPr>
          <a:xfrm>
            <a:off x="2959060" y="3552208"/>
            <a:ext cx="347383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Хүбшэргэй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шүрбэ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эн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хүбшэргэй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Зүрхэнд</a:t>
            </a:r>
            <a:r>
              <a:rPr lang="en-US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эхэ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ороноо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юугээр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элгэхэбши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Дуулыш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дуулыш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талын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минии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хүбшэргэй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Ямараар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дуулажа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шадахабши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дуулыш</a:t>
            </a:r>
            <a:endParaRPr lang="ru-RU" sz="14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300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16518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43950" y="1286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E26A7E5-159A-4774-B24E-ECD800A5F8B5}"/>
              </a:ext>
            </a:extLst>
          </p:cNvPr>
          <p:cNvSpPr txBox="1"/>
          <p:nvPr/>
        </p:nvSpPr>
        <p:spPr>
          <a:xfrm>
            <a:off x="1907704" y="360045"/>
            <a:ext cx="4104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овоселенгинск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F6D7089-8EA0-4FDE-AE12-1D539152154E}"/>
              </a:ext>
            </a:extLst>
          </p:cNvPr>
          <p:cNvSpPr txBox="1"/>
          <p:nvPr/>
        </p:nvSpPr>
        <p:spPr>
          <a:xfrm>
            <a:off x="1867554" y="1089713"/>
            <a:ext cx="7092279" cy="110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Судьба города связана с прадедом А.С. Пушкина Абрамом Ганнибалом, военным инженером, сосланным на три года для построения Селенгинской крепости. И каждый год проходит Праздник «И вновь июнь! Шестое. Пушкин. И целый день звучат его стихи…».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EF55A61-82CC-494F-9DEA-AC45A3D58DB2}"/>
              </a:ext>
            </a:extLst>
          </p:cNvPr>
          <p:cNvSpPr txBox="1"/>
          <p:nvPr/>
        </p:nvSpPr>
        <p:spPr>
          <a:xfrm>
            <a:off x="1907704" y="14228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6DFE732-6B99-4613-B5A9-6E7213B7D2A3}"/>
              </a:ext>
            </a:extLst>
          </p:cNvPr>
          <p:cNvSpPr txBox="1"/>
          <p:nvPr/>
        </p:nvSpPr>
        <p:spPr>
          <a:xfrm>
            <a:off x="1914688" y="2711174"/>
            <a:ext cx="5537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Н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овоселенгинск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E6970E4-5963-4FDF-A52F-B553904AA8CC}"/>
              </a:ext>
            </a:extLst>
          </p:cNvPr>
          <p:cNvSpPr txBox="1"/>
          <p:nvPr/>
        </p:nvSpPr>
        <p:spPr>
          <a:xfrm>
            <a:off x="1914688" y="2478021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0BA3B45-B7BE-44A4-B5CB-E41599F83F95}"/>
              </a:ext>
            </a:extLst>
          </p:cNvPr>
          <p:cNvSpPr txBox="1"/>
          <p:nvPr/>
        </p:nvSpPr>
        <p:spPr>
          <a:xfrm>
            <a:off x="1934907" y="3434914"/>
            <a:ext cx="6957571" cy="1365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А.С.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Пушкинай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хүгшэн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аба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болохо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Абрам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Ганнибалтай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хотын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хуби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заяан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холбоотой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Сэрэгэй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инженер Абрам Ганнибал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гурбан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жэлээр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Сэлэнгын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хэрэм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барихаяа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сүлэгдэ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юм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Жэл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бүхэндэ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үдэртэ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зорюулагда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Һайндэр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үнгэрдэг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: «Ба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ал июнь!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Зургаан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Пушкин.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Бүхэли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үдэр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тэрэнэй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шүлэгүүд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зэдэлнэ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2451891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9596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35496" y="8486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2D7E696-6384-4BEA-8750-0037F96169EE}"/>
              </a:ext>
            </a:extLst>
          </p:cNvPr>
          <p:cNvSpPr txBox="1"/>
          <p:nvPr/>
        </p:nvSpPr>
        <p:spPr>
          <a:xfrm>
            <a:off x="1649563" y="307682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О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льхон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819FCAC-3356-48DB-BDE4-22B772A63177}"/>
              </a:ext>
            </a:extLst>
          </p:cNvPr>
          <p:cNvSpPr txBox="1"/>
          <p:nvPr/>
        </p:nvSpPr>
        <p:spPr>
          <a:xfrm>
            <a:off x="1649564" y="925122"/>
            <a:ext cx="7386929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Крупнейший остров озера Байкал. Третий по размерам озёрный остров в мире.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1F9E070-432A-47E5-8C0A-B13C570947E1}"/>
              </a:ext>
            </a:extLst>
          </p:cNvPr>
          <p:cNvSpPr txBox="1"/>
          <p:nvPr/>
        </p:nvSpPr>
        <p:spPr>
          <a:xfrm>
            <a:off x="1649563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8C600AA-856E-4A66-8820-979712DF94E2}"/>
              </a:ext>
            </a:extLst>
          </p:cNvPr>
          <p:cNvSpPr txBox="1"/>
          <p:nvPr/>
        </p:nvSpPr>
        <p:spPr>
          <a:xfrm>
            <a:off x="1656547" y="2658811"/>
            <a:ext cx="2844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Ой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хон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ECFCE29-873B-4865-BFA4-583666765081}"/>
              </a:ext>
            </a:extLst>
          </p:cNvPr>
          <p:cNvSpPr txBox="1"/>
          <p:nvPr/>
        </p:nvSpPr>
        <p:spPr>
          <a:xfrm>
            <a:off x="1656547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966B504-78E7-416A-9C74-69324E9BC60C}"/>
              </a:ext>
            </a:extLst>
          </p:cNvPr>
          <p:cNvSpPr txBox="1"/>
          <p:nvPr/>
        </p:nvSpPr>
        <p:spPr>
          <a:xfrm>
            <a:off x="4139104" y="1370844"/>
            <a:ext cx="24078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Не выразить мечту словами</a:t>
            </a:r>
          </a:p>
          <a:p>
            <a:pPr algn="just"/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 красоте твоей – Ольхон!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EC8C34C-4A6E-4F0B-BC5F-932C30B0986B}"/>
              </a:ext>
            </a:extLst>
          </p:cNvPr>
          <p:cNvSpPr txBox="1"/>
          <p:nvPr/>
        </p:nvSpPr>
        <p:spPr>
          <a:xfrm>
            <a:off x="1676768" y="3298467"/>
            <a:ext cx="7359725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Байгал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далайн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гайхамшагта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ехэ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олтирог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Дэлхэйн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нуурнуудай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хэмжээгээр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Ольхон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гурбадахи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болоно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83A82CB-ADC4-4951-B386-3DCBAF762C4B}"/>
              </a:ext>
            </a:extLst>
          </p:cNvPr>
          <p:cNvSpPr txBox="1"/>
          <p:nvPr/>
        </p:nvSpPr>
        <p:spPr>
          <a:xfrm>
            <a:off x="4283968" y="4035329"/>
            <a:ext cx="34350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Нюдэнэй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шэмэг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- Ольхон  </a:t>
            </a:r>
          </a:p>
          <a:p>
            <a:pPr algn="just"/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Һаналаа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үгэнүүдээрээ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хэлэжэ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шаданагүйб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88743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3132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29144" y="5147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F0F49FD-9FE8-4A26-B397-953089C6515B}"/>
              </a:ext>
            </a:extLst>
          </p:cNvPr>
          <p:cNvSpPr txBox="1"/>
          <p:nvPr/>
        </p:nvSpPr>
        <p:spPr>
          <a:xfrm>
            <a:off x="1907704" y="360045"/>
            <a:ext cx="4104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рибайкалье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19106D3-40D0-41F1-89D9-C6EBF85C564E}"/>
              </a:ext>
            </a:extLst>
          </p:cNvPr>
          <p:cNvSpPr txBox="1"/>
          <p:nvPr/>
        </p:nvSpPr>
        <p:spPr>
          <a:xfrm>
            <a:off x="1867554" y="1089713"/>
            <a:ext cx="7092279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Свежесть байкальского воздуха, неповторимая природа, чистейшая вода самого глубокого озера мира- Байкала, богатая фауна озера – это Прибайкалье.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15DF00D-6B7B-44D2-8F1E-1C8E7C28E9D1}"/>
              </a:ext>
            </a:extLst>
          </p:cNvPr>
          <p:cNvSpPr txBox="1"/>
          <p:nvPr/>
        </p:nvSpPr>
        <p:spPr>
          <a:xfrm>
            <a:off x="1907704" y="14228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3C2DF76-CBD7-4A8C-8323-42F2916C754B}"/>
              </a:ext>
            </a:extLst>
          </p:cNvPr>
          <p:cNvSpPr txBox="1"/>
          <p:nvPr/>
        </p:nvSpPr>
        <p:spPr>
          <a:xfrm>
            <a:off x="1914688" y="2711174"/>
            <a:ext cx="5537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П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рибайкалье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7936516-AA9F-4AE1-BE62-72307BBDFCC7}"/>
              </a:ext>
            </a:extLst>
          </p:cNvPr>
          <p:cNvSpPr txBox="1"/>
          <p:nvPr/>
        </p:nvSpPr>
        <p:spPr>
          <a:xfrm>
            <a:off x="1914688" y="2478021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99707F7-DDD9-4C65-A7C0-730AAAD9E2CE}"/>
              </a:ext>
            </a:extLst>
          </p:cNvPr>
          <p:cNvSpPr txBox="1"/>
          <p:nvPr/>
        </p:nvSpPr>
        <p:spPr>
          <a:xfrm>
            <a:off x="1914688" y="3508277"/>
            <a:ext cx="6957571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Байгал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далайн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сэбэр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агаар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 баян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дэлгэр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амитанай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аймаг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сэбэр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у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гайхамшагта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айхан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байгаали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–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бүгэдэ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Байгал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шадарай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дайда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8053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2353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36934" y="5147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7DD89E4-F19C-4A7D-ACB9-56879B3115AD}"/>
              </a:ext>
            </a:extLst>
          </p:cNvPr>
          <p:cNvSpPr txBox="1"/>
          <p:nvPr/>
        </p:nvSpPr>
        <p:spPr>
          <a:xfrm>
            <a:off x="1907704" y="360045"/>
            <a:ext cx="7200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анжуров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Цыремпил</a:t>
            </a: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(1884-1918)</a:t>
            </a: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бурятский революционер.</a:t>
            </a:r>
            <a:endParaRPr lang="ru-RU" sz="1400" dirty="0"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A1F3C27-867A-4A90-9326-02753E121C8D}"/>
              </a:ext>
            </a:extLst>
          </p:cNvPr>
          <p:cNvSpPr txBox="1"/>
          <p:nvPr/>
        </p:nvSpPr>
        <p:spPr>
          <a:xfrm>
            <a:off x="1867554" y="1089713"/>
            <a:ext cx="7092279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Цыремпил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Цыремпилович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Ранжуров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участник трех русских революций политкаторжанин, один из организаторов Советской власти в Бурятии. 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2998165-CFC0-4347-9C62-54E2F17DE101}"/>
              </a:ext>
            </a:extLst>
          </p:cNvPr>
          <p:cNvSpPr txBox="1"/>
          <p:nvPr/>
        </p:nvSpPr>
        <p:spPr>
          <a:xfrm>
            <a:off x="1907704" y="14228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3BD1436-3BB7-44D5-995A-323DF6919065}"/>
              </a:ext>
            </a:extLst>
          </p:cNvPr>
          <p:cNvSpPr txBox="1"/>
          <p:nvPr/>
        </p:nvSpPr>
        <p:spPr>
          <a:xfrm>
            <a:off x="1914688" y="2711174"/>
            <a:ext cx="5537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Р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анжуров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Ц.Ц.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E4E4E20-5713-421B-869B-630611D0864D}"/>
              </a:ext>
            </a:extLst>
          </p:cNvPr>
          <p:cNvSpPr txBox="1"/>
          <p:nvPr/>
        </p:nvSpPr>
        <p:spPr>
          <a:xfrm>
            <a:off x="1914688" y="2478021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0973595-9DBE-48BA-BF15-5B92F885F9B2}"/>
              </a:ext>
            </a:extLst>
          </p:cNvPr>
          <p:cNvSpPr txBox="1"/>
          <p:nvPr/>
        </p:nvSpPr>
        <p:spPr>
          <a:xfrm>
            <a:off x="1914688" y="3508277"/>
            <a:ext cx="6957571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Цыремпил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Ранжуров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түрүүшын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революционер.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Гурбан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хубисхалай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байдалда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хабаатай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орондо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Совет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засаг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тогтоогшодой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нэгэн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565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8486"/>
            <a:ext cx="1393809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3678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61F06A0-C84E-4008-8FAC-FE69C672A721}"/>
              </a:ext>
            </a:extLst>
          </p:cNvPr>
          <p:cNvSpPr txBox="1"/>
          <p:nvPr/>
        </p:nvSpPr>
        <p:spPr>
          <a:xfrm>
            <a:off x="2051720" y="307682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С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урхарбан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BDA5C8E-CAC8-48C3-B1BE-7686020531D4}"/>
              </a:ext>
            </a:extLst>
          </p:cNvPr>
          <p:cNvSpPr txBox="1"/>
          <p:nvPr/>
        </p:nvSpPr>
        <p:spPr>
          <a:xfrm>
            <a:off x="2051721" y="925122"/>
            <a:ext cx="6984776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Праздник спорта и воспевания пробуждающейся природы.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9216997-1AA5-471B-9D7A-9B321D42DC7F}"/>
              </a:ext>
            </a:extLst>
          </p:cNvPr>
          <p:cNvSpPr txBox="1"/>
          <p:nvPr/>
        </p:nvSpPr>
        <p:spPr>
          <a:xfrm>
            <a:off x="2051720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3361A01-705A-4A92-96C8-0C6E1125D435}"/>
              </a:ext>
            </a:extLst>
          </p:cNvPr>
          <p:cNvSpPr txBox="1"/>
          <p:nvPr/>
        </p:nvSpPr>
        <p:spPr>
          <a:xfrm>
            <a:off x="2058704" y="2697686"/>
            <a:ext cx="2844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Һурхарбаан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2B28417-1C03-4AC3-B05E-0096C5A2B2E6}"/>
              </a:ext>
            </a:extLst>
          </p:cNvPr>
          <p:cNvSpPr txBox="1"/>
          <p:nvPr/>
        </p:nvSpPr>
        <p:spPr>
          <a:xfrm>
            <a:off x="2058704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3858EC9-1F64-4509-9A7C-649BC0F8D49F}"/>
              </a:ext>
            </a:extLst>
          </p:cNvPr>
          <p:cNvSpPr txBox="1"/>
          <p:nvPr/>
        </p:nvSpPr>
        <p:spPr>
          <a:xfrm>
            <a:off x="2078924" y="1329974"/>
            <a:ext cx="68855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Сурхарбан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- бурятский  народный спортивный праздник. Древнее название - «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Эрын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гурбан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наадан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» («Три игры мужей»). </a:t>
            </a:r>
            <a:endParaRPr lang="ru-RU" sz="1300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0F79E15-3963-4F3F-BA10-AB7699F93B5A}"/>
              </a:ext>
            </a:extLst>
          </p:cNvPr>
          <p:cNvSpPr txBox="1"/>
          <p:nvPr/>
        </p:nvSpPr>
        <p:spPr>
          <a:xfrm>
            <a:off x="2044568" y="3507854"/>
            <a:ext cx="68855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арадай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заншалта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айндэр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харбалга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эрын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гурбан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наадануудай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тоодо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ородог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1428611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2353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36934" y="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BEC5FE9-1F06-47A3-ABF2-828ED7F2A0DE}"/>
              </a:ext>
            </a:extLst>
          </p:cNvPr>
          <p:cNvSpPr txBox="1"/>
          <p:nvPr/>
        </p:nvSpPr>
        <p:spPr>
          <a:xfrm>
            <a:off x="2051720" y="307682"/>
            <a:ext cx="48965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Т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риумфальная арка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BFB6819-491A-4AA6-9E50-71BF0596F90C}"/>
              </a:ext>
            </a:extLst>
          </p:cNvPr>
          <p:cNvSpPr txBox="1"/>
          <p:nvPr/>
        </p:nvSpPr>
        <p:spPr>
          <a:xfrm>
            <a:off x="2051721" y="925122"/>
            <a:ext cx="6984776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Построена в 1891 году к приезду цесаревича, впоследствии ставшего императором Николаем II. 1936 году была демонтирована. В 2006 году к юбилею Улан-Удэ её восстановили. 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8ACEF56-177D-41C4-9FAD-AB2FCCEA375D}"/>
              </a:ext>
            </a:extLst>
          </p:cNvPr>
          <p:cNvSpPr txBox="1"/>
          <p:nvPr/>
        </p:nvSpPr>
        <p:spPr>
          <a:xfrm>
            <a:off x="2051720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7CC6404-3326-4ADE-91DC-76AD04F0A735}"/>
              </a:ext>
            </a:extLst>
          </p:cNvPr>
          <p:cNvSpPr txBox="1"/>
          <p:nvPr/>
        </p:nvSpPr>
        <p:spPr>
          <a:xfrm>
            <a:off x="2058704" y="2697686"/>
            <a:ext cx="4889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Т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риумфальна арка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174BA3A-3DDD-43DA-B736-6427A461A4D9}"/>
              </a:ext>
            </a:extLst>
          </p:cNvPr>
          <p:cNvSpPr txBox="1"/>
          <p:nvPr/>
        </p:nvSpPr>
        <p:spPr>
          <a:xfrm>
            <a:off x="2058704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99881B6-3D0F-45CB-BC45-E31D09F5640F}"/>
              </a:ext>
            </a:extLst>
          </p:cNvPr>
          <p:cNvSpPr txBox="1"/>
          <p:nvPr/>
        </p:nvSpPr>
        <p:spPr>
          <a:xfrm>
            <a:off x="2037512" y="3461749"/>
            <a:ext cx="6984776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Триумфальна арка 1891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ондо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Николай 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зарлигаар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баригда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ан. 1936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ондо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задалагда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ан, 2006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ондо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Улаан-Үдэ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хотын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ойн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баярта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дашарамдуулан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шэнээр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баригда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480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60468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0" y="5147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F0CAFE4-ACC5-4217-8D25-F70B92493233}"/>
              </a:ext>
            </a:extLst>
          </p:cNvPr>
          <p:cNvSpPr txBox="1"/>
          <p:nvPr/>
        </p:nvSpPr>
        <p:spPr>
          <a:xfrm>
            <a:off x="1889111" y="461031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У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лан-Удэ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AE0799E-22F9-4D31-BBE3-763530B55138}"/>
              </a:ext>
            </a:extLst>
          </p:cNvPr>
          <p:cNvSpPr txBox="1"/>
          <p:nvPr/>
        </p:nvSpPr>
        <p:spPr>
          <a:xfrm>
            <a:off x="1889111" y="1078471"/>
            <a:ext cx="7092279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Столица Республики Бурятия.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5CC7DC0-E439-48E6-A70E-0F9206C008B9}"/>
              </a:ext>
            </a:extLst>
          </p:cNvPr>
          <p:cNvSpPr txBox="1"/>
          <p:nvPr/>
        </p:nvSpPr>
        <p:spPr>
          <a:xfrm>
            <a:off x="1889111" y="243266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818BDF7-4ADB-4AD0-8A40-14088B593008}"/>
              </a:ext>
            </a:extLst>
          </p:cNvPr>
          <p:cNvSpPr txBox="1"/>
          <p:nvPr/>
        </p:nvSpPr>
        <p:spPr>
          <a:xfrm>
            <a:off x="1896095" y="2812160"/>
            <a:ext cx="2844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У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лаан-Үдэ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697442C-A572-41CE-8217-263ACE5C834B}"/>
              </a:ext>
            </a:extLst>
          </p:cNvPr>
          <p:cNvSpPr txBox="1"/>
          <p:nvPr/>
        </p:nvSpPr>
        <p:spPr>
          <a:xfrm>
            <a:off x="1896095" y="2579007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27CFF32-097B-43BB-9B96-B73673C3E5F5}"/>
              </a:ext>
            </a:extLst>
          </p:cNvPr>
          <p:cNvSpPr txBox="1"/>
          <p:nvPr/>
        </p:nvSpPr>
        <p:spPr>
          <a:xfrm>
            <a:off x="1889111" y="1500796"/>
            <a:ext cx="69575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До 1934 года -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Верхнеудинск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- столица и крупнейший город Республики Бурятия Российской Федерации. </a:t>
            </a:r>
            <a:endParaRPr lang="ru-RU" sz="13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3A9EDF9-F4B4-4199-B179-0B6B06483547}"/>
              </a:ext>
            </a:extLst>
          </p:cNvPr>
          <p:cNvSpPr txBox="1"/>
          <p:nvPr/>
        </p:nvSpPr>
        <p:spPr>
          <a:xfrm>
            <a:off x="1845161" y="3559511"/>
            <a:ext cx="68855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уласай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ниислэл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хото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Улаан-Үдэ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1934 он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болотор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Верхнеудинск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гэжэ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нэрэтэй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бай</a:t>
            </a:r>
            <a:r>
              <a:rPr lang="en-US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ан. 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1389120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323528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22878" y="5147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Ф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343D4F1-AB26-49A5-9419-F8E40714275B}"/>
              </a:ext>
            </a:extLst>
          </p:cNvPr>
          <p:cNvSpPr txBox="1"/>
          <p:nvPr/>
        </p:nvSpPr>
        <p:spPr>
          <a:xfrm>
            <a:off x="2051720" y="307682"/>
            <a:ext cx="3672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Ф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лаг Бурятии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DA1B7FE-570E-400A-B6D0-721D49FF140B}"/>
              </a:ext>
            </a:extLst>
          </p:cNvPr>
          <p:cNvSpPr txBox="1"/>
          <p:nvPr/>
        </p:nvSpPr>
        <p:spPr>
          <a:xfrm>
            <a:off x="1972222" y="962726"/>
            <a:ext cx="6984776" cy="110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Современный флаг Республики Бурятия - это триколор, состоящий из трех полос синего, белого и желтого цвета. Буряты очень традиционный народ, со своими верованиями и привычками, именно из них и возникла цветовая палитра флага. 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AE56F4B-DE97-45C3-9C8C-99A6F9F33A4B}"/>
              </a:ext>
            </a:extLst>
          </p:cNvPr>
          <p:cNvSpPr txBox="1"/>
          <p:nvPr/>
        </p:nvSpPr>
        <p:spPr>
          <a:xfrm>
            <a:off x="2051720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7F4FA7B-6C89-4154-8807-9472A66A5A61}"/>
              </a:ext>
            </a:extLst>
          </p:cNvPr>
          <p:cNvSpPr txBox="1"/>
          <p:nvPr/>
        </p:nvSpPr>
        <p:spPr>
          <a:xfrm>
            <a:off x="2058704" y="2658811"/>
            <a:ext cx="2844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Туг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81CBD31-56B4-4CC3-8121-7BECBDEE0138}"/>
              </a:ext>
            </a:extLst>
          </p:cNvPr>
          <p:cNvSpPr txBox="1"/>
          <p:nvPr/>
        </p:nvSpPr>
        <p:spPr>
          <a:xfrm>
            <a:off x="2058704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AD8F3684-0096-4E05-BD5B-2DBF6C1E998B}"/>
              </a:ext>
            </a:extLst>
          </p:cNvPr>
          <p:cNvSpPr txBox="1"/>
          <p:nvPr/>
        </p:nvSpPr>
        <p:spPr>
          <a:xfrm>
            <a:off x="2006819" y="3435846"/>
            <a:ext cx="6957571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уласай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гүрэнэй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туг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гурбан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үнгэтэй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: 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хүхэ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сагаан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шара.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Хүхэ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үнгэнь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тэнгэри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саганиинь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арюун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сэбэрые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шарань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мүнхэ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байдал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тэмдэглэдэг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1455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323528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36934" y="1286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5ED14AF-D194-43D5-92F9-6217D1C96A01}"/>
              </a:ext>
            </a:extLst>
          </p:cNvPr>
          <p:cNvSpPr txBox="1"/>
          <p:nvPr/>
        </p:nvSpPr>
        <p:spPr>
          <a:xfrm>
            <a:off x="2051720" y="307682"/>
            <a:ext cx="3672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Х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амар-Дабан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7F488D5-BABE-4F6A-A7B0-EC3FBA68D69C}"/>
              </a:ext>
            </a:extLst>
          </p:cNvPr>
          <p:cNvSpPr txBox="1"/>
          <p:nvPr/>
        </p:nvSpPr>
        <p:spPr>
          <a:xfrm>
            <a:off x="2051720" y="962726"/>
            <a:ext cx="6984776" cy="110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Хамар-Дабан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один из древнейших горных массивов планеты. Он представляет собой уникальный природный объект с разнообразными природными зонами, ледниковыми озёрами, привлекательными с точки зрения альпинистов пиками – и непростым характером.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BC08AA7-1C91-4D77-AE07-74A3F97A7D08}"/>
              </a:ext>
            </a:extLst>
          </p:cNvPr>
          <p:cNvSpPr txBox="1"/>
          <p:nvPr/>
        </p:nvSpPr>
        <p:spPr>
          <a:xfrm>
            <a:off x="2051720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9458474-2ADB-412C-B136-41EDACF7970C}"/>
              </a:ext>
            </a:extLst>
          </p:cNvPr>
          <p:cNvSpPr txBox="1"/>
          <p:nvPr/>
        </p:nvSpPr>
        <p:spPr>
          <a:xfrm>
            <a:off x="2058704" y="2658811"/>
            <a:ext cx="3449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Х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амар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дабаан</a:t>
            </a:r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D582731-2FAF-4E40-9401-9FF94E0D4231}"/>
              </a:ext>
            </a:extLst>
          </p:cNvPr>
          <p:cNvSpPr txBox="1"/>
          <p:nvPr/>
        </p:nvSpPr>
        <p:spPr>
          <a:xfrm>
            <a:off x="2058704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5382459-BE1E-48E9-9A2D-C9CAF16FE7C9}"/>
              </a:ext>
            </a:extLst>
          </p:cNvPr>
          <p:cNvSpPr txBox="1"/>
          <p:nvPr/>
        </p:nvSpPr>
        <p:spPr>
          <a:xfrm>
            <a:off x="2029318" y="3378491"/>
            <a:ext cx="6957571" cy="110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Хамар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дабаан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уулын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хойто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хэһэгынь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баян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ургамалтай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Ара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Байгалай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эгээн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шииглиг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бүһэ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урда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хэһэгынь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тундрын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ургамалтай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Эртын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үеһөө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хадагалһан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шэлбэһэтэ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ой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модондо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уляаһан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хуһан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үндэр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уулын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хээрэ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тагтар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нарһан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ба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тагтар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хуһан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харагдажа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болоно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8350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2353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36934" y="5147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Ц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19F5EBA-7067-4D1A-A9D7-D32674E5D90F}"/>
              </a:ext>
            </a:extLst>
          </p:cNvPr>
          <p:cNvSpPr txBox="1"/>
          <p:nvPr/>
        </p:nvSpPr>
        <p:spPr>
          <a:xfrm>
            <a:off x="1889110" y="461031"/>
            <a:ext cx="46991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Ц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ыденжапов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А.Б.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843CDDD-A373-4649-8CE8-800B0370FD62}"/>
              </a:ext>
            </a:extLst>
          </p:cNvPr>
          <p:cNvSpPr txBox="1"/>
          <p:nvPr/>
        </p:nvSpPr>
        <p:spPr>
          <a:xfrm>
            <a:off x="1889111" y="1078471"/>
            <a:ext cx="7092279" cy="331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Герой Российской Федерации. 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C7A0506-62C8-4A42-9A75-49DB3EFFA911}"/>
              </a:ext>
            </a:extLst>
          </p:cNvPr>
          <p:cNvSpPr txBox="1"/>
          <p:nvPr/>
        </p:nvSpPr>
        <p:spPr>
          <a:xfrm>
            <a:off x="1889111" y="243266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FE417DE-E339-43F5-B03E-A171BB833637}"/>
              </a:ext>
            </a:extLst>
          </p:cNvPr>
          <p:cNvSpPr txBox="1"/>
          <p:nvPr/>
        </p:nvSpPr>
        <p:spPr>
          <a:xfrm>
            <a:off x="1896095" y="2812160"/>
            <a:ext cx="46921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Ц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ыденжапов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А.Б.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BB12F79-A4F5-4C0D-B5C7-E0B69F88CFB6}"/>
              </a:ext>
            </a:extLst>
          </p:cNvPr>
          <p:cNvSpPr txBox="1"/>
          <p:nvPr/>
        </p:nvSpPr>
        <p:spPr>
          <a:xfrm>
            <a:off x="1896095" y="2579007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EB5A0DA-DD01-4393-8DA6-81FD6E403D4D}"/>
              </a:ext>
            </a:extLst>
          </p:cNvPr>
          <p:cNvSpPr txBox="1"/>
          <p:nvPr/>
        </p:nvSpPr>
        <p:spPr>
          <a:xfrm>
            <a:off x="1889110" y="1526237"/>
            <a:ext cx="695757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Алда́р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Цыденжапов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(1991-2010) матрос Тихоокеанского Флота России, предотвратив ценой своей жизни крупную аварию на военном корабле, спас от гибели сам корабль и экипаж в составе 348 человек. </a:t>
            </a:r>
            <a:endParaRPr lang="ru-RU" sz="1300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09D5D80-804F-4B9D-9A38-8FF9EEBBD9AD}"/>
              </a:ext>
            </a:extLst>
          </p:cNvPr>
          <p:cNvSpPr txBox="1"/>
          <p:nvPr/>
        </p:nvSpPr>
        <p:spPr>
          <a:xfrm>
            <a:off x="1860462" y="3603552"/>
            <a:ext cx="688556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Алдар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Цыденжапов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хадаа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арадаймнай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мүнөө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үеын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баатар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гээшэ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Алдарай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баатаршалга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мүнөө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үеын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эдиршүүлые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залуушуулые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хүмүүжүүлгын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үндэһэн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боложо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үгэнэ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Алдар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хүбүүндэ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3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Алдар</a:t>
            </a:r>
            <a:r>
              <a:rPr lang="ru-RU" sz="1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СОЛО!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20258481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323528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37270" y="5147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Ч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FB8425F-EE75-412A-8B02-D31AA97281D7}"/>
              </a:ext>
            </a:extLst>
          </p:cNvPr>
          <p:cNvSpPr txBox="1"/>
          <p:nvPr/>
        </p:nvSpPr>
        <p:spPr>
          <a:xfrm>
            <a:off x="2051720" y="307682"/>
            <a:ext cx="5040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Ч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ивыркуйский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залив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EF6084C-C18C-4FF5-8806-29F11E607B37}"/>
              </a:ext>
            </a:extLst>
          </p:cNvPr>
          <p:cNvSpPr txBox="1"/>
          <p:nvPr/>
        </p:nvSpPr>
        <p:spPr>
          <a:xfrm>
            <a:off x="2051720" y="962726"/>
            <a:ext cx="6984776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Заповедный район восточного берега прекрасен утесами необычной формы, уютными бухтами и небольшими островами, песчаными пляжами. Отвесные скалы защищают бухту от северного ветра. 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21516B9-E013-4541-B622-66B4D7FDDF8D}"/>
              </a:ext>
            </a:extLst>
          </p:cNvPr>
          <p:cNvSpPr txBox="1"/>
          <p:nvPr/>
        </p:nvSpPr>
        <p:spPr>
          <a:xfrm>
            <a:off x="2051720" y="89917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616A3EA-06B5-4439-83A8-232C5277C89F}"/>
              </a:ext>
            </a:extLst>
          </p:cNvPr>
          <p:cNvSpPr txBox="1"/>
          <p:nvPr/>
        </p:nvSpPr>
        <p:spPr>
          <a:xfrm>
            <a:off x="2058704" y="2658811"/>
            <a:ext cx="4601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Шэбэртын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булан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C1F40BA-FC29-4C85-AFE6-96895974B60D}"/>
              </a:ext>
            </a:extLst>
          </p:cNvPr>
          <p:cNvSpPr txBox="1"/>
          <p:nvPr/>
        </p:nvSpPr>
        <p:spPr>
          <a:xfrm>
            <a:off x="2058704" y="2425658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91DBD0B-171D-45FC-A16B-2346027688F4}"/>
              </a:ext>
            </a:extLst>
          </p:cNvPr>
          <p:cNvSpPr txBox="1"/>
          <p:nvPr/>
        </p:nvSpPr>
        <p:spPr>
          <a:xfrm>
            <a:off x="2029318" y="3378491"/>
            <a:ext cx="6957571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Шэбэртын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булан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аяншалагшадай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дурлажа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харан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үзэхэеэ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ерэдэг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үзэхэлэнтэ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айхан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дайда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ариг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сэбэр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ехэ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бэшэ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ольтируугуудтай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бэеэ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амаруулхаар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эль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эрьенүүдтэй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17707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323528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0" y="5147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5FF7053-738D-4445-8582-ED59CE121B17}"/>
              </a:ext>
            </a:extLst>
          </p:cNvPr>
          <p:cNvSpPr txBox="1"/>
          <p:nvPr/>
        </p:nvSpPr>
        <p:spPr>
          <a:xfrm>
            <a:off x="1907704" y="360045"/>
            <a:ext cx="4104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Ш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аман-гора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B02D899-124D-40B2-9002-227606843BA1}"/>
              </a:ext>
            </a:extLst>
          </p:cNvPr>
          <p:cNvSpPr txBox="1"/>
          <p:nvPr/>
        </p:nvSpPr>
        <p:spPr>
          <a:xfrm>
            <a:off x="1867554" y="1089713"/>
            <a:ext cx="7092279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Одно из самых загадочных и не сильно известных мест. В 1996 году здесь обнаружены рисунки-петроглифы древних людей. Одно из них походило на шамана, что и дало название горе. 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BF9E42B-498B-4265-AAA2-30D7B6EEDCE4}"/>
              </a:ext>
            </a:extLst>
          </p:cNvPr>
          <p:cNvSpPr txBox="1"/>
          <p:nvPr/>
        </p:nvSpPr>
        <p:spPr>
          <a:xfrm>
            <a:off x="1907704" y="14228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2818ED9-6A80-4C3E-B223-357962D14793}"/>
              </a:ext>
            </a:extLst>
          </p:cNvPr>
          <p:cNvSpPr txBox="1"/>
          <p:nvPr/>
        </p:nvSpPr>
        <p:spPr>
          <a:xfrm>
            <a:off x="1914688" y="2711174"/>
            <a:ext cx="5537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Б</a:t>
            </a:r>
            <a:r>
              <a:rPr lang="en-US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ɵɵ</a:t>
            </a:r>
            <a:r>
              <a:rPr lang="en-US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хада</a:t>
            </a:r>
            <a:endParaRPr lang="ru-RU" sz="36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0DBBDBE-51D7-444D-A1E0-B3E126E16BAA}"/>
              </a:ext>
            </a:extLst>
          </p:cNvPr>
          <p:cNvSpPr txBox="1"/>
          <p:nvPr/>
        </p:nvSpPr>
        <p:spPr>
          <a:xfrm>
            <a:off x="1914688" y="2478021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D2AAD2B-2B51-4BD5-86E9-A1FF2D6E7358}"/>
              </a:ext>
            </a:extLst>
          </p:cNvPr>
          <p:cNvSpPr txBox="1"/>
          <p:nvPr/>
        </p:nvSpPr>
        <p:spPr>
          <a:xfrm>
            <a:off x="1884637" y="3599312"/>
            <a:ext cx="6957571" cy="847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</a:t>
            </a:r>
            <a:r>
              <a:rPr lang="en-US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хада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Эгээн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гайхалтайшье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ехэ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мэдээжэ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бэшэ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газар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1996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ондо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урданай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зонуудай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петроглифууд-зурагууд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олдогдоо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зурагуудай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нэгэн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</a:t>
            </a:r>
            <a:r>
              <a:rPr lang="en-US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хүндэ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адли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байгаа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Энээн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хадын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нэрэ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бии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болоо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гэдэг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02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51520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35496" y="8486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Щ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5FF7053-738D-4445-8582-ED59CE121B17}"/>
              </a:ext>
            </a:extLst>
          </p:cNvPr>
          <p:cNvSpPr txBox="1"/>
          <p:nvPr/>
        </p:nvSpPr>
        <p:spPr>
          <a:xfrm>
            <a:off x="1907704" y="360045"/>
            <a:ext cx="5400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У</a:t>
            </a:r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щ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елье</a:t>
            </a:r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Сарминское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B02D899-124D-40B2-9002-227606843BA1}"/>
              </a:ext>
            </a:extLst>
          </p:cNvPr>
          <p:cNvSpPr txBox="1"/>
          <p:nvPr/>
        </p:nvSpPr>
        <p:spPr>
          <a:xfrm>
            <a:off x="1852769" y="1127434"/>
            <a:ext cx="7240950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Ущелье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Сарминское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- уникальное природное достояние Ольхона. Оно находится в районе Малого моря на Байкале. Протекающий здесь поток довольно бурный, он несёт свои воды в живописную долину. Протекающий здесь поток довольно бурный, он несёт свои воды в живописную долину. 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BF9E42B-498B-4265-AAA2-30D7B6EEDCE4}"/>
              </a:ext>
            </a:extLst>
          </p:cNvPr>
          <p:cNvSpPr txBox="1"/>
          <p:nvPr/>
        </p:nvSpPr>
        <p:spPr>
          <a:xfrm>
            <a:off x="1907704" y="14228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2818ED9-6A80-4C3E-B223-357962D14793}"/>
              </a:ext>
            </a:extLst>
          </p:cNvPr>
          <p:cNvSpPr txBox="1"/>
          <p:nvPr/>
        </p:nvSpPr>
        <p:spPr>
          <a:xfrm>
            <a:off x="1860662" y="2624182"/>
            <a:ext cx="5537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Сарминска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хабшал</a:t>
            </a:r>
            <a:endParaRPr lang="ru-RU" sz="36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0DBBDBE-51D7-444D-A1E0-B3E126E16BAA}"/>
              </a:ext>
            </a:extLst>
          </p:cNvPr>
          <p:cNvSpPr txBox="1"/>
          <p:nvPr/>
        </p:nvSpPr>
        <p:spPr>
          <a:xfrm>
            <a:off x="1852769" y="2316405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D2AAD2B-2B51-4BD5-86E9-A1FF2D6E7358}"/>
              </a:ext>
            </a:extLst>
          </p:cNvPr>
          <p:cNvSpPr txBox="1"/>
          <p:nvPr/>
        </p:nvSpPr>
        <p:spPr>
          <a:xfrm>
            <a:off x="1746923" y="3241441"/>
            <a:ext cx="7330031" cy="1902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Сарминска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хабшал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-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байгаалиин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шухаг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баялиг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болохо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Сарминска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хабшал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Байгалай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Бага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далайда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-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Ольхондо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оршодог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юм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Урдажа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гара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аргагүй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дошхон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у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урадхал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үзэсхэлэн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айхан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тала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дайда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руу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урдадаг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бшуу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газарай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алхин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юрэ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бусын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ба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аргагүй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хүсэ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шадалтай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Хабшал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соогуур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гара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хадын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голой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баруугаар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наскальна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зурагуудые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олохоор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онсо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газар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тухай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олон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домогууд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ба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түүхэнүүд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зохеогдоотой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ш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хадаа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XVII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зуун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жэлэй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хахадта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хасагуудай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аяншалга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тухай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хэлэгдэ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байдаг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92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60468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0" y="-13114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Ъ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5FF7053-738D-4445-8582-ED59CE121B17}"/>
              </a:ext>
            </a:extLst>
          </p:cNvPr>
          <p:cNvSpPr txBox="1"/>
          <p:nvPr/>
        </p:nvSpPr>
        <p:spPr>
          <a:xfrm>
            <a:off x="1622806" y="327139"/>
            <a:ext cx="47493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С</a:t>
            </a:r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ъ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езд учителей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B02D899-124D-40B2-9002-227606843BA1}"/>
              </a:ext>
            </a:extLst>
          </p:cNvPr>
          <p:cNvSpPr txBox="1"/>
          <p:nvPr/>
        </p:nvSpPr>
        <p:spPr>
          <a:xfrm>
            <a:off x="1592233" y="998988"/>
            <a:ext cx="7435065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На II Межрегиональном съезде учителей бурятского языка и литературы Иркутской области, Забайкальского края и Республики Бурятия, который проходил 11-12 мая 2023 года в Бурятском государственном университете имени Д. Банзарова, обсуждалась «Концепция преподавания бурятского языка и бурятской литературы».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BF9E42B-498B-4265-AAA2-30D7B6EEDCE4}"/>
              </a:ext>
            </a:extLst>
          </p:cNvPr>
          <p:cNvSpPr txBox="1"/>
          <p:nvPr/>
        </p:nvSpPr>
        <p:spPr>
          <a:xfrm>
            <a:off x="1619250" y="92285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2818ED9-6A80-4C3E-B223-357962D14793}"/>
              </a:ext>
            </a:extLst>
          </p:cNvPr>
          <p:cNvSpPr txBox="1"/>
          <p:nvPr/>
        </p:nvSpPr>
        <p:spPr>
          <a:xfrm>
            <a:off x="1598146" y="2574188"/>
            <a:ext cx="7545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Багшанарай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съезд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0DBBDBE-51D7-444D-A1E0-B3E126E16BAA}"/>
              </a:ext>
            </a:extLst>
          </p:cNvPr>
          <p:cNvSpPr txBox="1"/>
          <p:nvPr/>
        </p:nvSpPr>
        <p:spPr>
          <a:xfrm>
            <a:off x="1619250" y="2266411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D2AAD2B-2B51-4BD5-86E9-A1FF2D6E7358}"/>
              </a:ext>
            </a:extLst>
          </p:cNvPr>
          <p:cNvSpPr txBox="1"/>
          <p:nvPr/>
        </p:nvSpPr>
        <p:spPr>
          <a:xfrm>
            <a:off x="1643366" y="3298922"/>
            <a:ext cx="7330031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2023 оной майн 11-дэ, 12-то Д.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Банзаровай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нэрэмжэтэ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гүрэнэй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үниверситедтэ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үнгэргэгдэ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Эрхүүгэй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областиин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Y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бэр-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Байгалай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хизаарай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ба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Уласай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түрэл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хэлэ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ба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литературын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багшанарай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II 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регион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хоорондын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съезд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дээрэ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хэлэ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ба литература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зааха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концепци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»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тухай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х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рэлд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болоо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41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60468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0" y="51470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5FF7053-738D-4445-8582-ED59CE121B17}"/>
              </a:ext>
            </a:extLst>
          </p:cNvPr>
          <p:cNvSpPr txBox="1"/>
          <p:nvPr/>
        </p:nvSpPr>
        <p:spPr>
          <a:xfrm>
            <a:off x="1803167" y="278083"/>
            <a:ext cx="5400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К</a:t>
            </a:r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ы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нгырга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B02D899-124D-40B2-9002-227606843BA1}"/>
              </a:ext>
            </a:extLst>
          </p:cNvPr>
          <p:cNvSpPr txBox="1"/>
          <p:nvPr/>
        </p:nvSpPr>
        <p:spPr>
          <a:xfrm>
            <a:off x="1656184" y="856233"/>
            <a:ext cx="74523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Кынгырга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́ – река в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Тункинском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районе Бурятии. Берёт начало на южном склоне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Тункинских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Гольцов на высоте около 2000 м. Течёт на юг в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каньонообразном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ущелье, образуя 2 водопада. Располагается это природное великолепие вблизи Аршана. Добраться сюда можно по хорошо заметной тропе. Самый высокий водопад имеет крайнюю точку на расстоянии десяти метров от своего основания. 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BF9E42B-498B-4265-AAA2-30D7B6EEDCE4}"/>
              </a:ext>
            </a:extLst>
          </p:cNvPr>
          <p:cNvSpPr txBox="1"/>
          <p:nvPr/>
        </p:nvSpPr>
        <p:spPr>
          <a:xfrm>
            <a:off x="1803167" y="60318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0DBBDBE-51D7-444D-A1E0-B3E126E16BAA}"/>
              </a:ext>
            </a:extLst>
          </p:cNvPr>
          <p:cNvSpPr txBox="1"/>
          <p:nvPr/>
        </p:nvSpPr>
        <p:spPr>
          <a:xfrm>
            <a:off x="1666044" y="2395116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D2AAD2B-2B51-4BD5-86E9-A1FF2D6E7358}"/>
              </a:ext>
            </a:extLst>
          </p:cNvPr>
          <p:cNvSpPr txBox="1"/>
          <p:nvPr/>
        </p:nvSpPr>
        <p:spPr>
          <a:xfrm>
            <a:off x="1619250" y="3003798"/>
            <a:ext cx="7417246" cy="164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Буряадай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Түнхэнэй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аймагта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оршодог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Хэнгэргэ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Кынгырга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гол.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Түнхэнэй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хадануудай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урда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ташалан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2000 метр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үндэртэй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газар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гол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эхиеэ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абадаг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Тэрэ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урагшаа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каньонообразна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хабшал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руу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урдахадаа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хоер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у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хүүюур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байгуулна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айхан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байгаалиин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гоеолто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Аршан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нютагай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хажууда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байдаг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газарта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харагдажа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бай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ябаган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зүрг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хүрэжэ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боломоор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У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эгээн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үндэр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хүүюур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хадаа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рынг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уури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10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метрын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зайда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захынь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сэг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болоно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24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74532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14064" y="151829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5FF7053-738D-4445-8582-ED59CE121B17}"/>
              </a:ext>
            </a:extLst>
          </p:cNvPr>
          <p:cNvSpPr txBox="1"/>
          <p:nvPr/>
        </p:nvSpPr>
        <p:spPr>
          <a:xfrm>
            <a:off x="1619250" y="360045"/>
            <a:ext cx="56170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Баргузинский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собол</a:t>
            </a:r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ь</a:t>
            </a:r>
            <a:endParaRPr lang="ru-RU" sz="3600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B02D899-124D-40B2-9002-227606843BA1}"/>
              </a:ext>
            </a:extLst>
          </p:cNvPr>
          <p:cNvSpPr txBox="1"/>
          <p:nvPr/>
        </p:nvSpPr>
        <p:spPr>
          <a:xfrm>
            <a:off x="1579100" y="1089713"/>
            <a:ext cx="7313380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Баргузинский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соболь - особо ценный пушной зверёк, символ Сибири. Соболиный мех олицетворяет «мягкое золото» России. Сибирь всегда ассоциировалась с соболем, занимавшим первое место в пушном промысле России. Из всех видов соболя (примерно 17 видов), особо ценится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Баргузинский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соболь.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BF9E42B-498B-4265-AAA2-30D7B6EEDCE4}"/>
              </a:ext>
            </a:extLst>
          </p:cNvPr>
          <p:cNvSpPr txBox="1"/>
          <p:nvPr/>
        </p:nvSpPr>
        <p:spPr>
          <a:xfrm>
            <a:off x="1619250" y="14228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2818ED9-6A80-4C3E-B223-357962D14793}"/>
              </a:ext>
            </a:extLst>
          </p:cNvPr>
          <p:cNvSpPr txBox="1"/>
          <p:nvPr/>
        </p:nvSpPr>
        <p:spPr>
          <a:xfrm>
            <a:off x="1626234" y="2711174"/>
            <a:ext cx="5537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Баргажанай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булган</a:t>
            </a:r>
            <a:endParaRPr lang="ru-RU" sz="36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0DBBDBE-51D7-444D-A1E0-B3E126E16BAA}"/>
              </a:ext>
            </a:extLst>
          </p:cNvPr>
          <p:cNvSpPr txBox="1"/>
          <p:nvPr/>
        </p:nvSpPr>
        <p:spPr>
          <a:xfrm>
            <a:off x="1626234" y="2478021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D2AAD2B-2B51-4BD5-86E9-A1FF2D6E7358}"/>
              </a:ext>
            </a:extLst>
          </p:cNvPr>
          <p:cNvSpPr txBox="1"/>
          <p:nvPr/>
        </p:nvSpPr>
        <p:spPr>
          <a:xfrm>
            <a:off x="1626234" y="3435846"/>
            <a:ext cx="7296297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Сибириин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үлдэ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тэмдэг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аргагүй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үнэтэй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сэнтэй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ар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атай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багахан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ан -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Баргажанай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булган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Булганай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ар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аниие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Россиин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«з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лэхэн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алтан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»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гэдэг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Россиин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ангай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ар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олзолгодо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нэгэдэхи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уури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эзэлдэг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булган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хадаа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Сибириие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ануулдаг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бай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ан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юм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Олон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янзын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булган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соо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оо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(17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янза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)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Баргажанай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булган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аргагүй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сэнтэй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юм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38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23534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-36934" y="1286"/>
            <a:ext cx="165618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Э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0A2943-B01E-4934-B03D-01DD9D5C735D}"/>
              </a:ext>
            </a:extLst>
          </p:cNvPr>
          <p:cNvSpPr txBox="1"/>
          <p:nvPr/>
        </p:nvSpPr>
        <p:spPr>
          <a:xfrm>
            <a:off x="1907704" y="360045"/>
            <a:ext cx="4104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Э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пос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0DB934D-9D8B-43AE-8E78-F3F6D024EBF2}"/>
              </a:ext>
            </a:extLst>
          </p:cNvPr>
          <p:cNvSpPr txBox="1"/>
          <p:nvPr/>
        </p:nvSpPr>
        <p:spPr>
          <a:xfrm>
            <a:off x="1867554" y="1089713"/>
            <a:ext cx="7092279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Сказания о героях. «Только тот народ, который чтит своих героев, может считаться великим».</a:t>
            </a:r>
          </a:p>
          <a:p>
            <a:pPr algn="r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К.К. Рокоссовский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02390BC-315D-4B0C-AAF7-7912A6A582EA}"/>
              </a:ext>
            </a:extLst>
          </p:cNvPr>
          <p:cNvSpPr txBox="1"/>
          <p:nvPr/>
        </p:nvSpPr>
        <p:spPr>
          <a:xfrm>
            <a:off x="1907704" y="14228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D0BC606-50F1-430E-8ADD-095F8FF143D0}"/>
              </a:ext>
            </a:extLst>
          </p:cNvPr>
          <p:cNvSpPr txBox="1"/>
          <p:nvPr/>
        </p:nvSpPr>
        <p:spPr>
          <a:xfrm>
            <a:off x="1914688" y="2711174"/>
            <a:ext cx="5537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Y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льгэр</a:t>
            </a:r>
            <a:endParaRPr lang="ru-RU" sz="36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C33265C-34BD-4A96-9381-61A4419EE1DA}"/>
              </a:ext>
            </a:extLst>
          </p:cNvPr>
          <p:cNvSpPr txBox="1"/>
          <p:nvPr/>
        </p:nvSpPr>
        <p:spPr>
          <a:xfrm>
            <a:off x="1914688" y="2478021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58C6DA6-67A9-4D83-B963-8A56D145A292}"/>
              </a:ext>
            </a:extLst>
          </p:cNvPr>
          <p:cNvSpPr txBox="1"/>
          <p:nvPr/>
        </p:nvSpPr>
        <p:spPr>
          <a:xfrm>
            <a:off x="1884637" y="3599312"/>
            <a:ext cx="6957571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Баатарнууд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тухай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х</a:t>
            </a:r>
            <a:r>
              <a:rPr lang="en-US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</a:t>
            </a:r>
            <a:r>
              <a:rPr lang="en-US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н. </a:t>
            </a:r>
            <a:r>
              <a:rPr lang="en-US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рынг</a:t>
            </a:r>
            <a:r>
              <a:rPr lang="en-US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гайхамшагта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баатарнуудаа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хүндэлдэг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арад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-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агууехэ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арад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гэжэ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тоологдодог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». </a:t>
            </a:r>
          </a:p>
          <a:p>
            <a:pPr algn="r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                                                                                   К.К. Рокоссовский</a:t>
            </a:r>
          </a:p>
        </p:txBody>
      </p:sp>
    </p:spTree>
    <p:extLst>
      <p:ext uri="{BB962C8B-B14F-4D97-AF65-F5344CB8AC3E}">
        <p14:creationId xmlns:p14="http://schemas.microsoft.com/office/powerpoint/2010/main" val="334218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51520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0" y="51470"/>
            <a:ext cx="1800200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Ю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84B6452-0199-4F8C-A20D-D9F0165FF8AD}"/>
              </a:ext>
            </a:extLst>
          </p:cNvPr>
          <p:cNvSpPr txBox="1"/>
          <p:nvPr/>
        </p:nvSpPr>
        <p:spPr>
          <a:xfrm>
            <a:off x="1907704" y="360045"/>
            <a:ext cx="4104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Ю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ртэмсэ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мир, вселенная.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9D58016-6287-4191-B124-51F7EB4725BB}"/>
              </a:ext>
            </a:extLst>
          </p:cNvPr>
          <p:cNvSpPr txBox="1"/>
          <p:nvPr/>
        </p:nvSpPr>
        <p:spPr>
          <a:xfrm>
            <a:off x="1867554" y="1089713"/>
            <a:ext cx="7092279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«Мы стремимся к миру, потому что знаем: мир-это тот климат, в котором может существовать свобода»</a:t>
            </a:r>
          </a:p>
          <a:p>
            <a:pPr algn="r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                                                                                Дуайт Эйзенхауэр.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E44EFC7-CED7-40FF-8762-DDF1DA559CD8}"/>
              </a:ext>
            </a:extLst>
          </p:cNvPr>
          <p:cNvSpPr txBox="1"/>
          <p:nvPr/>
        </p:nvSpPr>
        <p:spPr>
          <a:xfrm>
            <a:off x="1907704" y="14228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F243F1E-115A-4A98-820C-E49FAC6A2C3C}"/>
              </a:ext>
            </a:extLst>
          </p:cNvPr>
          <p:cNvSpPr txBox="1"/>
          <p:nvPr/>
        </p:nvSpPr>
        <p:spPr>
          <a:xfrm>
            <a:off x="1914688" y="2711174"/>
            <a:ext cx="5537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Ю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ртэмсэ</a:t>
            </a:r>
            <a:endParaRPr lang="ru-RU" sz="36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B73244-B7FF-412C-A833-6EC546B2D5C7}"/>
              </a:ext>
            </a:extLst>
          </p:cNvPr>
          <p:cNvSpPr txBox="1"/>
          <p:nvPr/>
        </p:nvSpPr>
        <p:spPr>
          <a:xfrm>
            <a:off x="1914688" y="2478021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FF0F4E1-96E6-4E93-99B5-1CAE01AE8AB7}"/>
              </a:ext>
            </a:extLst>
          </p:cNvPr>
          <p:cNvSpPr txBox="1"/>
          <p:nvPr/>
        </p:nvSpPr>
        <p:spPr>
          <a:xfrm>
            <a:off x="1884637" y="3599312"/>
            <a:ext cx="6957571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Бидэ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эб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найрамдал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тээшэ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тэгүүлнэбди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юундэб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гэхэдэ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мэдэнэбди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эб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найрамдал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уларил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Энэ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уларилда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эрхэ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сүл</a:t>
            </a:r>
            <a:r>
              <a:rPr lang="en-US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en-US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байжа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болохо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  <a:p>
            <a:pPr algn="r">
              <a:lnSpc>
                <a:spcPct val="120000"/>
              </a:lnSpc>
            </a:pP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Дуайт Эйзенхауэр.</a:t>
            </a:r>
          </a:p>
        </p:txBody>
      </p:sp>
    </p:spTree>
    <p:extLst>
      <p:ext uri="{BB962C8B-B14F-4D97-AF65-F5344CB8AC3E}">
        <p14:creationId xmlns:p14="http://schemas.microsoft.com/office/powerpoint/2010/main" val="75497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hlinkClick r:id="rId2" action="ppaction://hlinksldjump"/>
            <a:extLst>
              <a:ext uri="{FF2B5EF4-FFF2-40B4-BE49-F238E27FC236}">
                <a16:creationId xmlns="" xmlns:a16="http://schemas.microsoft.com/office/drawing/2014/main" id="{0CE2BBC9-AE39-4037-A395-9EC7C745C6CC}"/>
              </a:ext>
            </a:extLst>
          </p:cNvPr>
          <p:cNvSpPr txBox="1"/>
          <p:nvPr/>
        </p:nvSpPr>
        <p:spPr>
          <a:xfrm>
            <a:off x="238532" y="4115872"/>
            <a:ext cx="113524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A241A"/>
                </a:solidFill>
                <a:latin typeface="Raleway SemiBold" panose="020B0703030101060003" pitchFamily="34" charset="-52"/>
              </a:rPr>
              <a:t>Алфавит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8407A4-05CF-461F-8713-CC76A8BE3FAD}"/>
              </a:ext>
            </a:extLst>
          </p:cNvPr>
          <p:cNvSpPr/>
          <p:nvPr/>
        </p:nvSpPr>
        <p:spPr>
          <a:xfrm>
            <a:off x="107504" y="51470"/>
            <a:ext cx="1397304" cy="1938992"/>
          </a:xfrm>
          <a:prstGeom prst="rect">
            <a:avLst/>
          </a:prstGeom>
          <a:noFill/>
          <a:ln w="12700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20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120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341AC4A-9387-4F37-ACE0-AD2DA97776EF}"/>
              </a:ext>
            </a:extLst>
          </p:cNvPr>
          <p:cNvSpPr txBox="1"/>
          <p:nvPr/>
        </p:nvSpPr>
        <p:spPr>
          <a:xfrm>
            <a:off x="1907704" y="360045"/>
            <a:ext cx="4104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Я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нжима</a:t>
            </a:r>
            <a:endParaRPr lang="ru-RU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6B5600A-E7BE-4F95-B413-D7FAF6212CB0}"/>
              </a:ext>
            </a:extLst>
          </p:cNvPr>
          <p:cNvSpPr txBox="1"/>
          <p:nvPr/>
        </p:nvSpPr>
        <p:spPr>
          <a:xfrm>
            <a:off x="1899165" y="1051254"/>
            <a:ext cx="7092279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Янжима</a:t>
            </a:r>
            <a:r>
              <a:rPr lang="ru-RU" sz="1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известна как богиня, дарующая детей, устраивающая семейное благополучие и творческий успех.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CF637EA-3000-40A4-8263-4C24A751B365}"/>
              </a:ext>
            </a:extLst>
          </p:cNvPr>
          <p:cNvSpPr txBox="1"/>
          <p:nvPr/>
        </p:nvSpPr>
        <p:spPr>
          <a:xfrm>
            <a:off x="1907704" y="142280"/>
            <a:ext cx="2520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русском языке: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BDBD9B0-7B6F-429A-BDD0-C9376346D1AF}"/>
              </a:ext>
            </a:extLst>
          </p:cNvPr>
          <p:cNvSpPr txBox="1"/>
          <p:nvPr/>
        </p:nvSpPr>
        <p:spPr>
          <a:xfrm>
            <a:off x="1914688" y="2711174"/>
            <a:ext cx="5537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Я</a:t>
            </a:r>
            <a:r>
              <a:rPr lang="ru-RU" sz="36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нжама</a:t>
            </a:r>
            <a:r>
              <a:rPr lang="ru-RU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 Бурхан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0EF333A-A890-40AF-A891-DAADD236D491}"/>
              </a:ext>
            </a:extLst>
          </p:cNvPr>
          <p:cNvSpPr txBox="1"/>
          <p:nvPr/>
        </p:nvSpPr>
        <p:spPr>
          <a:xfrm>
            <a:off x="1914688" y="2478021"/>
            <a:ext cx="23705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ea typeface="Roboto" panose="02000000000000000000" pitchFamily="2" charset="0"/>
              </a:rPr>
              <a:t>На бурятском языке: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5DE504C-0EBF-4CA0-A9E3-EE6102FE59FD}"/>
              </a:ext>
            </a:extLst>
          </p:cNvPr>
          <p:cNvSpPr txBox="1"/>
          <p:nvPr/>
        </p:nvSpPr>
        <p:spPr>
          <a:xfrm>
            <a:off x="1884637" y="3599312"/>
            <a:ext cx="6957571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Янжама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Бурхан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хүн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зондо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үхибүүдые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бэлэглэдэг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Тэрэ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гэр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бүлэдэ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жаргалые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ба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зохеохы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амжалта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үрш</a:t>
            </a:r>
            <a:r>
              <a:rPr lang="en-US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ɵɵ</a:t>
            </a:r>
            <a:r>
              <a:rPr lang="ru-RU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дэг</a:t>
            </a:r>
            <a:r>
              <a:rPr lang="ru-RU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471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AD819A5-8305-4186-AE2B-CA15FFAC6BFE}"/>
              </a:ext>
            </a:extLst>
          </p:cNvPr>
          <p:cNvSpPr txBox="1"/>
          <p:nvPr/>
        </p:nvSpPr>
        <p:spPr>
          <a:xfrm>
            <a:off x="312621" y="411510"/>
            <a:ext cx="84249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ГАУ ДПО РБ 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«Бурятский республиканский 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Институт образовательной политики» 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Азбука </a:t>
            </a:r>
            <a:r>
              <a:rPr lang="ru-RU" sz="4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о важном</a:t>
            </a:r>
            <a:r>
              <a:rPr lang="ru-RU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: региональный компонент</a:t>
            </a:r>
            <a:endParaRPr lang="ru-RU" sz="4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CEE15BF-1CC9-4275-8AFA-81A17C25E7EF}"/>
              </a:ext>
            </a:extLst>
          </p:cNvPr>
          <p:cNvSpPr txBox="1"/>
          <p:nvPr/>
        </p:nvSpPr>
        <p:spPr>
          <a:xfrm>
            <a:off x="4562671" y="1995686"/>
            <a:ext cx="184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36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66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770</TotalTime>
  <Words>2906</Words>
  <Application>Microsoft Office PowerPoint</Application>
  <PresentationFormat>Экран (16:9)</PresentationFormat>
  <Paragraphs>374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70</cp:revision>
  <dcterms:created xsi:type="dcterms:W3CDTF">2023-04-03T11:10:16Z</dcterms:created>
  <dcterms:modified xsi:type="dcterms:W3CDTF">2025-03-11T03:03:31Z</dcterms:modified>
</cp:coreProperties>
</file>