
<file path=[Content_Types].xml><?xml version="1.0" encoding="utf-8"?>
<Types xmlns="http://schemas.openxmlformats.org/package/2006/content-types">
  <Default Extension="mp3" ContentType="audio/mpeg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46.xml" ContentType="application/vnd.openxmlformats-officedocument.presentationml.slide+xml"/>
  <Override PartName="/ppt/slides/slide45.xml" ContentType="application/vnd.openxmlformats-officedocument.presentationml.slide+xml"/>
  <Override PartName="/ppt/slides/slide43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42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1.xml" ContentType="application/vnd.openxmlformats-officedocument.presentationml.slide+xml"/>
  <Override PartName="/ppt/slides/slide6.xml" ContentType="application/vnd.openxmlformats-officedocument.presentationml.slide+xml"/>
  <Override PartName="/ppt/slides/slide44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4.xml" ContentType="application/vnd.openxmlformats-officedocument.presentationml.slid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4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9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s/slide38.xml" ContentType="application/vnd.openxmlformats-officedocument.presentationml.slide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18286413" cy="10287000"/>
  <p:notesSz cx="18286413" cy="10287000"/>
  <p:defaultTextStyle>
    <a:defPPr>
      <a:defRPr lang="ru-RU"/>
    </a:defPPr>
    <a:lvl1pPr marL="0" algn="l" defTabSz="1476939">
      <a:defRPr sz="2900">
        <a:solidFill>
          <a:schemeClr val="tx1"/>
        </a:solidFill>
        <a:latin typeface="+mn-lt"/>
        <a:ea typeface="+mn-ea"/>
        <a:cs typeface="+mn-cs"/>
      </a:defRPr>
    </a:lvl1pPr>
    <a:lvl2pPr marL="738469" algn="l" defTabSz="1476939">
      <a:defRPr sz="2900">
        <a:solidFill>
          <a:schemeClr val="tx1"/>
        </a:solidFill>
        <a:latin typeface="+mn-lt"/>
        <a:ea typeface="+mn-ea"/>
        <a:cs typeface="+mn-cs"/>
      </a:defRPr>
    </a:lvl2pPr>
    <a:lvl3pPr marL="1476939" algn="l" defTabSz="1476939">
      <a:defRPr sz="2900">
        <a:solidFill>
          <a:schemeClr val="tx1"/>
        </a:solidFill>
        <a:latin typeface="+mn-lt"/>
        <a:ea typeface="+mn-ea"/>
        <a:cs typeface="+mn-cs"/>
      </a:defRPr>
    </a:lvl3pPr>
    <a:lvl4pPr marL="2215408" algn="l" defTabSz="1476939">
      <a:defRPr sz="2900">
        <a:solidFill>
          <a:schemeClr val="tx1"/>
        </a:solidFill>
        <a:latin typeface="+mn-lt"/>
        <a:ea typeface="+mn-ea"/>
        <a:cs typeface="+mn-cs"/>
      </a:defRPr>
    </a:lvl4pPr>
    <a:lvl5pPr marL="2953878" algn="l" defTabSz="1476939">
      <a:defRPr sz="2900">
        <a:solidFill>
          <a:schemeClr val="tx1"/>
        </a:solidFill>
        <a:latin typeface="+mn-lt"/>
        <a:ea typeface="+mn-ea"/>
        <a:cs typeface="+mn-cs"/>
      </a:defRPr>
    </a:lvl5pPr>
    <a:lvl6pPr marL="3692347" algn="l" defTabSz="1476939">
      <a:defRPr sz="2900">
        <a:solidFill>
          <a:schemeClr val="tx1"/>
        </a:solidFill>
        <a:latin typeface="+mn-lt"/>
        <a:ea typeface="+mn-ea"/>
        <a:cs typeface="+mn-cs"/>
      </a:defRPr>
    </a:lvl6pPr>
    <a:lvl7pPr marL="4430817" algn="l" defTabSz="1476939">
      <a:defRPr sz="2900">
        <a:solidFill>
          <a:schemeClr val="tx1"/>
        </a:solidFill>
        <a:latin typeface="+mn-lt"/>
        <a:ea typeface="+mn-ea"/>
        <a:cs typeface="+mn-cs"/>
      </a:defRPr>
    </a:lvl7pPr>
    <a:lvl8pPr marL="5169286" algn="l" defTabSz="1476939">
      <a:defRPr sz="2900">
        <a:solidFill>
          <a:schemeClr val="tx1"/>
        </a:solidFill>
        <a:latin typeface="+mn-lt"/>
        <a:ea typeface="+mn-ea"/>
        <a:cs typeface="+mn-cs"/>
      </a:defRPr>
    </a:lvl8pPr>
    <a:lvl9pPr marL="5907756" algn="l" defTabSz="1476939">
      <a:defRPr sz="29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80" d="100"/>
          <a:sy n="80" d="100"/>
        </p:scale>
        <p:origin x="234" y="120"/>
      </p:cViewPr>
      <p:guideLst>
        <p:guide pos="3241" orient="horz"/>
        <p:guide pos="576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presProps" Target="presProps.xml" /><Relationship Id="rId50" Type="http://schemas.openxmlformats.org/officeDocument/2006/relationships/tableStyles" Target="tableStyles.xml" /><Relationship Id="rId51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71482" y="3195639"/>
            <a:ext cx="15543451" cy="220503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742963" y="5829301"/>
            <a:ext cx="12800489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8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6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5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53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92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30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9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907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444502" y="6610351"/>
            <a:ext cx="15543451" cy="2043113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1444502" y="4360070"/>
            <a:ext cx="15543451" cy="2250281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8469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693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540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5387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9234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30817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928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907756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1828643" y="2645570"/>
            <a:ext cx="16302211" cy="74866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18435626" y="2645570"/>
            <a:ext cx="16305385" cy="7486650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14321" y="411957"/>
            <a:ext cx="16457772" cy="171450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14322" y="2302670"/>
            <a:ext cx="8079675" cy="959643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8469" indent="0">
              <a:buNone/>
              <a:defRPr sz="3200" b="1"/>
            </a:lvl2pPr>
            <a:lvl3pPr marL="1476939" indent="0">
              <a:buNone/>
              <a:defRPr sz="2900" b="1"/>
            </a:lvl3pPr>
            <a:lvl4pPr marL="2215408" indent="0">
              <a:buNone/>
              <a:defRPr sz="2600" b="1"/>
            </a:lvl4pPr>
            <a:lvl5pPr marL="2953878" indent="0">
              <a:buNone/>
              <a:defRPr sz="2600" b="1"/>
            </a:lvl5pPr>
            <a:lvl6pPr marL="3692347" indent="0">
              <a:buNone/>
              <a:defRPr sz="2600" b="1"/>
            </a:lvl6pPr>
            <a:lvl7pPr marL="4430817" indent="0">
              <a:buNone/>
              <a:defRPr sz="2600" b="1"/>
            </a:lvl7pPr>
            <a:lvl8pPr marL="5169286" indent="0">
              <a:buNone/>
              <a:defRPr sz="2600" b="1"/>
            </a:lvl8pPr>
            <a:lvl9pPr marL="5907756" indent="0">
              <a:buNone/>
              <a:defRPr sz="2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914322" y="3262313"/>
            <a:ext cx="8079675" cy="592693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9289246" y="2302670"/>
            <a:ext cx="8082849" cy="959643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8469" indent="0">
              <a:buNone/>
              <a:defRPr sz="3200" b="1"/>
            </a:lvl2pPr>
            <a:lvl3pPr marL="1476939" indent="0">
              <a:buNone/>
              <a:defRPr sz="2900" b="1"/>
            </a:lvl3pPr>
            <a:lvl4pPr marL="2215408" indent="0">
              <a:buNone/>
              <a:defRPr sz="2600" b="1"/>
            </a:lvl4pPr>
            <a:lvl5pPr marL="2953878" indent="0">
              <a:buNone/>
              <a:defRPr sz="2600" b="1"/>
            </a:lvl5pPr>
            <a:lvl6pPr marL="3692347" indent="0">
              <a:buNone/>
              <a:defRPr sz="2600" b="1"/>
            </a:lvl6pPr>
            <a:lvl7pPr marL="4430817" indent="0">
              <a:buNone/>
              <a:defRPr sz="2600" b="1"/>
            </a:lvl7pPr>
            <a:lvl8pPr marL="5169286" indent="0">
              <a:buNone/>
              <a:defRPr sz="2600" b="1"/>
            </a:lvl8pPr>
            <a:lvl9pPr marL="5907756" indent="0">
              <a:buNone/>
              <a:defRPr sz="2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9289246" y="3262313"/>
            <a:ext cx="8082849" cy="5926932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14322" y="409575"/>
            <a:ext cx="6016104" cy="1743075"/>
          </a:xfrm>
        </p:spPr>
        <p:txBody>
          <a:bodyPr anchor="b"/>
          <a:lstStyle>
            <a:lvl1pPr algn="l">
              <a:defRPr sz="32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7149480" y="409576"/>
            <a:ext cx="10222613" cy="8779669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914322" y="2152651"/>
            <a:ext cx="6016104" cy="7036594"/>
          </a:xfrm>
        </p:spPr>
        <p:txBody>
          <a:bodyPr/>
          <a:lstStyle>
            <a:lvl1pPr marL="0" indent="0">
              <a:buNone/>
              <a:defRPr sz="2300"/>
            </a:lvl1pPr>
            <a:lvl2pPr marL="738469" indent="0">
              <a:buNone/>
              <a:defRPr sz="1900"/>
            </a:lvl2pPr>
            <a:lvl3pPr marL="1476939" indent="0">
              <a:buNone/>
              <a:defRPr sz="1600"/>
            </a:lvl3pPr>
            <a:lvl4pPr marL="2215408" indent="0">
              <a:buNone/>
              <a:defRPr sz="1500"/>
            </a:lvl4pPr>
            <a:lvl5pPr marL="2953878" indent="0">
              <a:buNone/>
              <a:defRPr sz="1500"/>
            </a:lvl5pPr>
            <a:lvl6pPr marL="3692347" indent="0">
              <a:buNone/>
              <a:defRPr sz="1500"/>
            </a:lvl6pPr>
            <a:lvl7pPr marL="4430817" indent="0">
              <a:buNone/>
              <a:defRPr sz="1500"/>
            </a:lvl7pPr>
            <a:lvl8pPr marL="5169286" indent="0">
              <a:buNone/>
              <a:defRPr sz="1500"/>
            </a:lvl8pPr>
            <a:lvl9pPr marL="5907756" indent="0">
              <a:buNone/>
              <a:defRPr sz="15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584265" y="7200901"/>
            <a:ext cx="10971848" cy="850107"/>
          </a:xfrm>
        </p:spPr>
        <p:txBody>
          <a:bodyPr anchor="b"/>
          <a:lstStyle>
            <a:lvl1pPr algn="l">
              <a:defRPr sz="32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3584265" y="919163"/>
            <a:ext cx="10971848" cy="6172200"/>
          </a:xfrm>
        </p:spPr>
        <p:txBody>
          <a:bodyPr/>
          <a:lstStyle>
            <a:lvl1pPr marL="0" indent="0">
              <a:buNone/>
              <a:defRPr sz="5200"/>
            </a:lvl1pPr>
            <a:lvl2pPr marL="738469" indent="0">
              <a:buNone/>
              <a:defRPr sz="4500"/>
            </a:lvl2pPr>
            <a:lvl3pPr marL="1476939" indent="0">
              <a:buNone/>
              <a:defRPr sz="3900"/>
            </a:lvl3pPr>
            <a:lvl4pPr marL="2215408" indent="0">
              <a:buNone/>
              <a:defRPr sz="3200"/>
            </a:lvl4pPr>
            <a:lvl5pPr marL="2953878" indent="0">
              <a:buNone/>
              <a:defRPr sz="3200"/>
            </a:lvl5pPr>
            <a:lvl6pPr marL="3692347" indent="0">
              <a:buNone/>
              <a:defRPr sz="3200"/>
            </a:lvl6pPr>
            <a:lvl7pPr marL="4430817" indent="0">
              <a:buNone/>
              <a:defRPr sz="3200"/>
            </a:lvl7pPr>
            <a:lvl8pPr marL="5169286" indent="0">
              <a:buNone/>
              <a:defRPr sz="3200"/>
            </a:lvl8pPr>
            <a:lvl9pPr marL="5907756" indent="0">
              <a:buNone/>
              <a:defRPr sz="32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3584265" y="8051007"/>
            <a:ext cx="10971848" cy="1207293"/>
          </a:xfrm>
        </p:spPr>
        <p:txBody>
          <a:bodyPr/>
          <a:lstStyle>
            <a:lvl1pPr marL="0" indent="0">
              <a:buNone/>
              <a:defRPr sz="2300"/>
            </a:lvl1pPr>
            <a:lvl2pPr marL="738469" indent="0">
              <a:buNone/>
              <a:defRPr sz="1900"/>
            </a:lvl2pPr>
            <a:lvl3pPr marL="1476939" indent="0">
              <a:buNone/>
              <a:defRPr sz="1600"/>
            </a:lvl3pPr>
            <a:lvl4pPr marL="2215408" indent="0">
              <a:buNone/>
              <a:defRPr sz="1500"/>
            </a:lvl4pPr>
            <a:lvl5pPr marL="2953878" indent="0">
              <a:buNone/>
              <a:defRPr sz="1500"/>
            </a:lvl5pPr>
            <a:lvl6pPr marL="3692347" indent="0">
              <a:buNone/>
              <a:defRPr sz="1500"/>
            </a:lvl6pPr>
            <a:lvl7pPr marL="4430817" indent="0">
              <a:buNone/>
              <a:defRPr sz="1500"/>
            </a:lvl7pPr>
            <a:lvl8pPr marL="5169286" indent="0">
              <a:buNone/>
              <a:defRPr sz="1500"/>
            </a:lvl8pPr>
            <a:lvl9pPr marL="5907756" indent="0">
              <a:buNone/>
              <a:defRPr sz="15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26515300" y="454819"/>
            <a:ext cx="8225712" cy="96774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1828641" y="454819"/>
            <a:ext cx="24381884" cy="967740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914321" y="411957"/>
            <a:ext cx="16457772" cy="1714501"/>
          </a:xfrm>
          <a:prstGeom prst="rect">
            <a:avLst/>
          </a:prstGeom>
        </p:spPr>
        <p:txBody>
          <a:bodyPr vert="horz" lIns="147694" tIns="73847" rIns="147694" bIns="73847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914321" y="2400300"/>
            <a:ext cx="16457772" cy="6788944"/>
          </a:xfrm>
          <a:prstGeom prst="rect">
            <a:avLst/>
          </a:prstGeom>
        </p:spPr>
        <p:txBody>
          <a:bodyPr vert="horz" lIns="147694" tIns="73847" rIns="147694" bIns="73847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914321" y="9534526"/>
            <a:ext cx="4266830" cy="547687"/>
          </a:xfrm>
          <a:prstGeom prst="rect">
            <a:avLst/>
          </a:prstGeom>
        </p:spPr>
        <p:txBody>
          <a:bodyPr vert="horz" lIns="147694" tIns="73847" rIns="147694" bIns="73847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0B7436F-7AF2-4436-8EF1-A24F26E4D283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6247859" y="9534526"/>
            <a:ext cx="5790697" cy="547687"/>
          </a:xfrm>
          <a:prstGeom prst="rect">
            <a:avLst/>
          </a:prstGeom>
        </p:spPr>
        <p:txBody>
          <a:bodyPr vert="horz" lIns="147694" tIns="73847" rIns="147694" bIns="73847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13105263" y="9534526"/>
            <a:ext cx="4266830" cy="547687"/>
          </a:xfrm>
          <a:prstGeom prst="rect">
            <a:avLst/>
          </a:prstGeom>
        </p:spPr>
        <p:txBody>
          <a:bodyPr vert="horz" lIns="147694" tIns="73847" rIns="147694" bIns="73847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87D2CB-DDB7-472D-AD17-EF1D37AC32AA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76939">
        <a:spcBef>
          <a:spcPts val="0"/>
        </a:spcBef>
        <a:buNone/>
        <a:defRPr sz="71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852" indent="-553852" algn="l" defTabSz="1476939">
        <a:spcBef>
          <a:spcPts val="0"/>
        </a:spcBef>
        <a:buFont typeface="Arial"/>
        <a:buChar char="•"/>
        <a:defRPr sz="5200">
          <a:solidFill>
            <a:schemeClr val="tx1"/>
          </a:solidFill>
          <a:latin typeface="+mn-lt"/>
          <a:ea typeface="+mn-ea"/>
          <a:cs typeface="+mn-cs"/>
        </a:defRPr>
      </a:lvl1pPr>
      <a:lvl2pPr marL="1200013" indent="-461543" algn="l" defTabSz="1476939">
        <a:spcBef>
          <a:spcPts val="0"/>
        </a:spcBef>
        <a:buFont typeface="Arial"/>
        <a:buChar char="–"/>
        <a:defRPr sz="4500">
          <a:solidFill>
            <a:schemeClr val="tx1"/>
          </a:solidFill>
          <a:latin typeface="+mn-lt"/>
          <a:ea typeface="+mn-ea"/>
          <a:cs typeface="+mn-cs"/>
        </a:defRPr>
      </a:lvl2pPr>
      <a:lvl3pPr marL="1846174" indent="-369235" algn="l" defTabSz="1476939">
        <a:spcBef>
          <a:spcPts val="0"/>
        </a:spcBef>
        <a:buFont typeface="Arial"/>
        <a:buChar char="•"/>
        <a:defRPr sz="3900">
          <a:solidFill>
            <a:schemeClr val="tx1"/>
          </a:solidFill>
          <a:latin typeface="+mn-lt"/>
          <a:ea typeface="+mn-ea"/>
          <a:cs typeface="+mn-cs"/>
        </a:defRPr>
      </a:lvl3pPr>
      <a:lvl4pPr marL="2584643" indent="-369235" algn="l" defTabSz="1476939">
        <a:spcBef>
          <a:spcPts val="0"/>
        </a:spcBef>
        <a:buFont typeface="Arial"/>
        <a:buChar char="–"/>
        <a:defRPr sz="3200">
          <a:solidFill>
            <a:schemeClr val="tx1"/>
          </a:solidFill>
          <a:latin typeface="+mn-lt"/>
          <a:ea typeface="+mn-ea"/>
          <a:cs typeface="+mn-cs"/>
        </a:defRPr>
      </a:lvl4pPr>
      <a:lvl5pPr marL="3323112" indent="-369235" algn="l" defTabSz="1476939">
        <a:spcBef>
          <a:spcPts val="0"/>
        </a:spcBef>
        <a:buFont typeface="Arial"/>
        <a:buChar char="»"/>
        <a:defRPr sz="3200">
          <a:solidFill>
            <a:schemeClr val="tx1"/>
          </a:solidFill>
          <a:latin typeface="+mn-lt"/>
          <a:ea typeface="+mn-ea"/>
          <a:cs typeface="+mn-cs"/>
        </a:defRPr>
      </a:lvl5pPr>
      <a:lvl6pPr marL="4061582" indent="-369235" algn="l" defTabSz="1476939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6pPr>
      <a:lvl7pPr marL="4800051" indent="-369235" algn="l" defTabSz="1476939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7pPr>
      <a:lvl8pPr marL="5538521" indent="-369235" algn="l" defTabSz="1476939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8pPr>
      <a:lvl9pPr marL="6276990" indent="-369235" algn="l" defTabSz="1476939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38469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2pPr>
      <a:lvl3pPr marL="1476939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3pPr>
      <a:lvl4pPr marL="2215408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4pPr>
      <a:lvl5pPr marL="2953878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5pPr>
      <a:lvl6pPr marL="3692347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6pPr>
      <a:lvl7pPr marL="4430817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7pPr>
      <a:lvl8pPr marL="5169286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8pPr>
      <a:lvl9pPr marL="5907756" algn="l" defTabSz="1476939">
        <a:defRPr sz="29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9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0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4.jp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5.jp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6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7.jpg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18.jpg"/><Relationship Id="rId4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9.jp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0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1.jpg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2.jpg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3.jpg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4.png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5.png"/><Relationship Id="rId5" Type="http://schemas.microsoft.com/office/2007/relationships/media" Target="../media/media1.mp3"/><Relationship Id="rId6" Type="http://schemas.openxmlformats.org/officeDocument/2006/relationships/audio" Target="../media/media1.mp3" /><Relationship Id="rId7" Type="http://schemas.openxmlformats.org/officeDocument/2006/relationships/image" Target="../media/image26.jpg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27.png"/></Relationships>
</file>

<file path=ppt/slides/_rels/slide4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9.png"/><Relationship Id="rId6" Type="http://schemas.openxmlformats.org/officeDocument/2006/relationships/image" Target="../media/image30.jpg"/></Relationships>
</file>

<file path=ppt/slides/_rels/slide4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2.jpg"/><Relationship Id="rId6" Type="http://schemas.openxmlformats.org/officeDocument/2006/relationships/image" Target="../media/image33.jpg"/></Relationships>
</file>

<file path=ppt/slides/_rels/slide4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35.jpg"/><Relationship Id="rId6" Type="http://schemas.openxmlformats.org/officeDocument/2006/relationships/image" Target="../media/image36.jpg"/></Relationships>
</file>

<file path=ppt/slides/_rels/slide4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8.png"/>
          <p:cNvPicPr>
            <a:picLocks noChangeAspect="1"/>
          </p:cNvPicPr>
          <p:nvPr/>
        </p:nvPicPr>
        <p:blipFill>
          <a:blip r:embed="rId2"/>
          <a:srcRect l="0" t="0" r="7863" b="16376"/>
          <a:stretch/>
        </p:blipFill>
        <p:spPr bwMode="auto">
          <a:xfrm>
            <a:off x="-1" y="1285"/>
            <a:ext cx="18286413" cy="102857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0" t="2907" r="0" b="12771"/>
          <a:stretch/>
        </p:blipFill>
        <p:spPr bwMode="auto">
          <a:xfrm>
            <a:off x="-289842" y="-329108"/>
            <a:ext cx="18718461" cy="734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 bwMode="auto">
          <a:xfrm>
            <a:off x="6910958" y="4738790"/>
            <a:ext cx="11517661" cy="13234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>
                <a:solidFill>
                  <a:schemeClr val="bg1">
                    <a:lumMod val="85000"/>
                  </a:schemeClr>
                </a:solidFill>
                <a:latin typeface="Pervye Book"/>
                <a:ea typeface="Pervye Extended Bold"/>
                <a:cs typeface="Arial"/>
              </a:rPr>
              <a:t>БУРЯТИЯ,БУРЯТИЯ МОЯ!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622926" y="6871692"/>
            <a:ext cx="11517661" cy="403187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Пожалуй, все не скажешь о тебе,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Не заключишь в свои объятия,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Всегда цветущий край ты на Земле- 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Моя республика Бурятия!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u="sng">
              <a:solidFill>
                <a:schemeClr val="bg1">
                  <a:lumMod val="85000"/>
                </a:schemeClr>
              </a:solidFill>
              <a:latin typeface="Monotype Corsiva"/>
              <a:ea typeface="Pervye Extended Bold"/>
              <a:cs typeface="Arial"/>
            </a:endParaRPr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u="sng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Анита Норд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4000" b="1" i="1">
              <a:solidFill>
                <a:srgbClr val="0B41DB"/>
              </a:solidFill>
              <a:latin typeface="Monotype Corsiva"/>
              <a:ea typeface="Pervye Extended Bold"/>
              <a:cs typeface="Arial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0007302" y="4079396"/>
            <a:ext cx="9069389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u="sng">
                <a:solidFill>
                  <a:schemeClr val="bg1">
                    <a:lumMod val="85000"/>
                  </a:schemeClr>
                </a:solidFill>
                <a:latin typeface="Pervye Book"/>
                <a:ea typeface="Pervye Extended Bold"/>
                <a:cs typeface="Arial"/>
              </a:rPr>
              <a:t>интеллектуально-развлекательная игра</a:t>
            </a: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539813" y="1937954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4243" y="2710054"/>
            <a:ext cx="182864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1 ТУР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«ВИКТОРИНА»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 bwMode="auto">
          <a:xfrm>
            <a:off x="1079562" y="1613636"/>
            <a:ext cx="15768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1. Как до 1934 года назывался </a:t>
            </a:r>
            <a:endParaRPr/>
          </a:p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город Улан-Удэ?</a:t>
            </a:r>
            <a:endParaRPr/>
          </a:p>
        </p:txBody>
      </p:sp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УДИНСК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ВЕРХНЕУДИНСК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УЛАН-УДЭ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КРАСНОРЕЧИНСК</a:t>
            </a: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11" name="Прямоугольник: скругленные углы 10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«ЧЁРНЫЙ ТЮЛЬПАН»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«ГОЛОВА ЛЕНИНА»</a:t>
            </a:r>
            <a:endParaRPr/>
          </a:p>
        </p:txBody>
      </p:sp>
      <p:sp>
        <p:nvSpPr>
          <p:cNvPr id="13" name="Прямоугольник: скругленные углы 12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«БЕРКУТ»</a:t>
            </a:r>
            <a:endParaRPr/>
          </a:p>
        </p:txBody>
      </p:sp>
      <p:sp>
        <p:nvSpPr>
          <p:cNvPr id="14" name="Прямоугольник: скругленные углы 13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«ТРИ СТИХИИ»</a:t>
            </a:r>
            <a:endParaRPr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079562" y="1613636"/>
            <a:ext cx="15768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2. Как называется памятник, расположенный в Октябрьском районе,  на кольцевом движении? </a:t>
            </a:r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РУССКИЙ ДРАМАТИЧЕСКИЙ ТЕАТР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ХРАМ В ЧЕСТЬ РОЖДЕСТВА ХРИСТОВА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ПАМЯТНИК </a:t>
            </a:r>
            <a:endParaRPr/>
          </a:p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«ЧЁРНЫЙ ТЮЛЬПАН»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БУРЯТСКИЙ ДРАМАТИЧЕСКИЙ ТЕАТР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5768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3. Чего из перечисленного, нет в Октябрьском районе?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САГААЛГАН 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СУРХАРБААН 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ДЕНЬ ЗАЩИТЫ ДЕТЕЙ 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НОЧЬ ЁХОРА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5768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4. Какой национальный праздник отмечается в Бурятии в начале лета?</a:t>
            </a:r>
            <a:endParaRPr/>
          </a:p>
          <a:p>
            <a:pPr>
              <a:defRPr/>
            </a:pPr>
            <a:endParaRPr lang="ru-RU" sz="48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ЦЕНТР ГОРОДА 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ПВЗ 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ИВОЛГИНСКИЙ РАЙОН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ШИШКОВКА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5768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5. Какой территориальный район города Улан-Удэ, полностью входит в состав  Советского района?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СВЯТО-ОДИГИТРИЕВСКИЙ КАФЕДРАЛЬНЫЙ СОБОР 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АДМИНИСТРАЦИЯ </a:t>
            </a:r>
            <a:endParaRPr/>
          </a:p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Г. УЛАН-УДЭ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ЭТНОГРАФИЧЕСКИЙ МУЗЕЙ НАРОДОВ ЗАБАЙКАЛЬЯ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БУРЯТСКИЙ ТЕАТР ОПЕРЫ И БАЛЕТА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72293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6. Какое здание в стиле «Сталинского Ампира», является одним из главных достопримечательностей Советского района?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ЯТАГА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ЧАНЗА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МОРИН ХУУР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ИОЧИН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72293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7. Какой традиционный бурятский музыкальный инструмент имеет форму конской головы?</a:t>
            </a:r>
            <a:endParaRPr/>
          </a:p>
          <a:p>
            <a:pPr>
              <a:defRPr/>
            </a:pPr>
            <a:endParaRPr lang="ru-RU" sz="48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1917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1991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1923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1934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72293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8. В каком году,  город </a:t>
            </a: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Верхнеудинск</a:t>
            </a: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был переименован в город Улан-Удэ? </a:t>
            </a:r>
            <a:endParaRPr/>
          </a:p>
          <a:p>
            <a:pPr>
              <a:defRPr/>
            </a:pPr>
            <a:endParaRPr lang="ru-RU" sz="48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РЕМОНТА ИСТРЕБИТЕЛЕЙ И БОМБАРДИРОВЩИКОВ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СОЗДАНИЕ ВОИНСКИХ ЧАСТЕЙ 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РЕМОНТ </a:t>
            </a:r>
            <a:endParaRPr/>
          </a:p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ПАРОВОЗОВ, ТОВАРНЫХ И ПАССАЖИРСКИХ ВАГОНОВ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ИЗГОТОВЛЕНИЕ ОБМУНДИРОВАНИЯ ДЛЯ ФРОНТА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72293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9. Какой вклад внесли жители Железнодорожного района, в победу в Великой Отечественной войне? </a:t>
            </a:r>
            <a:endParaRPr/>
          </a:p>
          <a:p>
            <a:pPr>
              <a:defRPr/>
            </a:pPr>
            <a:endParaRPr lang="ru-RU" sz="48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9" name="Прямоугольник: скругленные углы 8"/>
          <p:cNvSpPr/>
          <p:nvPr/>
        </p:nvSpPr>
        <p:spPr bwMode="auto">
          <a:xfrm>
            <a:off x="1079564" y="4162838"/>
            <a:ext cx="7775610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А) БИОИНЖЕНЕРИЯ </a:t>
            </a:r>
            <a:endParaRPr/>
          </a:p>
        </p:txBody>
      </p:sp>
      <p:sp>
        <p:nvSpPr>
          <p:cNvPr id="10" name="Прямоугольник: скругленные углы 9"/>
          <p:cNvSpPr/>
          <p:nvPr/>
        </p:nvSpPr>
        <p:spPr bwMode="auto">
          <a:xfrm>
            <a:off x="1079562" y="6406510"/>
            <a:ext cx="7775611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В) ТИПОГРАФИЯ</a:t>
            </a:r>
            <a:endParaRPr/>
          </a:p>
        </p:txBody>
      </p:sp>
      <p:sp>
        <p:nvSpPr>
          <p:cNvPr id="11" name="Прямоугольник: скругленные углы 10"/>
          <p:cNvSpPr/>
          <p:nvPr/>
        </p:nvSpPr>
        <p:spPr bwMode="auto">
          <a:xfrm>
            <a:off x="9503246" y="4162838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Б) АВТОМОБИЛЕСТРОЕНИЕ </a:t>
            </a:r>
            <a:endParaRPr/>
          </a:p>
        </p:txBody>
      </p:sp>
      <p:sp>
        <p:nvSpPr>
          <p:cNvPr id="12" name="Прямоугольник: скругленные углы 11"/>
          <p:cNvSpPr/>
          <p:nvPr/>
        </p:nvSpPr>
        <p:spPr bwMode="auto">
          <a:xfrm>
            <a:off x="9503246" y="6406510"/>
            <a:ext cx="7703603" cy="1961324"/>
          </a:xfrm>
          <a:prstGeom prst="roundRect">
            <a:avLst>
              <a:gd name="adj" fmla="val 16667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4000" b="1">
                <a:solidFill>
                  <a:srgbClr val="0B41DB"/>
                </a:solidFill>
                <a:latin typeface="Pervye Book"/>
                <a:ea typeface="Pervye Book"/>
              </a:rPr>
              <a:t>Г) ВЕРТОЛЕТОСТРОЕНИЕ 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Прямоугольник 15"/>
          <p:cNvSpPr/>
          <p:nvPr/>
        </p:nvSpPr>
        <p:spPr bwMode="auto">
          <a:xfrm>
            <a:off x="1079562" y="1613636"/>
            <a:ext cx="172293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10. Какая промышленность, в Железнодорожном районе, вносит большой вклад в развитие страны?</a:t>
            </a:r>
            <a:endParaRPr/>
          </a:p>
          <a:p>
            <a:pPr>
              <a:defRPr/>
            </a:pPr>
            <a:endParaRPr lang="ru-RU" sz="48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2" y="2787692"/>
            <a:ext cx="182864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ПРОВЕРИМ ОТВЕТЫ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 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1 ТУРА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1079562" y="1613636"/>
            <a:ext cx="17229324" cy="1154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В) ВЕРХНЕУДИНСК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Б) «БЕРКУТ»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Г) БУРЯТСКИЙ ДРАМАТИЧЕСКИЙ ТЕАТР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В) СУРХАРБААН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А) ЦЕНТР ГОРОДА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Г) БУРЯТСКИЙ ТЕАТР ОПЕРЫ И БАЛЕТА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Б) МОРИН ХУУР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Г) 1934 ГОД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 А)Б)В)Г) ВСЕ ВАРИАНТЫ ВЕРНЫ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Г) ВЕРТОЛЕТОСТРОЕНИЕ</a:t>
            </a:r>
            <a:endParaRPr/>
          </a:p>
          <a:p>
            <a:pPr marL="914400" indent="-914400">
              <a:buAutoNum type="arabicPeriod"/>
              <a:defRPr/>
            </a:pPr>
            <a:endParaRPr lang="ru-RU" sz="40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 marL="914400" indent="-914400">
              <a:buAutoNum type="arabicPeriod"/>
              <a:defRPr/>
            </a:pPr>
            <a:endParaRPr lang="ru-RU" sz="40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 marL="914400" indent="-914400">
              <a:buAutoNum type="arabicPeriod"/>
              <a:defRPr/>
            </a:pPr>
            <a:endParaRPr lang="ru-RU" sz="40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 marL="914400" indent="-914400">
              <a:buAutoNum type="arabicPeriod"/>
              <a:defRPr/>
            </a:pPr>
            <a:endParaRPr lang="ru-RU" sz="40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 marL="914400" indent="-914400">
              <a:buAutoNum type="arabicPeriod"/>
              <a:defRPr/>
            </a:pPr>
            <a:endParaRPr lang="ru-RU" sz="40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 marL="914400" indent="-914400" algn="ctr">
              <a:buAutoNum type="arabicPeriod"/>
              <a:defRPr/>
            </a:pPr>
            <a:endParaRPr lang="ru-RU" sz="48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 marL="914400" indent="-914400" algn="ctr">
              <a:buAutoNum type="arabicPeriod"/>
              <a:defRPr/>
            </a:pPr>
            <a:endParaRPr lang="ru-RU" sz="48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>
              <a:defRPr/>
            </a:pPr>
            <a:endParaRPr lang="ru-RU" sz="48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-4243" y="2710054"/>
            <a:ext cx="1828641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2 ТУР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rgbClr val="2717C0"/>
              </a:solidFill>
              <a:latin typeface="Pervye Extended Bold"/>
              <a:ea typeface="Pervye Extended Bold"/>
              <a:cs typeface="Arial"/>
            </a:endParaRPr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«ВОПРОС-ОТВЕТ»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rgbClr val="264EC0"/>
              </a:solidFill>
              <a:latin typeface="Pervye Extended Bold"/>
              <a:ea typeface="Pervye Extended Bold"/>
              <a:cs typeface="Arial"/>
            </a:endParaRPr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rgbClr val="264EC0"/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3" name="Рисунок 2" descr="photo_5276212425596724459_y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065664" y="313986"/>
            <a:ext cx="10155083" cy="6523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885039" y="7325952"/>
            <a:ext cx="16516332" cy="2960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6176" tIns="19044" rIns="76176" bIns="47610" numCol="1" anchor="ctr" anchorCtr="0" compatLnSpc="1">
            <a:prstTxWarp prst="textNoShape"/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1" i="0" u="none" strike="noStrike" cap="none">
                <a:ln>
                  <a:noFill/>
                </a:ln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1. В каком районе стоит данный дом творчества?</a:t>
            </a:r>
            <a:endParaRPr/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800" b="0" i="0" u="none" strike="noStrike" cap="none">
                <a:ln>
                  <a:noFill/>
                </a:ln>
                <a:solidFill>
                  <a:srgbClr val="000000"/>
                </a:solidFill>
                <a:latin typeface="Roboto"/>
                <a:cs typeface="Arial"/>
              </a:rPr>
              <a:t>  </a:t>
            </a:r>
            <a:endParaRPr lang="ru-RU" sz="4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4800" b="0" i="0" u="none" strike="noStrike" cap="none">
                <a:ln>
                  <a:noFill/>
                </a:ln>
                <a:solidFill>
                  <a:srgbClr val="000000"/>
                </a:solidFill>
                <a:latin typeface="Roboto"/>
                <a:cs typeface="Arial"/>
              </a:rPr>
            </a:br>
            <a:endParaRPr lang="ru-RU" sz="4800" b="0" i="0" u="none" strike="noStrike" cap="none">
              <a:ln>
                <a:noFill/>
              </a:ln>
              <a:solidFill>
                <a:srgbClr val="000000"/>
              </a:solidFill>
              <a:latin typeface="Roboto"/>
              <a:cs typeface="Arial"/>
            </a:endParaRPr>
          </a:p>
        </p:txBody>
      </p:sp>
      <p:sp>
        <p:nvSpPr>
          <p:cNvPr id="48130" name="AutoShape 2" descr="blob:https://web.telegram.org/9b7a45ab-70b9-4214-b648-7185d3c370c8"/>
          <p:cNvSpPr>
            <a:spLocks noChangeArrowheads="1" noChangeAspect="1"/>
          </p:cNvSpPr>
          <p:nvPr/>
        </p:nvSpPr>
        <p:spPr bwMode="auto">
          <a:xfrm>
            <a:off x="76200" y="-285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4220152" y="7530244"/>
            <a:ext cx="9846108" cy="2283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6176" tIns="19044" rIns="76176" bIns="47610" numCol="1" anchor="ctr" anchorCtr="0" compatLnSpc="1">
            <a:prstTxWarp prst="textNoShape"/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1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2. Что изображено на фото?</a:t>
            </a:r>
            <a:r>
              <a:rPr lang="ru-RU" sz="4800" b="0" i="0" u="none" strike="noStrike" cap="none">
                <a:ln>
                  <a:noFill/>
                </a:ln>
                <a:solidFill>
                  <a:srgbClr val="000000"/>
                </a:solidFill>
                <a:latin typeface="Roboto"/>
                <a:cs typeface="Arial"/>
              </a:rPr>
              <a:t>  </a:t>
            </a:r>
            <a:endParaRPr lang="ru-RU" sz="4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4800" b="0" i="0" u="none" strike="noStrike" cap="none">
                <a:ln>
                  <a:noFill/>
                </a:ln>
                <a:solidFill>
                  <a:srgbClr val="000000"/>
                </a:solidFill>
                <a:latin typeface="Roboto"/>
                <a:cs typeface="Arial"/>
              </a:rPr>
            </a:br>
            <a:endParaRPr lang="ru-RU" sz="4800" b="0" i="0" u="none" strike="noStrike" cap="none">
              <a:ln>
                <a:noFill/>
              </a:ln>
              <a:solidFill>
                <a:srgbClr val="000000"/>
              </a:solidFill>
              <a:latin typeface="Roboto"/>
              <a:cs typeface="Arial"/>
            </a:endParaRPr>
          </a:p>
        </p:txBody>
      </p:sp>
      <p:sp>
        <p:nvSpPr>
          <p:cNvPr id="48130" name="AutoShape 2" descr="blob:https://web.telegram.org/9b7a45ab-70b9-4214-b648-7185d3c370c8"/>
          <p:cNvSpPr>
            <a:spLocks noChangeArrowheads="1" noChangeAspect="1"/>
          </p:cNvSpPr>
          <p:nvPr/>
        </p:nvSpPr>
        <p:spPr bwMode="auto">
          <a:xfrm>
            <a:off x="76200" y="-285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 descr="photo_5278230214117292672_y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84631" y="276225"/>
            <a:ext cx="9317150" cy="6987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171265" y="7561021"/>
            <a:ext cx="13943897" cy="222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6176" tIns="19044" rIns="76176" bIns="47610" numCol="1" anchor="ctr" anchorCtr="0" compatLnSpc="1">
            <a:prstTxWarp prst="textNoShape"/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1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3. В честь кого установлена данная арка?</a:t>
            </a:r>
            <a:endParaRPr lang="ru-RU" sz="4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4800" b="0" i="0" u="none" strike="noStrike" cap="none">
                <a:ln>
                  <a:noFill/>
                </a:ln>
                <a:solidFill>
                  <a:srgbClr val="000000"/>
                </a:solidFill>
                <a:latin typeface="Roboto"/>
                <a:cs typeface="Arial"/>
              </a:rPr>
            </a:br>
            <a:endParaRPr lang="ru-RU" sz="4800" b="0" i="0" u="none" strike="noStrike" cap="none">
              <a:ln>
                <a:noFill/>
              </a:ln>
              <a:solidFill>
                <a:srgbClr val="000000"/>
              </a:solidFill>
              <a:latin typeface="Roboto"/>
              <a:cs typeface="Arial"/>
            </a:endParaRPr>
          </a:p>
        </p:txBody>
      </p:sp>
      <p:sp>
        <p:nvSpPr>
          <p:cNvPr id="48130" name="AutoShape 2" descr="blob:https://web.telegram.org/9b7a45ab-70b9-4214-b648-7185d3c370c8"/>
          <p:cNvSpPr>
            <a:spLocks noChangeArrowheads="1" noChangeAspect="1"/>
          </p:cNvSpPr>
          <p:nvPr/>
        </p:nvSpPr>
        <p:spPr bwMode="auto">
          <a:xfrm>
            <a:off x="76200" y="-285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 descr="photo_5278230214117292695_y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053387" y="276225"/>
            <a:ext cx="10179638" cy="6807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2873001" y="7561021"/>
            <a:ext cx="12540436" cy="2221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6176" tIns="19044" rIns="76176" bIns="47610" numCol="1" anchor="ctr" anchorCtr="0" compatLnSpc="1">
            <a:prstTxWarp prst="textNoShape"/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1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4. Кому посвящен данный памятник?</a:t>
            </a:r>
            <a:endParaRPr lang="ru-RU" sz="4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4800" b="0" i="0" u="none" strike="noStrike" cap="none">
                <a:ln>
                  <a:noFill/>
                </a:ln>
                <a:solidFill>
                  <a:srgbClr val="000000"/>
                </a:solidFill>
                <a:latin typeface="Roboto"/>
                <a:cs typeface="Arial"/>
              </a:rPr>
            </a:br>
            <a:endParaRPr lang="ru-RU" sz="4800" b="0" i="0" u="none" strike="noStrike" cap="none">
              <a:ln>
                <a:noFill/>
              </a:ln>
              <a:solidFill>
                <a:srgbClr val="000000"/>
              </a:solidFill>
              <a:latin typeface="Roboto"/>
              <a:cs typeface="Arial"/>
            </a:endParaRPr>
          </a:p>
        </p:txBody>
      </p:sp>
      <p:sp>
        <p:nvSpPr>
          <p:cNvPr id="48130" name="AutoShape 2" descr="blob:https://web.telegram.org/9b7a45ab-70b9-4214-b648-7185d3c370c8"/>
          <p:cNvSpPr>
            <a:spLocks noChangeArrowheads="1" noChangeAspect="1"/>
          </p:cNvSpPr>
          <p:nvPr/>
        </p:nvSpPr>
        <p:spPr bwMode="auto">
          <a:xfrm>
            <a:off x="76200" y="-285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 descr="photo_5278230214117292719_y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230323" y="276225"/>
            <a:ext cx="9825766" cy="7103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hoto_5278321202999455471_y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085118" y="206349"/>
            <a:ext cx="8001873" cy="6668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93905" y="7098248"/>
            <a:ext cx="15898599" cy="2898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76176" tIns="19044" rIns="76176" bIns="47610" numCol="1" anchor="ctr" anchorCtr="0" compatLnSpc="1">
            <a:prstTxWarp prst="textNoShape"/>
            <a:spAutoFit/>
          </a:bodyPr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1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4. Что или кого держит в правой руке </a:t>
            </a:r>
            <a:endParaRPr/>
          </a:p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400" b="1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«Юность Бурятии»?</a:t>
            </a:r>
            <a:endParaRPr lang="ru-RU" sz="4800" b="0" i="0" u="none" strike="noStrike" cap="none">
              <a:ln>
                <a:noFill/>
              </a:ln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lang="ru-RU" sz="4800" b="0" i="0" u="none" strike="noStrike" cap="none">
                <a:ln>
                  <a:noFill/>
                </a:ln>
                <a:solidFill>
                  <a:srgbClr val="000000"/>
                </a:solidFill>
                <a:latin typeface="Roboto"/>
                <a:cs typeface="Arial"/>
              </a:rPr>
            </a:br>
            <a:endParaRPr lang="ru-RU" sz="4800" b="0" i="0" u="none" strike="noStrike" cap="none">
              <a:ln>
                <a:noFill/>
              </a:ln>
              <a:solidFill>
                <a:srgbClr val="000000"/>
              </a:solidFill>
              <a:latin typeface="Roboto"/>
              <a:cs typeface="Arial"/>
            </a:endParaRPr>
          </a:p>
        </p:txBody>
      </p:sp>
      <p:pic>
        <p:nvPicPr>
          <p:cNvPr id="6" name="Рисунок 5" descr="7.png"/>
          <p:cNvPicPr>
            <a:picLocks noChangeAspect="1"/>
          </p:cNvPicPr>
          <p:nvPr/>
        </p:nvPicPr>
        <p:blipFill>
          <a:blip r:embed="rId3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Овал 10"/>
          <p:cNvSpPr/>
          <p:nvPr/>
        </p:nvSpPr>
        <p:spPr bwMode="auto">
          <a:xfrm>
            <a:off x="7631038" y="504238"/>
            <a:ext cx="2376264" cy="2118982"/>
          </a:xfrm>
          <a:prstGeom prst="ellipse">
            <a:avLst/>
          </a:prstGeom>
          <a:noFill/>
          <a:ln w="762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hoto_5278230214117292875_y.jp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030438" y="134428"/>
            <a:ext cx="8225536" cy="6110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 bwMode="auto">
          <a:xfrm>
            <a:off x="0" y="6504251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6. Что символизируют 4 пилона на мраморном мемориале Советским Воинам, умершим от ран в госпиталях в годы Великой Отечественной Войны?</a:t>
            </a:r>
            <a:endParaRPr/>
          </a:p>
        </p:txBody>
      </p:sp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3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2" y="7076633"/>
            <a:ext cx="182864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7. В честь кого назван Государственный Русский Драматический театр?  </a:t>
            </a:r>
            <a:endParaRPr/>
          </a:p>
        </p:txBody>
      </p:sp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 descr="photo_5278321202999455484_y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922323" y="174948"/>
            <a:ext cx="12441765" cy="6629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2608" y="7069167"/>
            <a:ext cx="182864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8. В каком году был построен железнодорожный вокзал</a:t>
            </a:r>
            <a:endParaRPr/>
          </a:p>
          <a:p>
            <a:pPr algn="ctr"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 г. Улан-Удэ?</a:t>
            </a:r>
            <a:endParaRPr/>
          </a:p>
        </p:txBody>
      </p:sp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 descr="photo_5278230214117292820_y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527773" y="197748"/>
            <a:ext cx="11225652" cy="6607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34039" y="7612072"/>
            <a:ext cx="182864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9. Кто является основателем храма «Ринпоче </a:t>
            </a: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Багша</a:t>
            </a: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»? </a:t>
            </a:r>
            <a:endParaRPr/>
          </a:p>
        </p:txBody>
      </p:sp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Рисунок 1" descr="photo_5278321202999455494_y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94395" y="318964"/>
            <a:ext cx="12692405" cy="6941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-347" y="7348453"/>
            <a:ext cx="1828641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10. В каком парке расположен данный памятник В.И. Ленину?</a:t>
            </a:r>
            <a:endParaRPr/>
          </a:p>
        </p:txBody>
      </p:sp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 descr="photo_5278321202999455509_y.jp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693398" y="652280"/>
            <a:ext cx="10899616" cy="66078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2" y="2787692"/>
            <a:ext cx="182864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ПРОВЕРИМ ОТВЕТЫ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 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2 ТУРА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1079562" y="1190583"/>
            <a:ext cx="1612854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СОВЕТСКИЙ РАЙОН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ФИЛИАЛ КЯХТИНСКОГО КРАЕВЕДЧЕСКОГО МУЗЕЯ  им. Академика Обручева 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НИКОЛАЙ </a:t>
            </a:r>
            <a:r>
              <a:rPr lang="en-US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II</a:t>
            </a:r>
            <a:endParaRPr lang="ru-RU" sz="40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ПАМЯТНИК ГЭСЭРУ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СОКОЛ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4 ГОДА ВОЙНЫ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НИКОЛАЙ АЛЕКСАНДРОВИЧ БЕСТУЖЕВ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ЕШЕ ЛОДОЙ РИНПОЧЕ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1900 г. – открыта станция, 1937 г. – построено здание вокзала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 Парк им. </a:t>
            </a: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Орешкова</a:t>
            </a:r>
            <a:endParaRPr lang="ru-RU" sz="4000" b="1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4243" y="2710054"/>
            <a:ext cx="182864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3 ТУР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«РЕБУСЫ»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6" name="Рисунок 5" descr="photo_5267405431947522149_m.jp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04492" y="1253149"/>
            <a:ext cx="6877428" cy="6533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0" y="86834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1 РЕБУС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0" y="86834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2 РЕБУС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7" name="Содержимое 4" descr="photo_5267290696191177105_x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411065" y="2306090"/>
            <a:ext cx="11464280" cy="5674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0" y="86834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3 РЕБУС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8" name="Содержимое 4" descr="мелькомбинат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871860" y="1914352"/>
            <a:ext cx="12542690" cy="6458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0" y="86834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4 РЕБУС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9" name="Содержимое 4" descr="photo_5267290696191177103_x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023265" y="1916899"/>
            <a:ext cx="8239880" cy="645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0" y="86834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5 РЕБУС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7" name="Содержимое 4" descr="photo_5267290696191177107_x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377758" y="1835020"/>
            <a:ext cx="9530894" cy="6616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0" y="86834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6 РЕБУС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8" name="Содержимое 4" descr="photo_5266989576034054665_x.jp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772092" y="1543100"/>
            <a:ext cx="8742226" cy="70619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0" y="86834"/>
            <a:ext cx="182864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7 РЕБУС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chemeClr val="bg1">
                  <a:lumMod val="85000"/>
                </a:schemeClr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7" name="Содержимое 4" descr="красавица ангара.png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013882" y="1543100"/>
            <a:ext cx="12258647" cy="6760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2" y="2787692"/>
            <a:ext cx="182864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ПРОВЕРИМ ОТВЕТЫ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 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3 ТУРА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1078935" y="1962609"/>
            <a:ext cx="161285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АРБАТ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СОЁМБО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МЕЛЬКОМБИНАТ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МАТЬ БУРЯТИЯ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АЮНКА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ЖЕЛЕЗНОДОРОЖНЫЙ РАЙОН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КРАСАВИЦА АНГАРА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-4243" y="2710054"/>
            <a:ext cx="1828641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4 ТУР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rgbClr val="2717C0"/>
              </a:solidFill>
              <a:latin typeface="Pervye Extended Bold"/>
              <a:ea typeface="Pervye Extended Bold"/>
              <a:cs typeface="Arial"/>
            </a:endParaRPr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rgbClr val="2717C0"/>
                </a:solidFill>
                <a:latin typeface="Pervye Extended Bold"/>
                <a:ea typeface="Pervye Extended Bold"/>
                <a:cs typeface="Arial"/>
              </a:rPr>
              <a:t>«УЛАН-УДЭ В ЛИЦАХ»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rgbClr val="264EC0"/>
              </a:solidFill>
              <a:latin typeface="Pervye Extended Bold"/>
              <a:ea typeface="Pervye Extended Bold"/>
              <a:cs typeface="Arial"/>
            </a:endParaRPr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6000" b="1" u="sng">
              <a:solidFill>
                <a:srgbClr val="264EC0"/>
              </a:solidFill>
              <a:latin typeface="Pervye Extended Bold"/>
              <a:ea typeface="Pervye Extended Bold"/>
              <a:cs typeface="Arial"/>
            </a:endParaRPr>
          </a:p>
        </p:txBody>
      </p:sp>
      <p:pic>
        <p:nvPicPr>
          <p:cNvPr id="2" name="Рисунок 1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Mjedjegma_Dorzhieva_-_Aduushanajj_Duun_74991878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/>
        </p:blipFill>
        <p:spPr bwMode="auto">
          <a:xfrm>
            <a:off x="8639150" y="7670961"/>
            <a:ext cx="1008112" cy="1008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 bwMode="auto">
          <a:xfrm>
            <a:off x="430238" y="2119164"/>
            <a:ext cx="118093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Бурятская певица, пианистка, композитор, продюсер, Заслуженная артистка Республики Бурятия. Исполняет старинные и современные бурятские песни в жанре этно-поп музыки. 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Её аранжировки придают новое современное звучание традиционным бурятским песням.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Дважды, в 2010 и 2011 годах, завоевывала титул «Певицы года Бурятии», по версии ежегодной народной премии «Золотая Лимба»</a:t>
            </a:r>
            <a:endParaRPr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690378" y="643293"/>
            <a:ext cx="14905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u="sng">
                <a:solidFill>
                  <a:srgbClr val="2717C0"/>
                </a:solidFill>
                <a:latin typeface="Pervye Extended Bold"/>
                <a:ea typeface="Pervye Extended Bold"/>
              </a:rPr>
              <a:t>1 ВОПРОС</a:t>
            </a:r>
            <a:endParaRPr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12479629" y="906044"/>
            <a:ext cx="5066896" cy="67649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2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2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 bwMode="auto">
          <a:xfrm>
            <a:off x="430238" y="1886705"/>
            <a:ext cx="12241360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i="1">
                <a:solidFill>
                  <a:srgbClr val="2717C0"/>
                </a:solidFill>
                <a:latin typeface="Pervye Extended Bold"/>
                <a:ea typeface="Pervye Extended Bold"/>
              </a:rPr>
              <a:t>Стремленье сердца, лучшие порывы</a:t>
            </a:r>
            <a:endParaRPr/>
          </a:p>
          <a:p>
            <a:pPr>
              <a:defRPr/>
            </a:pPr>
            <a:r>
              <a:rPr lang="ru-RU" sz="4000" b="1" i="1">
                <a:solidFill>
                  <a:srgbClr val="2717C0"/>
                </a:solidFill>
                <a:latin typeface="Pervye Extended Bold"/>
                <a:ea typeface="Pervye Extended Bold"/>
              </a:rPr>
              <a:t>В реальность строк полезных воплоти, </a:t>
            </a:r>
            <a:endParaRPr/>
          </a:p>
          <a:p>
            <a:pPr>
              <a:defRPr/>
            </a:pPr>
            <a:r>
              <a:rPr lang="ru-RU" sz="4000" b="1" i="1">
                <a:solidFill>
                  <a:srgbClr val="2717C0"/>
                </a:solidFill>
                <a:latin typeface="Pervye Extended Bold"/>
                <a:ea typeface="Pervye Extended Bold"/>
              </a:rPr>
              <a:t>Работай, избегая перерыва,</a:t>
            </a:r>
            <a:endParaRPr/>
          </a:p>
          <a:p>
            <a:pPr>
              <a:defRPr/>
            </a:pPr>
            <a:r>
              <a:rPr lang="ru-RU" sz="4000" b="1" i="1">
                <a:solidFill>
                  <a:srgbClr val="2717C0"/>
                </a:solidFill>
                <a:latin typeface="Pervye Extended Bold"/>
                <a:ea typeface="Pervye Extended Bold"/>
              </a:rPr>
              <a:t>Чтоб множить строки — мысли во плоти, </a:t>
            </a:r>
            <a:endParaRPr/>
          </a:p>
          <a:p>
            <a:pPr>
              <a:defRPr/>
            </a:pPr>
            <a:r>
              <a:rPr lang="ru-RU" sz="4000" b="1" i="1">
                <a:solidFill>
                  <a:srgbClr val="2717C0"/>
                </a:solidFill>
                <a:latin typeface="Pervye Extended Bold"/>
                <a:ea typeface="Pervye Extended Bold"/>
              </a:rPr>
              <a:t>Чтоб человеку помогать в пути.</a:t>
            </a:r>
            <a:endParaRPr/>
          </a:p>
          <a:p>
            <a:pPr>
              <a:defRPr/>
            </a:pPr>
            <a:endParaRPr lang="ru-RU" sz="4000" b="1" i="1">
              <a:solidFill>
                <a:srgbClr val="2717C0"/>
              </a:solidFill>
              <a:latin typeface="Pervye Extended Bold"/>
              <a:ea typeface="Pervye Extended Bold"/>
            </a:endParaRPr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Советский бурятский писатель, один из основоположников современной бурятской литературы.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Его именем и фамилией названа одна из улиц 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г. Улан-Удэ в Железнодорожном районе.</a:t>
            </a:r>
            <a:endParaRPr/>
          </a:p>
          <a:p>
            <a:pPr>
              <a:defRPr/>
            </a:pPr>
            <a:endParaRPr lang="ru-RU" sz="4000" b="1">
              <a:solidFill>
                <a:srgbClr val="2717C0"/>
              </a:solidFill>
              <a:latin typeface="Pervye Extended Bold"/>
              <a:ea typeface="Pervye Extended Bold"/>
            </a:endParaRPr>
          </a:p>
          <a:p>
            <a:pPr>
              <a:defRPr/>
            </a:pPr>
            <a:b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</a:br>
            <a:endParaRPr lang="ru-RU" sz="4000" b="1">
              <a:solidFill>
                <a:srgbClr val="2717C0"/>
              </a:solidFill>
              <a:latin typeface="Pervye Extended Bold"/>
              <a:ea typeface="Pervye Extended Bold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690378" y="643293"/>
            <a:ext cx="14905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u="sng">
                <a:solidFill>
                  <a:srgbClr val="2717C0"/>
                </a:solidFill>
                <a:latin typeface="Pervye Extended Bold"/>
                <a:ea typeface="Pervye Extended Bold"/>
              </a:rPr>
              <a:t>2 ВОПРОС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311558" y="462980"/>
            <a:ext cx="5236010" cy="7330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751718" y="5669428"/>
            <a:ext cx="4464497" cy="2976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3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 bwMode="auto">
          <a:xfrm>
            <a:off x="430238" y="2119164"/>
            <a:ext cx="1072919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Советский живописец, основоположник бурятского станкового реалистического искусства. Народный художник Бурятской АССР, заслуженный деятель искусств.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Писал исторические и жанровые картины, портреты и пейзажи. Изображал новую жизнь советской Бурятии, красоту её природы.</a:t>
            </a:r>
            <a:endParaRPr/>
          </a:p>
          <a:p>
            <a:pPr>
              <a:defRPr/>
            </a:pPr>
            <a:endParaRPr lang="ru-RU" sz="4000" b="1">
              <a:solidFill>
                <a:srgbClr val="2717C0"/>
              </a:solidFill>
              <a:latin typeface="Pervye Extended Bold"/>
              <a:ea typeface="Pervye Extended Bold"/>
            </a:endParaRPr>
          </a:p>
          <a:p>
            <a:pPr>
              <a:defRPr/>
            </a:pPr>
            <a:b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</a:br>
            <a:endParaRPr lang="ru-RU" sz="4000" b="1">
              <a:solidFill>
                <a:srgbClr val="2717C0"/>
              </a:solidFill>
              <a:latin typeface="Pervye Extended Bold"/>
              <a:ea typeface="Pervye Extended Bold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690378" y="643293"/>
            <a:ext cx="14905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u="sng">
                <a:solidFill>
                  <a:srgbClr val="2717C0"/>
                </a:solidFill>
                <a:latin typeface="Pervye Extended Bold"/>
                <a:ea typeface="Pervye Extended Bold"/>
              </a:rPr>
              <a:t>3 ВОПРОС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rcRect l="5586" t="24800" r="67955" b="8000"/>
          <a:stretch/>
        </p:blipFill>
        <p:spPr bwMode="auto">
          <a:xfrm>
            <a:off x="13541972" y="681413"/>
            <a:ext cx="3031074" cy="4330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047135" y="4116045"/>
            <a:ext cx="4009271" cy="2254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823726" y="6150169"/>
            <a:ext cx="3709978" cy="2505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3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 bwMode="auto">
          <a:xfrm>
            <a:off x="430238" y="2119164"/>
            <a:ext cx="1072919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Скульптор, художник, ювелир.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Техника его работ уникальна и представляет собой симбиоз техники ковки и художественного литья. 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Его работы выполнены из самых различных материалов: золота, серебра и меди, бронзы и драгоценных камней, слоновой кости, дерева и конского волоса.</a:t>
            </a:r>
            <a:endParaRPr/>
          </a:p>
          <a:p>
            <a:pPr>
              <a:defRPr/>
            </a:pPr>
            <a:b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</a:br>
            <a:endParaRPr lang="ru-RU" sz="4000" b="1">
              <a:solidFill>
                <a:srgbClr val="2717C0"/>
              </a:solidFill>
              <a:latin typeface="Pervye Extended Bold"/>
              <a:ea typeface="Pervye Extended Bold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690378" y="643293"/>
            <a:ext cx="14905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u="sng">
                <a:solidFill>
                  <a:srgbClr val="2717C0"/>
                </a:solidFill>
                <a:latin typeface="Pervye Extended Bold"/>
                <a:ea typeface="Pervye Extended Bold"/>
              </a:rPr>
              <a:t>4 ВОПРОС</a:t>
            </a:r>
            <a:endParaRPr/>
          </a:p>
        </p:txBody>
      </p:sp>
      <p:pic>
        <p:nvPicPr>
          <p:cNvPr id="10" name="Рисунок 9" descr="photo_5269724662747754539_y.jpg"/>
          <p:cNvPicPr>
            <a:picLocks noChangeAspect="1"/>
          </p:cNvPicPr>
          <p:nvPr/>
        </p:nvPicPr>
        <p:blipFill>
          <a:blip r:embed="rId5"/>
          <a:srcRect l="0" t="0" r="0" b="37794"/>
          <a:stretch/>
        </p:blipFill>
        <p:spPr bwMode="auto">
          <a:xfrm>
            <a:off x="13641320" y="318964"/>
            <a:ext cx="3166542" cy="4008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photo_5269724662747754540_y.jpg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186759" y="3629313"/>
            <a:ext cx="4037832" cy="3028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595607" y="4955892"/>
            <a:ext cx="2715137" cy="37305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7.png"/>
          <p:cNvPicPr>
            <a:picLocks noChangeAspect="1"/>
          </p:cNvPicPr>
          <p:nvPr/>
        </p:nvPicPr>
        <p:blipFill>
          <a:blip r:embed="rId3"/>
          <a:srcRect l="0" t="84304" r="0" b="0"/>
          <a:stretch/>
        </p:blipFill>
        <p:spPr bwMode="auto">
          <a:xfrm>
            <a:off x="347" y="8671892"/>
            <a:ext cx="18286065" cy="16144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 bwMode="auto">
          <a:xfrm>
            <a:off x="430238" y="2119164"/>
            <a:ext cx="1072919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Советская и первая профессиональная бурятская балерина, педагог.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Стала выдающейся исполнительницей главной партии – Ангары, в балете-поэме «Красавица Ангара».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Память о ней увековечена в скульптурной композиции «Красавица Ангара»</a:t>
            </a:r>
            <a:endParaRPr/>
          </a:p>
          <a:p>
            <a:pPr>
              <a:defRPr/>
            </a:pPr>
            <a: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  <a:t>Одна из улиц в Октябрьском районе, носит её фамилию.</a:t>
            </a:r>
            <a:br>
              <a:rPr lang="ru-RU" sz="4000" b="1">
                <a:solidFill>
                  <a:srgbClr val="2717C0"/>
                </a:solidFill>
                <a:latin typeface="Pervye Extended Bold"/>
                <a:ea typeface="Pervye Extended Bold"/>
              </a:rPr>
            </a:br>
            <a:endParaRPr lang="ru-RU" sz="4000" b="1">
              <a:solidFill>
                <a:srgbClr val="2717C0"/>
              </a:solidFill>
              <a:latin typeface="Pervye Extended Bold"/>
              <a:ea typeface="Pervye Extended Bold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690378" y="643293"/>
            <a:ext cx="14905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u="sng">
                <a:solidFill>
                  <a:srgbClr val="2717C0"/>
                </a:solidFill>
                <a:latin typeface="Pervye Extended Bold"/>
                <a:ea typeface="Pervye Extended Bold"/>
              </a:rPr>
              <a:t>5 ВОПРОС</a:t>
            </a:r>
            <a:endParaRPr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3463686" y="643293"/>
            <a:ext cx="3240360" cy="39370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1375454" y="3715391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-2" y="2787692"/>
            <a:ext cx="182864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ПРОВЕРИМ ОТВЕТЫ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 </a:t>
            </a:r>
            <a:endParaRPr/>
          </a:p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4</a:t>
            </a: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 </a:t>
            </a:r>
            <a:r>
              <a:rPr lang="ru-RU" sz="6000" b="1" u="sng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  <a:cs typeface="Arial"/>
              </a:rPr>
              <a:t>ТУРА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 descr="8.png"/>
          <p:cNvPicPr>
            <a:picLocks noChangeAspect="1"/>
          </p:cNvPicPr>
          <p:nvPr/>
        </p:nvPicPr>
        <p:blipFill>
          <a:blip r:embed="rId2"/>
          <a:srcRect l="0" t="0" r="7863" b="0"/>
          <a:stretch/>
        </p:blipFill>
        <p:spPr bwMode="auto">
          <a:xfrm>
            <a:off x="-1" y="1285"/>
            <a:ext cx="18286413" cy="102857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/>
        </p:blipFill>
        <p:spPr bwMode="auto">
          <a:xfrm rot="5400000">
            <a:off x="15551917" y="86834"/>
            <a:ext cx="2623220" cy="26232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Прямоугольник 12"/>
          <p:cNvSpPr/>
          <p:nvPr/>
        </p:nvSpPr>
        <p:spPr bwMode="auto">
          <a:xfrm>
            <a:off x="1078935" y="2795603"/>
            <a:ext cx="16128540" cy="3170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МЭДЭГМА ДОРЖИЕВА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ХОЦА НАМСАРАЕВ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ЦЫРЕНЖАП САМПИЛОВ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ДАШИ НАМДАКОВ</a:t>
            </a:r>
            <a:endParaRPr/>
          </a:p>
          <a:p>
            <a:pPr marL="914400" indent="-914400">
              <a:buAutoNum type="arabicPeriod"/>
              <a:defRPr/>
            </a:pPr>
            <a:r>
              <a:rPr lang="ru-RU" sz="4000" b="1">
                <a:solidFill>
                  <a:schemeClr val="bg1">
                    <a:lumMod val="85000"/>
                  </a:schemeClr>
                </a:solidFill>
                <a:latin typeface="Pervye Extended Bold"/>
                <a:ea typeface="Pervye Extended Bold"/>
              </a:rPr>
              <a:t>ЛАРИСА САХЬЯНОВА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8.png"/>
          <p:cNvPicPr>
            <a:picLocks noChangeAspect="1"/>
          </p:cNvPicPr>
          <p:nvPr/>
        </p:nvPicPr>
        <p:blipFill>
          <a:blip r:embed="rId2"/>
          <a:srcRect l="0" t="0" r="7863" b="16376"/>
          <a:stretch/>
        </p:blipFill>
        <p:spPr bwMode="auto">
          <a:xfrm>
            <a:off x="-1" y="1285"/>
            <a:ext cx="18286413" cy="102857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473" y="-74617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rcRect l="0" t="2907" r="0" b="12771"/>
          <a:stretch/>
        </p:blipFill>
        <p:spPr bwMode="auto">
          <a:xfrm>
            <a:off x="-289842" y="-329108"/>
            <a:ext cx="18718461" cy="734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 bwMode="auto">
          <a:xfrm>
            <a:off x="6910958" y="4738790"/>
            <a:ext cx="11517661" cy="1323439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000" b="1">
                <a:solidFill>
                  <a:schemeClr val="bg1">
                    <a:lumMod val="85000"/>
                  </a:schemeClr>
                </a:solidFill>
                <a:latin typeface="Pervye Book"/>
                <a:ea typeface="Pervye Extended Bold"/>
                <a:cs typeface="Arial"/>
              </a:rPr>
              <a:t>БУРЯТИЯ,БУРЯТИЯ МОЯ!</a:t>
            </a:r>
            <a:endParaRPr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622926" y="6871692"/>
            <a:ext cx="11517661" cy="4031873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Пожалуй, все не скажешь о тебе,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Не заключишь в свои объятия,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Всегда цветущий край ты на Земле- 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i="1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Моя республика Бурятия!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2800" b="1" i="1" u="sng">
              <a:solidFill>
                <a:schemeClr val="bg1">
                  <a:lumMod val="85000"/>
                </a:schemeClr>
              </a:solidFill>
              <a:latin typeface="Monotype Corsiva"/>
              <a:ea typeface="Pervye Extended Bold"/>
              <a:cs typeface="Arial"/>
            </a:endParaRPr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u="sng">
                <a:solidFill>
                  <a:schemeClr val="bg1">
                    <a:lumMod val="85000"/>
                  </a:schemeClr>
                </a:solidFill>
                <a:latin typeface="Monotype Corsiva"/>
                <a:ea typeface="Pervye Extended Bold"/>
                <a:cs typeface="Arial"/>
              </a:rPr>
              <a:t>Анита Норд</a:t>
            </a:r>
            <a:endParaRPr/>
          </a:p>
          <a:p>
            <a:pPr lvl="0" algn="r" defTabSz="914400">
              <a:spcBef>
                <a:spcPts val="0"/>
              </a:spcBef>
              <a:spcAft>
                <a:spcPts val="0"/>
              </a:spcAft>
              <a:defRPr/>
            </a:pPr>
            <a:endParaRPr lang="ru-RU" sz="4000" b="1" i="1">
              <a:solidFill>
                <a:srgbClr val="0B41DB"/>
              </a:solidFill>
              <a:latin typeface="Monotype Corsiva"/>
              <a:ea typeface="Pervye Extended Bold"/>
              <a:cs typeface="Arial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0007302" y="4079396"/>
            <a:ext cx="9069389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lvl="0" algn="ctr" defTabSz="914400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u="sng">
                <a:solidFill>
                  <a:schemeClr val="bg1">
                    <a:lumMod val="85000"/>
                  </a:schemeClr>
                </a:solidFill>
                <a:latin typeface="Pervye Book"/>
                <a:ea typeface="Pervye Extended Bold"/>
                <a:cs typeface="Arial"/>
              </a:rPr>
              <a:t>интеллектуально-развлекательная игра</a:t>
            </a: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539813" y="1937954"/>
            <a:ext cx="1427826" cy="19613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1">
        <p:fade thruBlk="0"/>
      </p:transition>
    </mc:Choice>
    <mc:Fallback>
      <p:transition spd="slow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Произвольный</PresentationFormat>
  <Paragraphs>0</Paragraphs>
  <Slides>46</Slides>
  <Notes>46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User</dc:creator>
  <cp:keywords/>
  <dc:description/>
  <dc:identifier/>
  <dc:language/>
  <cp:lastModifiedBy>Елизавета Харлампьева</cp:lastModifiedBy>
  <cp:revision>63</cp:revision>
  <dcterms:created xsi:type="dcterms:W3CDTF">2025-02-08T15:49:00Z</dcterms:created>
  <dcterms:modified xsi:type="dcterms:W3CDTF">2025-06-14T14:33:30Z</dcterms:modified>
  <cp:category/>
  <cp:contentStatus/>
  <cp:version/>
</cp:coreProperties>
</file>