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308" r:id="rId4"/>
    <p:sldId id="258" r:id="rId5"/>
    <p:sldId id="281" r:id="rId6"/>
    <p:sldId id="318" r:id="rId7"/>
    <p:sldId id="319" r:id="rId8"/>
    <p:sldId id="320" r:id="rId9"/>
    <p:sldId id="321" r:id="rId10"/>
    <p:sldId id="322" r:id="rId11"/>
    <p:sldId id="324" r:id="rId12"/>
    <p:sldId id="329" r:id="rId13"/>
    <p:sldId id="328" r:id="rId14"/>
    <p:sldId id="323" r:id="rId15"/>
    <p:sldId id="325" r:id="rId16"/>
    <p:sldId id="326" r:id="rId17"/>
    <p:sldId id="327" r:id="rId18"/>
    <p:sldId id="330" r:id="rId19"/>
    <p:sldId id="331" r:id="rId20"/>
    <p:sldId id="332" r:id="rId21"/>
    <p:sldId id="333" r:id="rId22"/>
    <p:sldId id="334" r:id="rId23"/>
    <p:sldId id="335" r:id="rId24"/>
    <p:sldId id="344" r:id="rId25"/>
    <p:sldId id="345" r:id="rId26"/>
    <p:sldId id="280" r:id="rId27"/>
    <p:sldId id="312" r:id="rId28"/>
    <p:sldId id="317" r:id="rId29"/>
  </p:sldIdLst>
  <p:sldSz cx="9144000" cy="6858000" type="screen4x3"/>
  <p:notesSz cx="6858000" cy="9144000"/>
  <p:defaultTextStyle>
    <a:defPPr>
      <a:defRPr lang="ru-RU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000" b="0" i="0" u="none" kern="1200" baseline="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92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dern" initials="M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461E64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1074"/>
  </p:normalViewPr>
  <p:slideViewPr>
    <p:cSldViewPr showGuides="1">
      <p:cViewPr varScale="1">
        <p:scale>
          <a:sx n="74" d="100"/>
          <a:sy n="74" d="100"/>
        </p:scale>
        <p:origin x="1266" y="72"/>
      </p:cViewPr>
      <p:guideLst>
        <p:guide orient="horz" pos="2160"/>
        <p:guide pos="292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02-26T22:28:12.104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888A862-D5D9-443A-979E-BBFF553CC88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rPr>
              <a:t>15.09.2025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Образец текста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ru-RU" altLang="ru-RU" sz="1200" dirty="0"/>
              <a:t>‹#›</a:t>
            </a:fld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551059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 eaLnBrk="1" hangingPunct="1"/>
            <a:endParaRPr lang="ru-RU" altLang="ru-RU" dirty="0"/>
          </a:p>
        </p:txBody>
      </p:sp>
      <p:sp>
        <p:nvSpPr>
          <p:cNvPr id="26628" name="Номер слайда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ru-RU" altLang="ru-RU" sz="1200" dirty="0"/>
              <a:t>4</a:t>
            </a:fld>
            <a:endParaRPr lang="ru-RU" altLang="ru-RU" sz="1200" dirty="0"/>
          </a:p>
        </p:txBody>
      </p:sp>
    </p:spTree>
    <p:extLst>
      <p:ext uri="{BB962C8B-B14F-4D97-AF65-F5344CB8AC3E}">
        <p14:creationId xmlns:p14="http://schemas.microsoft.com/office/powerpoint/2010/main" val="26837745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/>
        </p:nvGrpSpPr>
        <p:grpSpPr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84" y="1056"/>
              <a:ext cx="4992" cy="3263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192" y="2256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ru-RU" altLang="ru-RU" dirty="0">
                <a:solidFill>
                  <a:srgbClr val="000000"/>
                </a:solidFill>
              </a:r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5150" y="609600"/>
            <a:ext cx="20764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60769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blipFill rotWithShape="0">
          <a:blip r:embed="rId2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/>
          <p:nvPr/>
        </p:nvGrpSpPr>
        <p:grpSpPr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84" y="1056"/>
              <a:ext cx="4992" cy="3263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3" name="Rectangle 4"/>
            <p:cNvSpPr>
              <a:spLocks noChangeArrowheads="1"/>
            </p:cNvSpPr>
            <p:nvPr/>
          </p:nvSpPr>
          <p:spPr bwMode="auto">
            <a:xfrm>
              <a:off x="192" y="2256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078" name="Rectangle 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>
                <a:solidFill>
                  <a:srgbClr val="663300"/>
                </a:solidFill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5" name="Rectangle 8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ln>
            <a:miter lim="800000"/>
          </a:ln>
        </p:spPr>
        <p:txBody>
          <a:bodyPr vert="horz" wrap="none" lIns="92075" tIns="46038" rIns="92075" bIns="46038" numCol="1" anchor="ctr" anchorCtr="0" compatLnSpc="1"/>
          <a:lstStyle/>
          <a:p>
            <a:pPr algn="r">
              <a:buNone/>
            </a:pPr>
            <a:fld id="{9A0DB2DC-4C9A-4742-B13C-FB6460FD3503}" type="slidenum">
              <a:rPr lang="ru-RU" altLang="ru-RU" dirty="0">
                <a:solidFill>
                  <a:srgbClr val="000000"/>
                </a:solidFill>
              </a:rPr>
              <a:t>‹#›</a:t>
            </a:fld>
            <a:endParaRPr lang="ru-RU" alt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2075" tIns="46038" rIns="92075" bIns="46038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Tx/>
              <a:buNone/>
              <a:defRPr/>
            </a:pPr>
            <a:endParaRPr kumimoji="0" lang="ru-RU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15150" y="609600"/>
            <a:ext cx="207645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607695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3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384" y="0"/>
              <a:ext cx="4992" cy="4319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auto">
            <a:xfrm>
              <a:off x="192" y="192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Rectangle 6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8" name="Rectangle 7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ctr" eaLnBrk="0" hangingPunct="0">
              <a:defRPr sz="1400"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/>
            </a:lvl1pPr>
          </a:lstStyle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/>
          <p:nvPr/>
        </p:nvGrpSpPr>
        <p:grpSpPr>
          <a:xfrm>
            <a:off x="304800" y="0"/>
            <a:ext cx="8837613" cy="6856413"/>
            <a:chOff x="192" y="0"/>
            <a:chExt cx="5567" cy="4319"/>
          </a:xfrm>
        </p:grpSpPr>
        <p:sp>
          <p:nvSpPr>
            <p:cNvPr id="1032" name="Rectangle 3"/>
            <p:cNvSpPr>
              <a:spLocks noChangeArrowheads="1"/>
            </p:cNvSpPr>
            <p:nvPr/>
          </p:nvSpPr>
          <p:spPr bwMode="auto">
            <a:xfrm>
              <a:off x="384" y="0"/>
              <a:ext cx="4992" cy="4319"/>
            </a:xfrm>
            <a:prstGeom prst="rect">
              <a:avLst/>
            </a:prstGeom>
            <a:solidFill>
              <a:schemeClr val="folHlink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3" name="Rectangle 4"/>
            <p:cNvSpPr>
              <a:spLocks noChangeArrowheads="1"/>
            </p:cNvSpPr>
            <p:nvPr/>
          </p:nvSpPr>
          <p:spPr bwMode="auto">
            <a:xfrm>
              <a:off x="192" y="192"/>
              <a:ext cx="5567" cy="96"/>
            </a:xfrm>
            <a:prstGeom prst="rect">
              <a:avLst/>
            </a:prstGeom>
            <a:solidFill>
              <a:schemeClr val="accent2">
                <a:alpha val="50195"/>
              </a:schemeClr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034" name="Rectangle 5"/>
            <p:cNvSpPr>
              <a:spLocks noChangeArrowheads="1"/>
            </p:cNvSpPr>
            <p:nvPr/>
          </p:nvSpPr>
          <p:spPr bwMode="auto">
            <a:xfrm>
              <a:off x="480" y="0"/>
              <a:ext cx="124" cy="1248"/>
            </a:xfrm>
            <a:prstGeom prst="rect">
              <a:avLst/>
            </a:prstGeom>
            <a:solidFill>
              <a:schemeClr val="hlink"/>
            </a:solidFill>
            <a:ln>
              <a:noFill/>
            </a:ln>
          </p:spPr>
          <p:txBody>
            <a:bodyPr wrap="none" anchor="ctr"/>
            <a:lstStyle>
              <a:lvl1pPr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1pPr>
              <a:lvl2pPr marL="742950" indent="-28575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2pPr>
              <a:lvl3pPr marL="11430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3pPr>
              <a:lvl4pPr marL="16002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4pPr>
              <a:lvl5pPr marL="2057400" indent="-228600"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000">
                  <a:solidFill>
                    <a:schemeClr val="tx1"/>
                  </a:solidFill>
                  <a:latin typeface="Times New Roman" panose="02020603050405020304" pitchFamily="18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ru-RU" alt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27" name="Rectangle 6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772400" cy="11430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 anchor="ctr" anchorCtr="0"/>
          <a:lstStyle/>
          <a:p>
            <a:pPr lvl="0"/>
            <a:r>
              <a:rPr lang="ru-RU" altLang="ru-RU" dirty="0"/>
              <a:t>Образец заголовка</a:t>
            </a:r>
          </a:p>
        </p:txBody>
      </p:sp>
      <p:sp>
        <p:nvSpPr>
          <p:cNvPr id="1028" name="Rectangle 7"/>
          <p:cNvSpPr>
            <a:spLocks noGrp="1"/>
          </p:cNvSpPr>
          <p:nvPr>
            <p:ph type="body" idx="1"/>
          </p:nvPr>
        </p:nvSpPr>
        <p:spPr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</a:ln>
        </p:spPr>
        <p:txBody>
          <a:bodyPr lIns="92075" tIns="46038" rIns="92075" bIns="46038"/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уровень</a:t>
            </a:r>
          </a:p>
          <a:p>
            <a:pPr lvl="4"/>
            <a:r>
              <a:rPr lang="ru-RU" altLang="ru-RU" dirty="0"/>
              <a:t>Пятый уровень</a:t>
            </a:r>
          </a:p>
        </p:txBody>
      </p:sp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eaLnBrk="0" hangingPunct="0">
              <a:defRPr sz="1400"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7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ctr" eaLnBrk="0" hangingPunct="0">
              <a:defRPr sz="1400"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58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92075" tIns="46038" rIns="92075" bIns="46038" numCol="1" anchor="ctr" anchorCtr="0" compatLnSpc="1"/>
          <a:lstStyle>
            <a:lvl1pPr algn="r">
              <a:defRPr sz="1400"/>
            </a:lvl1pPr>
          </a:lstStyle>
          <a:p>
            <a:pPr lvl="0">
              <a:buNone/>
            </a:pPr>
            <a:fld id="{9A0DB2DC-4C9A-4742-B13C-FB6460FD3503}" type="slidenum">
              <a:rPr lang="ru-RU" altLang="ru-RU" dirty="0">
                <a:latin typeface="Times New Roman" panose="02020603050405020304" pitchFamily="18" charset="0"/>
              </a:rPr>
              <a:t>‹#›</a:t>
            </a:fld>
            <a:endParaRPr lang="ru-RU" altLang="ru-RU" dirty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32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comments" Target="../comments/comment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57250" y="428625"/>
            <a:ext cx="7929563" cy="1143000"/>
          </a:xfrm>
        </p:spPr>
        <p:txBody>
          <a:bodyPr vert="horz" wrap="square" lIns="92075" tIns="46038" rIns="92075" bIns="46038" numCol="1" anchor="ctr" anchorCtr="0" compatLnSpc="1"/>
          <a:lstStyle/>
          <a:p>
            <a:pPr eaLnBrk="1" hangingPunct="1">
              <a:buClrTx/>
              <a:buSzTx/>
              <a:buFontTx/>
            </a:pPr>
            <a: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Муниципальное </a:t>
            </a: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Бюджетное</a:t>
            </a:r>
            <a: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Д</a:t>
            </a:r>
            <a: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ошкольное  </a:t>
            </a: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Образовательное У</a:t>
            </a:r>
            <a: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чреждение  </a:t>
            </a:r>
            <a:b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Детский сад №84 «Снегурочка» комбинированного вида</a:t>
            </a:r>
            <a:b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r>
              <a:rPr lang="ru-RU"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>г.Улан-Удэ</a:t>
            </a:r>
            <a: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  <a:t/>
            </a:r>
            <a:br>
              <a:rPr sz="2000" b="1" dirty="0">
                <a:solidFill>
                  <a:srgbClr val="000000"/>
                </a:solidFill>
                <a:latin typeface="+mj-lt"/>
                <a:ea typeface="+mj-ea"/>
                <a:cs typeface="+mj-cs"/>
              </a:rPr>
            </a:br>
            <a:endParaRPr sz="2000" b="1" dirty="0">
              <a:solidFill>
                <a:srgbClr val="000000"/>
              </a:solidFill>
              <a:effectLst>
                <a:outerShdw blurRad="38100" dist="38100" dir="2700000">
                  <a:srgbClr val="000000"/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-12700" y="1700213"/>
            <a:ext cx="8928100" cy="1655763"/>
          </a:xfrm>
        </p:spPr>
        <p:txBody>
          <a:bodyPr vert="horz" wrap="square" lIns="92075" tIns="46038" rIns="92075" bIns="46038" numCol="1" anchor="t" anchorCtr="0" compatLnSpc="1"/>
          <a:lstStyle/>
          <a:p>
            <a:pPr eaLnBrk="1" hangingPunct="1">
              <a:buSzPct val="70000"/>
            </a:pPr>
            <a:r>
              <a:rPr lang="ru-RU" sz="36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 М</a:t>
            </a:r>
            <a:r>
              <a:rPr sz="36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ини-музе</a:t>
            </a:r>
            <a:r>
              <a:rPr lang="ru-RU" sz="36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й</a:t>
            </a:r>
            <a:endParaRPr sz="36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eaLnBrk="1" hangingPunct="1">
              <a:buSzPct val="70000"/>
            </a:pPr>
            <a:r>
              <a:rPr sz="44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«</a:t>
            </a:r>
            <a:r>
              <a:rPr lang="ru-RU" sz="44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Предметы из прошлого</a:t>
            </a:r>
            <a:r>
              <a:rPr sz="44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»</a:t>
            </a:r>
            <a:endParaRPr sz="54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eaLnBrk="1" hangingPunct="1">
              <a:buSzPct val="70000"/>
            </a:pPr>
            <a:endParaRPr sz="4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eaLnBrk="1" hangingPunct="1">
              <a:buSzPct val="70000"/>
            </a:pPr>
            <a:endParaRPr sz="4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eaLnBrk="1" hangingPunct="1">
              <a:buSzPct val="70000"/>
            </a:pPr>
            <a:r>
              <a:rPr lang="ru-RU" sz="40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    </a:t>
            </a:r>
            <a:endParaRPr sz="4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eaLnBrk="1" hangingPunct="1">
              <a:buSzPct val="70000"/>
            </a:pPr>
            <a:endParaRPr sz="4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algn="l" eaLnBrk="1" hangingPunct="1">
              <a:buSzPct val="70000"/>
            </a:pPr>
            <a:endParaRPr sz="4000" b="1" dirty="0">
              <a:solidFill>
                <a:schemeClr val="hlink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  <a:p>
            <a:pPr algn="l" eaLnBrk="1" hangingPunct="1">
              <a:buSzPct val="70000"/>
            </a:pPr>
            <a:r>
              <a:rPr sz="4000" b="1" dirty="0">
                <a:solidFill>
                  <a:schemeClr val="hlink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  </a:t>
            </a:r>
            <a:endParaRPr sz="2400" b="1" dirty="0">
              <a:solidFill>
                <a:srgbClr val="CC3300"/>
              </a:solidFill>
              <a:effectLst>
                <a:outerShdw blurRad="38100" dist="38100" dir="2700000">
                  <a:srgbClr val="000000"/>
                </a:outerShdw>
              </a:effectLst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4" name="Изображение 3" descr="20220120_1010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397000" y="4084320"/>
            <a:ext cx="2936240" cy="2202180"/>
          </a:xfrm>
          <a:prstGeom prst="round2DiagRect">
            <a:avLst/>
          </a:prstGeom>
        </p:spPr>
      </p:pic>
      <p:pic>
        <p:nvPicPr>
          <p:cNvPr id="5" name="Изображение 4" descr="20220120_1009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857115" y="4110355"/>
            <a:ext cx="2906395" cy="2179955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3155" y="47625"/>
            <a:ext cx="7703185" cy="990600"/>
          </a:xfrm>
        </p:spPr>
        <p:txBody>
          <a:bodyPr/>
          <a:lstStyle/>
          <a:p>
            <a:r>
              <a:rPr lang="ru-RU" altLang="en-US" b="1"/>
              <a:t>История создания музея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966470" y="788035"/>
            <a:ext cx="7901305" cy="5887085"/>
          </a:xfrm>
        </p:spPr>
        <p:txBody>
          <a:bodyPr/>
          <a:lstStyle/>
          <a:p>
            <a:pPr marL="0" indent="0">
              <a:buNone/>
            </a:pPr>
            <a:r>
              <a:rPr lang="ru-RU" altLang="en-US" sz="2000" b="1"/>
              <a:t>Мини-музей «Предметы из прошлого» создан в детском саду № 84 «Снегурочка». Фонд музея пополнялся более 50 лет: педагоги и сотрудники дошкольного учреждения бережно хранили экспонаты, передавая их из поколения в поколение. Дети также чувствуют свою причастность к мини-музею, принося экспонаты из дома. И, если в настоящих музеях руками трогать ничего нельзя, то здесь трогать не только можно, но и нужно. Экспонаты подобраны таким образом, что дети могут не только слушать экскурсовода, смотреть на них, но и потрогать, подержать в руках. </a:t>
            </a:r>
          </a:p>
        </p:txBody>
      </p:sp>
      <p:pic>
        <p:nvPicPr>
          <p:cNvPr id="4" name="Замещающее содержимое 3" descr="20230210_10072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28040" y="4221480"/>
            <a:ext cx="3526155" cy="2197100"/>
          </a:xfrm>
          <a:prstGeom prst="roundRect">
            <a:avLst/>
          </a:prstGeom>
        </p:spPr>
      </p:pic>
      <p:pic>
        <p:nvPicPr>
          <p:cNvPr id="5" name="Изображение 4" descr="20230210_1007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390" y="4221480"/>
            <a:ext cx="3754120" cy="2202815"/>
          </a:xfrm>
          <a:prstGeom prst="round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3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857250" y="571500"/>
            <a:ext cx="7734935" cy="6033135"/>
          </a:xfrm>
        </p:spPr>
        <p:txBody>
          <a:bodyPr vert="horz" wrap="square" lIns="92075" tIns="46038" rIns="92075" bIns="46038" numCol="1" anchor="t" anchorCtr="0" compatLnSpc="1"/>
          <a:lstStyle/>
          <a:p>
            <a:pPr algn="just" eaLnBrk="1" hangingPunct="1">
              <a:buSzPct val="70000"/>
              <a:buFontTx/>
              <a:buNone/>
            </a:pPr>
            <a:r>
              <a:rPr sz="2400" b="1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Цель создания мини-музея:</a:t>
            </a:r>
            <a:r>
              <a:rPr sz="2000" b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 </a:t>
            </a:r>
            <a:r>
              <a:rPr sz="2000" b="1" dirty="0">
                <a:latin typeface="+mn-lt"/>
                <a:ea typeface="+mn-ea"/>
                <a:cs typeface="+mn-cs"/>
              </a:rPr>
              <a:t>Становление гражданских, патриотических чувств и духовности у детей, восстановление преемственности в восприятии и освоении традиционной отечественной культуры через приобщение к её истокам. </a:t>
            </a:r>
          </a:p>
          <a:p>
            <a:pPr algn="ctr" eaLnBrk="1" hangingPunct="1">
              <a:buSzPct val="70000"/>
              <a:buFontTx/>
              <a:buNone/>
            </a:pPr>
            <a:r>
              <a:rPr sz="2400" b="1" i="1" dirty="0">
                <a:solidFill>
                  <a:srgbClr val="C00000"/>
                </a:solidFill>
                <a:latin typeface="+mn-lt"/>
                <a:ea typeface="+mn-ea"/>
                <a:cs typeface="+mn-cs"/>
              </a:rPr>
              <a:t>Основные задачи:</a:t>
            </a:r>
            <a:endParaRPr sz="2000" dirty="0">
              <a:solidFill>
                <a:srgbClr val="C00000"/>
              </a:solidFill>
              <a:latin typeface="+mn-lt"/>
              <a:ea typeface="+mn-ea"/>
              <a:cs typeface="+mn-cs"/>
            </a:endParaRPr>
          </a:p>
          <a:p>
            <a:pPr algn="just" eaLnBrk="1" hangingPunct="1">
              <a:buSzPct val="70000"/>
              <a:buFontTx/>
              <a:buNone/>
            </a:pPr>
            <a:r>
              <a:rPr sz="2000" dirty="0">
                <a:latin typeface="+mn-lt"/>
                <a:ea typeface="+mn-ea"/>
                <a:cs typeface="+mn-cs"/>
              </a:rPr>
              <a:t>- </a:t>
            </a:r>
            <a:r>
              <a:rPr sz="2000" b="1" dirty="0">
                <a:latin typeface="+mn-lt"/>
                <a:ea typeface="+mn-ea"/>
                <a:cs typeface="+mn-cs"/>
              </a:rPr>
              <a:t>Организовать особые условия, создать обстановку, которая средствами яркой образности и наглядности обеспечила бы детям особый комплекс ощущений и эмоциональных переживаний в изучении традиционной культуры русского </a:t>
            </a:r>
            <a:r>
              <a:rPr lang="ru-RU" sz="2000" b="1" dirty="0">
                <a:latin typeface="+mn-lt"/>
                <a:ea typeface="+mn-ea"/>
                <a:cs typeface="+mn-cs"/>
              </a:rPr>
              <a:t>и бурятского </a:t>
            </a:r>
            <a:r>
              <a:rPr sz="2000" b="1" dirty="0">
                <a:latin typeface="+mn-lt"/>
                <a:ea typeface="+mn-ea"/>
                <a:cs typeface="+mn-cs"/>
              </a:rPr>
              <a:t>народ</a:t>
            </a:r>
            <a:r>
              <a:rPr lang="ru-RU" sz="2000" b="1" dirty="0">
                <a:latin typeface="+mn-lt"/>
                <a:ea typeface="+mn-ea"/>
                <a:cs typeface="+mn-cs"/>
              </a:rPr>
              <a:t>ов</a:t>
            </a:r>
            <a:r>
              <a:rPr sz="2000" b="1" dirty="0">
                <a:latin typeface="+mn-lt"/>
                <a:ea typeface="+mn-ea"/>
                <a:cs typeface="+mn-cs"/>
              </a:rPr>
              <a:t>.</a:t>
            </a:r>
          </a:p>
          <a:p>
            <a:pPr algn="just" eaLnBrk="1" hangingPunct="1">
              <a:buSzPct val="70000"/>
              <a:buFontTx/>
              <a:buNone/>
            </a:pPr>
            <a:r>
              <a:rPr sz="2000" b="1" dirty="0">
                <a:latin typeface="+mn-lt"/>
                <a:ea typeface="+mn-ea"/>
                <a:cs typeface="+mn-cs"/>
              </a:rPr>
              <a:t>-  Пробуждать чувство любви к Отечеству.</a:t>
            </a:r>
          </a:p>
          <a:p>
            <a:pPr algn="just" eaLnBrk="1" hangingPunct="1">
              <a:buSzPct val="70000"/>
              <a:buFontTx/>
              <a:buNone/>
            </a:pPr>
            <a:r>
              <a:rPr sz="2000" b="1" dirty="0">
                <a:latin typeface="+mn-lt"/>
                <a:ea typeface="+mn-ea"/>
                <a:cs typeface="+mn-cs"/>
              </a:rPr>
              <a:t>- Способствовать обогащению представлений </a:t>
            </a:r>
            <a:r>
              <a:rPr lang="ru-RU" sz="2000" b="1" dirty="0">
                <a:latin typeface="+mn-lt"/>
                <a:ea typeface="+mn-ea"/>
                <a:cs typeface="+mn-cs"/>
              </a:rPr>
              <a:t>у детей о жизни и быте людей советского времени.</a:t>
            </a:r>
          </a:p>
          <a:p>
            <a:pPr algn="just" eaLnBrk="1" hangingPunct="1">
              <a:buSzPct val="70000"/>
              <a:buFontTx/>
              <a:buNone/>
            </a:pPr>
            <a:r>
              <a:rPr sz="2000" b="1" dirty="0">
                <a:latin typeface="+mn-lt"/>
                <a:ea typeface="+mn-ea"/>
                <a:cs typeface="+mn-cs"/>
              </a:rPr>
              <a:t>- Воспитывать эстетическое, бережное отношение к </a:t>
            </a:r>
            <a:r>
              <a:rPr lang="ru-RU" sz="2000" b="1" dirty="0">
                <a:latin typeface="+mn-lt"/>
                <a:ea typeface="+mn-ea"/>
                <a:cs typeface="+mn-cs"/>
              </a:rPr>
              <a:t>предметам, игрушкам и другим экспозициям,находящимся в мини-музее.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sz="2000" b="1" dirty="0">
                <a:latin typeface="+mn-lt"/>
                <a:ea typeface="+mn-ea"/>
                <a:cs typeface="+mn-cs"/>
              </a:rPr>
              <a:t>-Развивать и способствовать развитию речи воображения,интеллекта,эмоциональной сферы ребенка.       </a:t>
            </a:r>
            <a:r>
              <a:rPr sz="2000" b="1" dirty="0">
                <a:latin typeface="+mn-lt"/>
                <a:ea typeface="+mn-ea"/>
                <a:cs typeface="+mn-cs"/>
              </a:rPr>
              <a:t> </a:t>
            </a:r>
            <a:r>
              <a:rPr sz="2400" dirty="0">
                <a:latin typeface="+mn-lt"/>
                <a:ea typeface="+mn-ea"/>
                <a:cs typeface="+mn-cs"/>
              </a:rPr>
              <a:t/>
            </a:r>
            <a:br>
              <a:rPr sz="2400" dirty="0">
                <a:latin typeface="+mn-lt"/>
                <a:ea typeface="+mn-ea"/>
                <a:cs typeface="+mn-cs"/>
              </a:rPr>
            </a:br>
            <a:endParaRPr sz="2400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971550" y="115888"/>
            <a:ext cx="7488238" cy="1009650"/>
          </a:xfrm>
        </p:spPr>
        <p:txBody>
          <a:bodyPr vert="horz" wrap="square" lIns="92075" tIns="46038" rIns="92075" bIns="46038" anchor="ctr" anchorCtr="0"/>
          <a:lstStyle/>
          <a:p>
            <a:r>
              <a:rPr lang="ru-RU" altLang="ru-RU" b="1" dirty="0"/>
              <a:t>Добро пожаловать!</a:t>
            </a:r>
          </a:p>
        </p:txBody>
      </p:sp>
      <p:sp>
        <p:nvSpPr>
          <p:cNvPr id="4099" name="Прямоугольник 2"/>
          <p:cNvSpPr/>
          <p:nvPr/>
        </p:nvSpPr>
        <p:spPr>
          <a:xfrm>
            <a:off x="323850" y="1844675"/>
            <a:ext cx="8135938" cy="33861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200" b="1" dirty="0">
                <a:latin typeface="Times New Roman" panose="02020603050405020304" pitchFamily="18" charset="0"/>
              </a:rPr>
              <a:t>Правила в нашем мини-музее не совсем обычные:</a:t>
            </a:r>
          </a:p>
          <a:p>
            <a:pPr algn="ctr" eaLnBrk="1" hangingPunct="1"/>
            <a:endParaRPr lang="ru-RU" altLang="ru-RU" sz="2400" dirty="0">
              <a:latin typeface="Times New Roman" panose="02020603050405020304" pitchFamily="18" charset="0"/>
            </a:endParaRP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В музее многие экспонаты разрешено трогать руками!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Рассмотренные экспонаты нужно положить на место.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Экспонаты нельзя ломать и забирать домой.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Экспонаты можно использовать для игр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Можно и даже нужно задавать вопросы.</a:t>
            </a:r>
          </a:p>
          <a:p>
            <a:pPr algn="ctr" eaLnBrk="1" hangingPunct="1">
              <a:buFont typeface="Wingdings" panose="05000000000000000000" pitchFamily="2" charset="2"/>
              <a:buChar char="v"/>
            </a:pPr>
            <a:r>
              <a:rPr lang="ru-RU" altLang="ru-RU" sz="2400" dirty="0">
                <a:latin typeface="Times New Roman" panose="02020603050405020304" pitchFamily="18" charset="0"/>
              </a:rPr>
              <a:t>Можно пополнять музей новыми экспонатами, творческими работами</a:t>
            </a:r>
            <a:r>
              <a:rPr lang="ru-RU" altLang="ru-RU" sz="20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4100" name="Прямоугольник 3"/>
          <p:cNvSpPr/>
          <p:nvPr/>
        </p:nvSpPr>
        <p:spPr>
          <a:xfrm>
            <a:off x="971550" y="1196975"/>
            <a:ext cx="7704138" cy="4619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2400" b="1" dirty="0">
                <a:latin typeface="Times New Roman" panose="02020603050405020304" pitchFamily="18" charset="0"/>
              </a:rPr>
              <a:t>УВАЖАЕМЫЕ  ПОСЕТИТЕЛИ  МИНИ-МУЗЕЯ!</a:t>
            </a:r>
            <a:endParaRPr lang="ru-RU" altLang="ru-RU" sz="2400" dirty="0">
              <a:latin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516216" y="4797152"/>
            <a:ext cx="1688014" cy="184482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295" y="458470"/>
            <a:ext cx="8068945" cy="3108325"/>
          </a:xfrm>
        </p:spPr>
        <p:txBody>
          <a:bodyPr/>
          <a:lstStyle/>
          <a:p>
            <a:pPr algn="l"/>
            <a:r>
              <a:rPr lang="ru-RU" altLang="en-US" sz="2000" b="1">
                <a:solidFill>
                  <a:schemeClr val="tx1"/>
                </a:solidFill>
              </a:rPr>
              <a:t>Тематика нашего мини-музея разнообразна. Здесь и музыкальные инструменты, и деревянные, пластмассовые, керамические, глиняные игрушки, и элементы традиционного быта старообрядцев и бурят, и деревянная посуда, и новогодние игрушки, открытки, значки, марки, предметы для обучения основ математики, комплекты для теневого театра, настольный деревянный театр к сказкам «Колобок», «Теремок», «Гуси-лебеди» и многое другое. Одним словом, мини-музей игрушек советского периода призван развить в дошколятах познавательные способности и чувство патриотизма.</a:t>
            </a:r>
          </a:p>
        </p:txBody>
      </p:sp>
      <p:pic>
        <p:nvPicPr>
          <p:cNvPr id="6" name="Замещающее содержимое 5" descr="20230214_10134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755015" y="4293235"/>
            <a:ext cx="3023870" cy="1583055"/>
          </a:xfrm>
          <a:prstGeom prst="roundRect">
            <a:avLst/>
          </a:prstGeom>
        </p:spPr>
      </p:pic>
      <p:pic>
        <p:nvPicPr>
          <p:cNvPr id="8" name="Замещающее содержимое 7" descr="20220120_100954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4218940" y="3567430"/>
            <a:ext cx="4191635" cy="2994660"/>
          </a:xfrm>
          <a:prstGeom prst="round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5070" y="498475"/>
            <a:ext cx="7251700" cy="1254125"/>
          </a:xfrm>
        </p:spPr>
        <p:txBody>
          <a:bodyPr/>
          <a:lstStyle/>
          <a:p>
            <a:r>
              <a:rPr lang="ru-RU" altLang="en-US" b="1"/>
              <a:t>Летопись  детского сада</a:t>
            </a:r>
            <a:br>
              <a:rPr lang="ru-RU" altLang="en-US" b="1"/>
            </a:br>
            <a:r>
              <a:rPr lang="ru-RU" altLang="en-US" b="1"/>
              <a:t>« Снегурочка»</a:t>
            </a:r>
          </a:p>
        </p:txBody>
      </p:sp>
      <p:pic>
        <p:nvPicPr>
          <p:cNvPr id="5" name="Замещающее содержимое 4" descr="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796280" y="1844675"/>
            <a:ext cx="2733040" cy="3945890"/>
          </a:xfrm>
          <a:prstGeom prst="round2DiagRect">
            <a:avLst/>
          </a:prstGeom>
        </p:spPr>
      </p:pic>
      <p:pic>
        <p:nvPicPr>
          <p:cNvPr id="6" name="Замещающее содержимое 5" descr="20220216_10342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844165" y="4293870"/>
            <a:ext cx="1953260" cy="2417445"/>
          </a:xfrm>
          <a:prstGeom prst="round2DiagRect">
            <a:avLst/>
          </a:prstGeom>
        </p:spPr>
      </p:pic>
      <p:pic>
        <p:nvPicPr>
          <p:cNvPr id="7" name="Изображение 6" descr="566e06be78934ed0327c61931e6570c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795" y="1870075"/>
            <a:ext cx="4645660" cy="2306320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609600"/>
            <a:ext cx="7772400" cy="1357630"/>
          </a:xfrm>
        </p:spPr>
        <p:txBody>
          <a:bodyPr/>
          <a:lstStyle/>
          <a:p>
            <a:r>
              <a:rPr lang="ru-RU" altLang="en-US" b="1"/>
              <a:t>Фотоальбом « Игрушки-самоделки»</a:t>
            </a:r>
          </a:p>
        </p:txBody>
      </p:sp>
      <p:pic>
        <p:nvPicPr>
          <p:cNvPr id="5" name="Замещающее содержимое 4" descr="20230214_10084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563880" y="2324735"/>
            <a:ext cx="4132580" cy="3604895"/>
          </a:xfrm>
          <a:prstGeom prst="roundRect">
            <a:avLst/>
          </a:prstGeom>
        </p:spPr>
      </p:pic>
      <p:pic>
        <p:nvPicPr>
          <p:cNvPr id="8" name="Замещающее содержимое 7" descr="20230214_10094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76190" y="2108200"/>
            <a:ext cx="3032760" cy="4038600"/>
          </a:xfrm>
          <a:prstGeom prst="round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643890" y="6237605"/>
            <a:ext cx="882777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Работы воспитателя и детей с природным материалом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04265" y="675005"/>
            <a:ext cx="7437120" cy="1551940"/>
          </a:xfrm>
        </p:spPr>
        <p:txBody>
          <a:bodyPr/>
          <a:lstStyle/>
          <a:p>
            <a:r>
              <a:rPr lang="ru-RU" altLang="en-US" b="1"/>
              <a:t>Обучение основам математики в детском саду </a:t>
            </a:r>
            <a:br>
              <a:rPr lang="ru-RU" altLang="en-US" b="1"/>
            </a:br>
            <a:r>
              <a:rPr lang="ru-RU" altLang="en-US" b="1"/>
              <a:t>в СССР  </a:t>
            </a:r>
          </a:p>
        </p:txBody>
      </p:sp>
      <p:pic>
        <p:nvPicPr>
          <p:cNvPr id="7" name="Замещающее содержимое 6" descr="20220120_10095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895" y="2792095"/>
            <a:ext cx="4359910" cy="3270250"/>
          </a:xfrm>
          <a:prstGeom prst="round2DiagRect">
            <a:avLst/>
          </a:prstGeom>
        </p:spPr>
      </p:pic>
      <p:pic>
        <p:nvPicPr>
          <p:cNvPr id="8" name="Замещающее содержимое 7" descr="20230214_101008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98160" y="2816860"/>
            <a:ext cx="2489200" cy="3279140"/>
          </a:xfrm>
          <a:prstGeom prst="round2DiagRect">
            <a:avLst/>
          </a:prstGeom>
        </p:spPr>
      </p:pic>
      <p:sp>
        <p:nvSpPr>
          <p:cNvPr id="9" name="Текстовое поле 8"/>
          <p:cNvSpPr txBox="1"/>
          <p:nvPr/>
        </p:nvSpPr>
        <p:spPr>
          <a:xfrm>
            <a:off x="687705" y="6177280"/>
            <a:ext cx="7778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       Раздаточный и демонстрационный материал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3485" y="335915"/>
            <a:ext cx="6972935" cy="999490"/>
          </a:xfrm>
        </p:spPr>
        <p:txBody>
          <a:bodyPr/>
          <a:lstStyle/>
          <a:p>
            <a:r>
              <a:rPr lang="ru-RU" altLang="en-US" b="1"/>
              <a:t>Развитие речи</a:t>
            </a:r>
          </a:p>
        </p:txBody>
      </p:sp>
      <p:pic>
        <p:nvPicPr>
          <p:cNvPr id="5" name="Замещающее содержимое 4" descr="20230214_10120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043940" y="1196975"/>
            <a:ext cx="3669665" cy="1819910"/>
          </a:xfrm>
          <a:prstGeom prst="roundRect">
            <a:avLst/>
          </a:prstGeom>
        </p:spPr>
      </p:pic>
      <p:pic>
        <p:nvPicPr>
          <p:cNvPr id="7" name="Замещающее содержимое 6" descr="20230214_10110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92090" y="1335405"/>
            <a:ext cx="3299460" cy="4280535"/>
          </a:xfrm>
          <a:prstGeom prst="roundRect">
            <a:avLst/>
          </a:prstGeom>
        </p:spPr>
      </p:pic>
      <p:pic>
        <p:nvPicPr>
          <p:cNvPr id="9" name="Изображение 8" descr="20230214_10114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550" y="3462655"/>
            <a:ext cx="3674745" cy="2153285"/>
          </a:xfrm>
          <a:prstGeom prst="round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>
            <a:off x="692785" y="3017520"/>
            <a:ext cx="43935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        Сюжетные картинки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5385" y="609600"/>
            <a:ext cx="7352030" cy="626110"/>
          </a:xfrm>
        </p:spPr>
        <p:txBody>
          <a:bodyPr/>
          <a:lstStyle/>
          <a:p>
            <a:r>
              <a:rPr lang="ru-RU" altLang="en-US" b="1"/>
              <a:t>Окружающий мир</a:t>
            </a:r>
          </a:p>
        </p:txBody>
      </p:sp>
      <p:pic>
        <p:nvPicPr>
          <p:cNvPr id="6" name="Замещающее содержимое 5" descr="20230214_101017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3021330" y="3216910"/>
            <a:ext cx="3660140" cy="2355850"/>
          </a:xfrm>
          <a:prstGeom prst="roundRect">
            <a:avLst/>
          </a:prstGeom>
        </p:spPr>
      </p:pic>
      <p:pic>
        <p:nvPicPr>
          <p:cNvPr id="7" name="Замещающее содержимое 6" descr="20230210_10042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 rot="5400000">
            <a:off x="5591810" y="2120265"/>
            <a:ext cx="3578225" cy="2306320"/>
          </a:xfrm>
          <a:prstGeom prst="roundRect">
            <a:avLst/>
          </a:prstGeom>
        </p:spPr>
      </p:pic>
      <p:pic>
        <p:nvPicPr>
          <p:cNvPr id="8" name="Изображение 7" descr="Снимок экрана (24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260" y="1433195"/>
            <a:ext cx="2338070" cy="3681730"/>
          </a:xfrm>
          <a:prstGeom prst="round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4435" y="325755"/>
            <a:ext cx="7079615" cy="1101090"/>
          </a:xfrm>
        </p:spPr>
        <p:txBody>
          <a:bodyPr/>
          <a:lstStyle/>
          <a:p>
            <a:r>
              <a:rPr lang="ru-RU" altLang="en-US" b="1"/>
              <a:t>Основы безопасности</a:t>
            </a:r>
            <a:r>
              <a:rPr lang="ru-RU" altLang="en-US"/>
              <a:t> </a:t>
            </a:r>
          </a:p>
        </p:txBody>
      </p:sp>
      <p:pic>
        <p:nvPicPr>
          <p:cNvPr id="7" name="Изображение 6" descr="Снимок экрана (30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574540" y="2921635"/>
            <a:ext cx="2824480" cy="4846955"/>
          </a:xfrm>
          <a:prstGeom prst="round2DiagRect">
            <a:avLst/>
          </a:prstGeom>
        </p:spPr>
      </p:pic>
      <p:pic>
        <p:nvPicPr>
          <p:cNvPr id="10" name="Замещающее содержимое 9" descr="20230214_101216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971550" y="1268730"/>
            <a:ext cx="2512060" cy="4114800"/>
          </a:xfrm>
          <a:prstGeom prst="round2DiagRect">
            <a:avLst/>
          </a:prstGeom>
        </p:spPr>
      </p:pic>
      <p:pic>
        <p:nvPicPr>
          <p:cNvPr id="11" name="Замещающее содержимое 10" descr="20230214_101223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4530090" y="1207135"/>
            <a:ext cx="3338195" cy="2667635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en-US" b="1"/>
              <a:t>Картотека педагога-воспитателя </a:t>
            </a:r>
          </a:p>
        </p:txBody>
      </p:sp>
      <p:pic>
        <p:nvPicPr>
          <p:cNvPr id="5" name="Замещающее содержимое 4" descr="20230210_1005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4819015" y="3110230"/>
            <a:ext cx="4754880" cy="2512060"/>
          </a:xfrm>
          <a:prstGeom prst="round2DiagRect">
            <a:avLst/>
          </a:prstGeom>
        </p:spPr>
      </p:pic>
      <p:pic>
        <p:nvPicPr>
          <p:cNvPr id="6" name="Замещающее содержимое 5" descr="20230214_10115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55650" y="3141345"/>
            <a:ext cx="4974590" cy="2454910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9355" y="369570"/>
            <a:ext cx="7248525" cy="1383030"/>
          </a:xfrm>
        </p:spPr>
        <p:txBody>
          <a:bodyPr/>
          <a:lstStyle/>
          <a:p>
            <a:r>
              <a:rPr lang="ru-RU" altLang="en-US" b="1"/>
              <a:t>Никто не забыт-ничто не забыто</a:t>
            </a:r>
          </a:p>
        </p:txBody>
      </p:sp>
      <p:pic>
        <p:nvPicPr>
          <p:cNvPr id="6" name="Замещающее содержимое 5" descr="20230210_10050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15695" y="1628775"/>
            <a:ext cx="2872740" cy="4150995"/>
          </a:xfrm>
          <a:prstGeom prst="roundRect">
            <a:avLst/>
          </a:prstGeom>
        </p:spPr>
      </p:pic>
      <p:pic>
        <p:nvPicPr>
          <p:cNvPr id="7" name="Замещающее содержимое 6" descr="Снимок экрана (23)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7945" y="1616710"/>
            <a:ext cx="2856865" cy="4163060"/>
          </a:xfrm>
          <a:prstGeom prst="roundRect">
            <a:avLst/>
          </a:prstGeom>
        </p:spPr>
      </p:pic>
      <p:sp>
        <p:nvSpPr>
          <p:cNvPr id="8" name="Текстовое поле 7"/>
          <p:cNvSpPr txBox="1"/>
          <p:nvPr/>
        </p:nvSpPr>
        <p:spPr>
          <a:xfrm>
            <a:off x="847725" y="5808980"/>
            <a:ext cx="767778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Памяти павших воинов-земляков в годы Великой </a:t>
            </a:r>
          </a:p>
          <a:p>
            <a:r>
              <a:rPr lang="ru-RU" altLang="en-US" sz="2400" b="1"/>
              <a:t>           Отечественной Войны 1941-1945гг.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1895" y="241935"/>
            <a:ext cx="7266305" cy="1089660"/>
          </a:xfrm>
        </p:spPr>
        <p:txBody>
          <a:bodyPr/>
          <a:lstStyle/>
          <a:p>
            <a:r>
              <a:rPr lang="ru-RU" altLang="en-US" b="1"/>
              <a:t>История родной Бурятии</a:t>
            </a:r>
          </a:p>
        </p:txBody>
      </p:sp>
      <p:pic>
        <p:nvPicPr>
          <p:cNvPr id="5" name="Замещающее содержимое 4" descr="20230214_10140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617855" y="1765935"/>
            <a:ext cx="3340735" cy="2057400"/>
          </a:xfrm>
          <a:prstGeom prst="round2DiagRect">
            <a:avLst/>
          </a:prstGeom>
        </p:spPr>
      </p:pic>
      <p:pic>
        <p:nvPicPr>
          <p:cNvPr id="6" name="Замещающее содержимое 5" descr="20230214_101443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7405" y="4552315"/>
            <a:ext cx="3799205" cy="2141220"/>
          </a:xfrm>
          <a:prstGeom prst="round2DiagRect">
            <a:avLst/>
          </a:prstGeom>
        </p:spPr>
      </p:pic>
      <p:pic>
        <p:nvPicPr>
          <p:cNvPr id="7" name="Изображение 6" descr="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7760" y="1196975"/>
            <a:ext cx="4790440" cy="2823210"/>
          </a:xfrm>
          <a:prstGeom prst="round2DiagRect">
            <a:avLst/>
          </a:prstGeom>
        </p:spPr>
      </p:pic>
      <p:pic>
        <p:nvPicPr>
          <p:cNvPr id="9" name="Изображение 8" descr="20230214_101457"/>
          <p:cNvPicPr>
            <a:picLocks noChangeAspect="1"/>
          </p:cNvPicPr>
          <p:nvPr/>
        </p:nvPicPr>
        <p:blipFill>
          <a:blip r:embed="rId5"/>
          <a:srcRect l="4992" r="-4684"/>
          <a:stretch>
            <a:fillRect/>
          </a:stretch>
        </p:blipFill>
        <p:spPr>
          <a:xfrm>
            <a:off x="4787900" y="4293235"/>
            <a:ext cx="3905885" cy="2400300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090" y="642620"/>
            <a:ext cx="7395210" cy="838200"/>
          </a:xfrm>
        </p:spPr>
        <p:txBody>
          <a:bodyPr/>
          <a:lstStyle/>
          <a:p>
            <a:r>
              <a:rPr lang="ru-RU" altLang="en-US" b="1"/>
              <a:t>Бурятская АССР </a:t>
            </a:r>
            <a:br>
              <a:rPr lang="ru-RU" altLang="en-US" b="1"/>
            </a:br>
            <a:endParaRPr lang="ru-RU" altLang="en-US" b="1"/>
          </a:p>
        </p:txBody>
      </p:sp>
      <p:pic>
        <p:nvPicPr>
          <p:cNvPr id="5" name="Замещающее содержимое 4" descr="Снимок экрана (14)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228080" y="3789045"/>
            <a:ext cx="2041525" cy="2880360"/>
          </a:xfrm>
          <a:prstGeom prst="round2DiagRect">
            <a:avLst/>
          </a:prstGeom>
        </p:spPr>
      </p:pic>
      <p:pic>
        <p:nvPicPr>
          <p:cNvPr id="7" name="Замещающее содержимое 6" descr="Снимок экрана (18)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27405" y="3861435"/>
            <a:ext cx="2455545" cy="2870200"/>
          </a:xfrm>
          <a:prstGeom prst="round2DiagRect">
            <a:avLst/>
          </a:prstGeom>
        </p:spPr>
      </p:pic>
      <p:pic>
        <p:nvPicPr>
          <p:cNvPr id="9" name="Изображение 8" descr="20230214_1013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840" y="1052830"/>
            <a:ext cx="6643370" cy="2651125"/>
          </a:xfrm>
          <a:prstGeom prst="round2DiagRect">
            <a:avLst/>
          </a:prstGeom>
        </p:spPr>
      </p:pic>
      <p:sp>
        <p:nvSpPr>
          <p:cNvPr id="10" name="Текстовое поле 9"/>
          <p:cNvSpPr txBox="1"/>
          <p:nvPr/>
        </p:nvSpPr>
        <p:spPr>
          <a:xfrm rot="10800000" flipV="1">
            <a:off x="3407410" y="4866005"/>
            <a:ext cx="274574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       История </a:t>
            </a:r>
          </a:p>
          <a:p>
            <a:r>
              <a:rPr lang="ru-RU" altLang="en-US" sz="2400" b="1"/>
              <a:t>в книгах, </a:t>
            </a:r>
          </a:p>
          <a:p>
            <a:r>
              <a:rPr lang="ru-RU" altLang="en-US" sz="2400" b="1"/>
              <a:t>      открытках,</a:t>
            </a:r>
          </a:p>
          <a:p>
            <a:r>
              <a:rPr lang="ru-RU" altLang="en-US" sz="2400" b="1"/>
              <a:t>             фигурках...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875" y="461010"/>
            <a:ext cx="7425690" cy="1291590"/>
          </a:xfrm>
        </p:spPr>
        <p:txBody>
          <a:bodyPr/>
          <a:lstStyle/>
          <a:p>
            <a:r>
              <a:rPr lang="ru-RU" altLang="en-US" b="1"/>
              <a:t>Посуда наших прабабушек</a:t>
            </a:r>
          </a:p>
        </p:txBody>
      </p:sp>
      <p:pic>
        <p:nvPicPr>
          <p:cNvPr id="5" name="Замещающее содержимое 4" descr="20220120_10103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55650" y="2493010"/>
            <a:ext cx="4318000" cy="2864485"/>
          </a:xfrm>
          <a:prstGeom prst="round2DiagRect">
            <a:avLst/>
          </a:prstGeom>
        </p:spPr>
      </p:pic>
      <p:pic>
        <p:nvPicPr>
          <p:cNvPr id="6" name="Замещающее содержимое 5" descr="20230210_10041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63515" y="1701165"/>
            <a:ext cx="2950845" cy="4552315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2680" y="172085"/>
            <a:ext cx="6784340" cy="1235710"/>
          </a:xfrm>
        </p:spPr>
        <p:txBody>
          <a:bodyPr/>
          <a:lstStyle/>
          <a:p>
            <a:r>
              <a:rPr lang="ru-RU" altLang="en-US" b="1"/>
              <a:t>Глиняные игрушки</a:t>
            </a:r>
          </a:p>
        </p:txBody>
      </p:sp>
      <p:sp>
        <p:nvSpPr>
          <p:cNvPr id="3" name="Замещающее содержимое 2"/>
          <p:cNvSpPr>
            <a:spLocks noGrp="1"/>
          </p:cNvSpPr>
          <p:nvPr>
            <p:ph sz="half" idx="1"/>
          </p:nvPr>
        </p:nvSpPr>
        <p:spPr>
          <a:xfrm>
            <a:off x="2118360" y="6048375"/>
            <a:ext cx="4926965" cy="691515"/>
          </a:xfrm>
        </p:spPr>
        <p:txBody>
          <a:bodyPr/>
          <a:lstStyle/>
          <a:p>
            <a:r>
              <a:rPr lang="ru-RU" altLang="en-US" sz="2400" b="1"/>
              <a:t>       Дымковская игрушка</a:t>
            </a:r>
          </a:p>
        </p:txBody>
      </p:sp>
      <p:pic>
        <p:nvPicPr>
          <p:cNvPr id="5" name="Замещающее содержимое 4" descr="20220120_10103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5400000">
            <a:off x="1287780" y="1960880"/>
            <a:ext cx="3810000" cy="2857500"/>
          </a:xfrm>
          <a:prstGeom prst="roundRect">
            <a:avLst/>
          </a:prstGeom>
        </p:spPr>
      </p:pic>
      <p:pic>
        <p:nvPicPr>
          <p:cNvPr id="6" name="Изображение 5" descr="20230214_10130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4424680" y="2207260"/>
            <a:ext cx="4657725" cy="2780030"/>
          </a:xfrm>
          <a:prstGeom prst="round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1235" y="41275"/>
            <a:ext cx="7536180" cy="1313815"/>
          </a:xfrm>
        </p:spPr>
        <p:txBody>
          <a:bodyPr/>
          <a:lstStyle/>
          <a:p>
            <a:r>
              <a:rPr lang="ru-RU" altLang="en-US" b="1"/>
              <a:t>Музыкальные инструменты</a:t>
            </a:r>
          </a:p>
        </p:txBody>
      </p:sp>
      <p:pic>
        <p:nvPicPr>
          <p:cNvPr id="5" name="Замещающее содержимое 4" descr="20220120_100931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 rot="5400000">
            <a:off x="2912745" y="2911475"/>
            <a:ext cx="3761105" cy="2347595"/>
          </a:xfrm>
          <a:prstGeom prst="roundRect">
            <a:avLst/>
          </a:prstGeom>
        </p:spPr>
      </p:pic>
      <p:pic>
        <p:nvPicPr>
          <p:cNvPr id="10" name="Изображение 9" descr="Снимок экрана (32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870" y="1124585"/>
            <a:ext cx="2436495" cy="4023360"/>
          </a:xfrm>
          <a:prstGeom prst="roundRect">
            <a:avLst/>
          </a:prstGeom>
        </p:spPr>
      </p:pic>
      <p:sp>
        <p:nvSpPr>
          <p:cNvPr id="11" name="Текстовое поле 10"/>
          <p:cNvSpPr txBox="1"/>
          <p:nvPr/>
        </p:nvSpPr>
        <p:spPr>
          <a:xfrm>
            <a:off x="1053465" y="5930265"/>
            <a:ext cx="7244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b="1"/>
              <a:t>Деревянные шумовые музыкальные инструменты</a:t>
            </a:r>
          </a:p>
        </p:txBody>
      </p:sp>
      <p:pic>
        <p:nvPicPr>
          <p:cNvPr id="13" name="Замещающее содержимое 12" descr="41f491595ad0a2ebe87e7bf446d1fd1d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939800" y="1078865"/>
            <a:ext cx="2574925" cy="4114800"/>
          </a:xfrm>
          <a:prstGeom prst="round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4090" y="347345"/>
            <a:ext cx="7265670" cy="1285240"/>
          </a:xfrm>
        </p:spPr>
        <p:txBody>
          <a:bodyPr/>
          <a:lstStyle/>
          <a:p>
            <a:r>
              <a:rPr lang="ru-RU" altLang="en-US" b="1"/>
              <a:t>Новогодние игрушки СССР</a:t>
            </a:r>
          </a:p>
        </p:txBody>
      </p:sp>
      <p:pic>
        <p:nvPicPr>
          <p:cNvPr id="8" name="Изображение 7" descr="20230210_1004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090" y="1244600"/>
            <a:ext cx="2771775" cy="2773045"/>
          </a:xfrm>
          <a:prstGeom prst="roundRect">
            <a:avLst/>
          </a:prstGeom>
        </p:spPr>
      </p:pic>
      <p:pic>
        <p:nvPicPr>
          <p:cNvPr id="10" name="Замещающее содержимое 9" descr="20220120_10100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979930" y="4149090"/>
            <a:ext cx="5485130" cy="2599690"/>
          </a:xfrm>
          <a:prstGeom prst="roundRect">
            <a:avLst/>
          </a:prstGeom>
        </p:spPr>
      </p:pic>
      <p:pic>
        <p:nvPicPr>
          <p:cNvPr id="12" name="Замещающее содержимое 11" descr="9712c3c76340e294bb9498f7c65d18e2"/>
          <p:cNvPicPr>
            <a:picLocks noGrp="1" noChangeAspect="1"/>
          </p:cNvPicPr>
          <p:nvPr>
            <p:ph sz="half" idx="1"/>
          </p:nvPr>
        </p:nvPicPr>
        <p:blipFill>
          <a:blip r:embed="rId4"/>
          <a:stretch>
            <a:fillRect/>
          </a:stretch>
        </p:blipFill>
        <p:spPr>
          <a:xfrm>
            <a:off x="5674995" y="1124585"/>
            <a:ext cx="2634615" cy="2917825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4390" y="282575"/>
            <a:ext cx="7647305" cy="1470025"/>
          </a:xfrm>
        </p:spPr>
        <p:txBody>
          <a:bodyPr/>
          <a:lstStyle/>
          <a:p>
            <a:r>
              <a:rPr lang="ru-RU" altLang="en-US" b="1"/>
              <a:t>Советские игрушки и открытки</a:t>
            </a:r>
          </a:p>
        </p:txBody>
      </p:sp>
      <p:pic>
        <p:nvPicPr>
          <p:cNvPr id="5" name="Замещающее содержимое 4" descr="Снимок экрана (33)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9840" y="1981200"/>
            <a:ext cx="3086735" cy="4114800"/>
          </a:xfrm>
          <a:prstGeom prst="round2DiagRect">
            <a:avLst/>
          </a:prstGeom>
        </p:spPr>
      </p:pic>
      <p:pic>
        <p:nvPicPr>
          <p:cNvPr id="6" name="Замещающее содержимое 5" descr="Снимок экрана (34)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35550" y="1981200"/>
            <a:ext cx="2992120" cy="4114800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875" y="147320"/>
            <a:ext cx="7451725" cy="1235075"/>
          </a:xfrm>
        </p:spPr>
        <p:txBody>
          <a:bodyPr/>
          <a:lstStyle/>
          <a:p>
            <a:r>
              <a:rPr lang="ru-RU" altLang="en-US" b="1"/>
              <a:t>В русской горнице...</a:t>
            </a:r>
          </a:p>
        </p:txBody>
      </p:sp>
      <p:pic>
        <p:nvPicPr>
          <p:cNvPr id="5" name="Замещающее содержимое 4" descr="20230210_100410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87450" y="1484630"/>
            <a:ext cx="3103245" cy="4771390"/>
          </a:xfrm>
          <a:prstGeom prst="roundRect">
            <a:avLst/>
          </a:prstGeom>
        </p:spPr>
      </p:pic>
      <p:pic>
        <p:nvPicPr>
          <p:cNvPr id="6" name="Замещающее содержимое 5" descr="fbfee0656da658acdd0ed4b5c2a4a84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52340" y="1772920"/>
            <a:ext cx="3476625" cy="3811905"/>
          </a:xfrm>
          <a:prstGeom prst="roundRect">
            <a:avLst/>
          </a:prstGeom>
        </p:spPr>
      </p:pic>
      <p:sp>
        <p:nvSpPr>
          <p:cNvPr id="7" name="Текстовое поле 6"/>
          <p:cNvSpPr txBox="1"/>
          <p:nvPr/>
        </p:nvSpPr>
        <p:spPr>
          <a:xfrm rot="10800000" flipV="1">
            <a:off x="4629150" y="5689600"/>
            <a:ext cx="35998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/>
              <a:t>                   </a:t>
            </a:r>
            <a:r>
              <a:rPr lang="ru-RU" altLang="en-US" sz="2400" b="1"/>
              <a:t> Прялка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4415" y="335915"/>
            <a:ext cx="7503160" cy="3072130"/>
          </a:xfrm>
        </p:spPr>
        <p:txBody>
          <a:bodyPr/>
          <a:lstStyle/>
          <a:p>
            <a:pPr algn="l"/>
            <a:r>
              <a:rPr lang="ru-RU" altLang="en-US" sz="2000" b="1">
                <a:solidFill>
                  <a:schemeClr val="tx1"/>
                </a:solidFill>
              </a:rPr>
              <a:t>Образовательные события (занятия, развлечения,) с использованием интерактивных экспозиций бурятского и русского народов (где имеются экспонаты различные атрибуты быта, образцы вышивки, куклы в национальной одежде, посуда, мебель) знакомят детей с произведениями народной музыки, традициями, бытом, создавая условия для творческой деятельности, приобщает их к народной культуре и творчеству.</a:t>
            </a:r>
          </a:p>
        </p:txBody>
      </p:sp>
      <p:pic>
        <p:nvPicPr>
          <p:cNvPr id="5" name="Замещающее содержимое 4" descr="20230214_10132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99795" y="3357245"/>
            <a:ext cx="3971925" cy="1974215"/>
          </a:xfrm>
          <a:prstGeom prst="round2DiagRect">
            <a:avLst/>
          </a:prstGeom>
        </p:spPr>
      </p:pic>
      <p:pic>
        <p:nvPicPr>
          <p:cNvPr id="6" name="Замещающее содержимое 5" descr="b5a7b98054cb97581bc76d64eaf484ca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146675" y="3068320"/>
            <a:ext cx="2784475" cy="3250565"/>
          </a:xfrm>
          <a:prstGeom prst="round2Diag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31875" y="582930"/>
            <a:ext cx="7569200" cy="1993900"/>
          </a:xfrm>
        </p:spPr>
        <p:txBody>
          <a:bodyPr/>
          <a:lstStyle/>
          <a:p>
            <a:pPr algn="l"/>
            <a:r>
              <a:rPr lang="ru-RU" altLang="en-US" sz="2000" b="1">
                <a:solidFill>
                  <a:schemeClr val="tx1"/>
                </a:solidFill>
              </a:rPr>
              <a:t>Важное место в работе музея занимают игры-экскурсии. Как только дети начинают посещать музей ДОУ или мини-музей группы - носителем познаний становится экскурсовод. Старшие дошкольники не только знакомятся с профессией «экскурсовода», но и сами со временем активно начинают проводить экскурсии для своих сверстников, для детей младших групп, родителей и гостей.</a:t>
            </a:r>
          </a:p>
        </p:txBody>
      </p:sp>
      <p:pic>
        <p:nvPicPr>
          <p:cNvPr id="5" name="Замещающее содержимое 4" descr="66a07fcb3916c8b20856bde94b27b2c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83895" y="2771140"/>
            <a:ext cx="3830320" cy="3554095"/>
          </a:xfrm>
          <a:prstGeom prst="roundRect">
            <a:avLst/>
          </a:prstGeom>
        </p:spPr>
      </p:pic>
      <p:pic>
        <p:nvPicPr>
          <p:cNvPr id="6" name="Замещающее содержимое 5" descr="f7fe8599e3c104f34981edbe4bf5f9b6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10455" y="2771775"/>
            <a:ext cx="3547745" cy="3535680"/>
          </a:xfrm>
          <a:prstGeom prst="round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7445" y="1429385"/>
            <a:ext cx="7472045" cy="1560195"/>
          </a:xfrm>
        </p:spPr>
        <p:txBody>
          <a:bodyPr/>
          <a:lstStyle/>
          <a:p>
            <a:pPr algn="l"/>
            <a:r>
              <a:rPr lang="ru-RU" altLang="en-US" sz="2000" b="1">
                <a:solidFill>
                  <a:schemeClr val="tx1"/>
                </a:solidFill>
              </a:rPr>
              <a:t>Мини-музей нашего учреждения и его экспозиции являются своеобразной машиной времени, благодаря которой дети вместе с педагогом в мгновение ока могут перенестись в далекое и не очень далекое прошлое. Эти увлекательные игры путешествия, развлечения, экскурсии очень нравятся нашим воспитанникам.</a:t>
            </a:r>
            <a:br>
              <a:rPr lang="ru-RU" altLang="en-US" sz="2000" b="1">
                <a:solidFill>
                  <a:schemeClr val="tx1"/>
                </a:solidFill>
              </a:rPr>
            </a:br>
            <a:r>
              <a:rPr lang="ru-RU" altLang="en-US" sz="2000" b="1">
                <a:solidFill>
                  <a:schemeClr val="tx1"/>
                </a:solidFill>
              </a:rPr>
              <a:t>То есть интерактивный музей в детском саду можно назвать начальным этапом работы с детьми по краеведению. Увлекательные экскурсии в мир музея воспитывают у них любовь к своей Родине, вызывают искренний интерес к историческому прошлому малой родины.</a:t>
            </a:r>
          </a:p>
        </p:txBody>
      </p:sp>
      <p:pic>
        <p:nvPicPr>
          <p:cNvPr id="5" name="Замещающее содержимое 4" descr="20230210_10040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691640" y="4023995"/>
            <a:ext cx="2485390" cy="2644775"/>
          </a:xfrm>
          <a:prstGeom prst="roundRect">
            <a:avLst/>
          </a:prstGeom>
        </p:spPr>
      </p:pic>
      <p:pic>
        <p:nvPicPr>
          <p:cNvPr id="7" name="Замещающее содержимое 6" descr="1fce7a8e3ce71ca95e71b11148eb469e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92090" y="4023995"/>
            <a:ext cx="2301875" cy="2684145"/>
          </a:xfrm>
          <a:prstGeom prst="round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88" y="714375"/>
            <a:ext cx="7643813" cy="357188"/>
          </a:xfrm>
        </p:spPr>
        <p:txBody>
          <a:bodyPr vert="horz" wrap="square" lIns="92075" tIns="46038" rIns="92075" bIns="46038" numCol="1" anchor="ctr" anchorCtr="0" compatLnSpc="1"/>
          <a:lstStyle/>
          <a:p>
            <a:pPr eaLnBrk="1" hangingPunct="1"/>
            <a:r>
              <a:rPr sz="3200" b="1" i="1" dirty="0">
                <a:solidFill>
                  <a:srgbClr val="C00000"/>
                </a:solidFill>
              </a:rPr>
              <a:t>Ожидаемые результаты </a:t>
            </a:r>
            <a:r>
              <a:rPr sz="3200" b="1" dirty="0">
                <a:solidFill>
                  <a:srgbClr val="C00000"/>
                </a:solidFill>
              </a:rPr>
              <a:t>:</a:t>
            </a:r>
            <a:r>
              <a:rPr dirty="0">
                <a:solidFill>
                  <a:schemeClr val="tx1"/>
                </a:solidFill>
              </a:rPr>
              <a:t/>
            </a:r>
            <a:br>
              <a:rPr dirty="0">
                <a:solidFill>
                  <a:schemeClr val="tx1"/>
                </a:solidFill>
              </a:rPr>
            </a:br>
            <a:endParaRPr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29005" y="676910"/>
            <a:ext cx="7787640" cy="5491480"/>
          </a:xfrm>
        </p:spPr>
        <p:txBody>
          <a:bodyPr vert="horz" wrap="square" lIns="92075" tIns="46038" rIns="92075" bIns="46038" anchor="t" anchorCtr="0"/>
          <a:lstStyle/>
          <a:p>
            <a:pPr algn="just" eaLnBrk="1" hangingPunct="1">
              <a:buSzPct val="70000"/>
              <a:buFontTx/>
              <a:buNone/>
            </a:pPr>
            <a:r>
              <a:rPr lang="ru-RU" altLang="ru-RU" sz="1600" dirty="0">
                <a:latin typeface="+mn-lt"/>
                <a:ea typeface="+mn-ea"/>
                <a:cs typeface="+mn-cs"/>
              </a:rPr>
              <a:t> </a:t>
            </a:r>
            <a:r>
              <a:rPr lang="ru-RU" altLang="ru-RU" sz="1600" b="1" dirty="0">
                <a:latin typeface="+mn-lt"/>
                <a:ea typeface="+mn-ea"/>
                <a:cs typeface="+mn-cs"/>
              </a:rPr>
              <a:t>У детей: 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-обретение ребёнком целостной смысловой картины представлений об истории, культурной жизни наших предков;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-активизация представлений о русском жилище, предметах быта, фольклоре, традициях;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-пробуждение национального самосознания;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-отражение в художественно-творческой и музыкальной деятельности темы любви к малой Родине. 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У педагогов: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-пополнение своего педагогического арсенала научно- обоснованными знаниями о возможностях и условиях применения системного подхода в воспитании и обучении учащихся с учетом культурологического и регионального аспектов, о проектном методе в деятельности образовательного  учреждения;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-создание единого воспитательно-образовательного пространства в процессе реализации проекта.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У родителей: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-активизация и систематизация краеведческих знаний;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-участие вместе с детьми в поисковой и художественно-творческой деятельности ДОУ;</a:t>
            </a:r>
          </a:p>
          <a:p>
            <a:pPr algn="just" eaLnBrk="1" hangingPunct="1">
              <a:buSzPct val="70000"/>
              <a:buFontTx/>
              <a:buNone/>
            </a:pPr>
            <a:r>
              <a:rPr lang="ru-RU" altLang="ru-RU" sz="1600" b="1" dirty="0">
                <a:latin typeface="+mn-lt"/>
                <a:ea typeface="+mn-ea"/>
                <a:cs typeface="+mn-cs"/>
              </a:rPr>
              <a:t>-проявление позиции активных участников и партнеров воспитательно-образовательного процесса.</a:t>
            </a:r>
          </a:p>
          <a:p>
            <a:pPr eaLnBrk="1" hangingPunct="1">
              <a:buSzPct val="70000"/>
              <a:buFontTx/>
              <a:buChar char="-"/>
            </a:pPr>
            <a:endParaRPr lang="ru-RU" altLang="ru-RU" sz="1600" b="1" dirty="0">
              <a:latin typeface="+mn-lt"/>
              <a:ea typeface="+mn-ea"/>
              <a:cs typeface="+mn-cs"/>
            </a:endParaRPr>
          </a:p>
          <a:p>
            <a:pPr eaLnBrk="1" hangingPunct="1">
              <a:buSzPct val="70000"/>
              <a:buFontTx/>
              <a:buChar char="-"/>
            </a:pPr>
            <a:endParaRPr lang="ru-RU" altLang="ru-RU" sz="1600" b="1" dirty="0">
              <a:latin typeface="+mn-lt"/>
              <a:ea typeface="+mn-ea"/>
              <a:cs typeface="+mn-cs"/>
            </a:endParaRPr>
          </a:p>
          <a:p>
            <a:pPr eaLnBrk="1" hangingPunct="1">
              <a:buSzPct val="70000"/>
              <a:buFontTx/>
            </a:pPr>
            <a:endParaRPr lang="ru-RU" altLang="ru-RU" sz="1600" b="1" dirty="0"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80770" y="560070"/>
            <a:ext cx="7799070" cy="2830830"/>
          </a:xfrm>
        </p:spPr>
        <p:txBody>
          <a:bodyPr/>
          <a:lstStyle/>
          <a:p>
            <a:r>
              <a:rPr lang="ru-RU" altLang="en-US" sz="4800" b="1"/>
              <a:t>Ждем Вас в нашем </a:t>
            </a:r>
            <a:br>
              <a:rPr lang="ru-RU" altLang="en-US" sz="4800" b="1"/>
            </a:br>
            <a:r>
              <a:rPr lang="ru-RU" altLang="en-US" sz="4800" b="1"/>
              <a:t>мини-музее</a:t>
            </a:r>
            <a:br>
              <a:rPr lang="ru-RU" altLang="en-US" sz="4800" b="1"/>
            </a:br>
            <a:r>
              <a:rPr lang="ru-RU" altLang="en-US" sz="4800" b="1"/>
              <a:t>« Предметы из прошлого»!</a:t>
            </a:r>
            <a:br>
              <a:rPr lang="ru-RU" altLang="en-US" sz="4800" b="1"/>
            </a:br>
            <a:endParaRPr lang="ru-RU" altLang="en-US" sz="4800" b="1"/>
          </a:p>
        </p:txBody>
      </p:sp>
      <p:pic>
        <p:nvPicPr>
          <p:cNvPr id="5" name="Замещающее содержимое 4" descr="IMG-d59936574f67dd7ef6b404a95a489a4b-V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28040" y="3357245"/>
            <a:ext cx="3875405" cy="3242945"/>
          </a:xfrm>
          <a:prstGeom prst="roundRect">
            <a:avLst/>
          </a:prstGeom>
        </p:spPr>
      </p:pic>
      <p:pic>
        <p:nvPicPr>
          <p:cNvPr id="6" name="Замещающее содержимое 5" descr="IMG-7e3539baf1602dc46e74b6ed08f0b35f-V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580380" y="3068955"/>
            <a:ext cx="2644140" cy="3625215"/>
          </a:xfrm>
          <a:prstGeom prst="round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7990" y="1990725"/>
            <a:ext cx="8418830" cy="1953895"/>
          </a:xfrm>
        </p:spPr>
        <p:txBody>
          <a:bodyPr/>
          <a:lstStyle/>
          <a:p>
            <a:r>
              <a:rPr lang="ru-RU" altLang="en-US" sz="5400" b="1"/>
              <a:t>Благодарим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001069083">
  <a:themeElements>
    <a:clrScheme name="TS001069083 1">
      <a:dk1>
        <a:srgbClr val="000000"/>
      </a:dk1>
      <a:lt1>
        <a:srgbClr val="CC9900"/>
      </a:lt1>
      <a:dk2>
        <a:srgbClr val="663300"/>
      </a:dk2>
      <a:lt2>
        <a:srgbClr val="996600"/>
      </a:lt2>
      <a:accent1>
        <a:srgbClr val="FF6633"/>
      </a:accent1>
      <a:accent2>
        <a:srgbClr val="999933"/>
      </a:accent2>
      <a:accent3>
        <a:srgbClr val="E2CAAA"/>
      </a:accent3>
      <a:accent4>
        <a:srgbClr val="000000"/>
      </a:accent4>
      <a:accent5>
        <a:srgbClr val="FFB8AD"/>
      </a:accent5>
      <a:accent6>
        <a:srgbClr val="8A8A2D"/>
      </a:accent6>
      <a:hlink>
        <a:srgbClr val="CC3300"/>
      </a:hlink>
      <a:folHlink>
        <a:srgbClr val="FFCC99"/>
      </a:folHlink>
    </a:clrScheme>
    <a:fontScheme name="TS001069083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001069083 1">
        <a:dk1>
          <a:srgbClr val="000000"/>
        </a:dk1>
        <a:lt1>
          <a:srgbClr val="CC9900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E2CAAA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69083 2">
        <a:dk1>
          <a:srgbClr val="000000"/>
        </a:dk1>
        <a:lt1>
          <a:srgbClr val="FFFFFF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69083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A1A1A1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S001069083">
  <a:themeElements>
    <a:clrScheme name="TS001069083 1">
      <a:dk1>
        <a:srgbClr val="000000"/>
      </a:dk1>
      <a:lt1>
        <a:srgbClr val="CC9900"/>
      </a:lt1>
      <a:dk2>
        <a:srgbClr val="663300"/>
      </a:dk2>
      <a:lt2>
        <a:srgbClr val="996600"/>
      </a:lt2>
      <a:accent1>
        <a:srgbClr val="FF6633"/>
      </a:accent1>
      <a:accent2>
        <a:srgbClr val="999933"/>
      </a:accent2>
      <a:accent3>
        <a:srgbClr val="E2CAAA"/>
      </a:accent3>
      <a:accent4>
        <a:srgbClr val="000000"/>
      </a:accent4>
      <a:accent5>
        <a:srgbClr val="FFB8AD"/>
      </a:accent5>
      <a:accent6>
        <a:srgbClr val="8A8A2D"/>
      </a:accent6>
      <a:hlink>
        <a:srgbClr val="CC3300"/>
      </a:hlink>
      <a:folHlink>
        <a:srgbClr val="FFCC99"/>
      </a:folHlink>
    </a:clrScheme>
    <a:fontScheme name="TS001069083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TS001069083 1">
        <a:dk1>
          <a:srgbClr val="000000"/>
        </a:dk1>
        <a:lt1>
          <a:srgbClr val="CC9900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E2CAAA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69083 2">
        <a:dk1>
          <a:srgbClr val="000000"/>
        </a:dk1>
        <a:lt1>
          <a:srgbClr val="FFFFFF"/>
        </a:lt1>
        <a:dk2>
          <a:srgbClr val="663300"/>
        </a:dk2>
        <a:lt2>
          <a:srgbClr val="996600"/>
        </a:lt2>
        <a:accent1>
          <a:srgbClr val="FF6633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FFB8AD"/>
        </a:accent5>
        <a:accent6>
          <a:srgbClr val="8A8A2D"/>
        </a:accent6>
        <a:hlink>
          <a:srgbClr val="CC33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S001069083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969696"/>
        </a:accent1>
        <a:accent2>
          <a:srgbClr val="B2B2B2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A1A1A1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TS001069083</Template>
  <TotalTime>0</TotalTime>
  <Words>643</Words>
  <Application>Microsoft Office PowerPoint</Application>
  <PresentationFormat>Экран (4:3)</PresentationFormat>
  <Paragraphs>77</Paragraphs>
  <Slides>27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Arial Black</vt:lpstr>
      <vt:lpstr>Calibri</vt:lpstr>
      <vt:lpstr>Times New Roman</vt:lpstr>
      <vt:lpstr>Wingdings</vt:lpstr>
      <vt:lpstr>TS001069083</vt:lpstr>
      <vt:lpstr>1_TS001069083</vt:lpstr>
      <vt:lpstr>Муниципальное Бюджетное Дошкольное  Образовательное Учреждение   Детский сад №84 «Снегурочка» комбинированного вида г.Улан-Удэ </vt:lpstr>
      <vt:lpstr>История создания музея</vt:lpstr>
      <vt:lpstr>Презентация PowerPoint</vt:lpstr>
      <vt:lpstr>Добро пожаловать!</vt:lpstr>
      <vt:lpstr>Тематика нашего мини-музея разнообразна. Здесь и музыкальные инструменты, и деревянные, пластмассовые, керамические, глиняные игрушки, и элементы традиционного быта старообрядцев и бурят, и деревянная посуда, и новогодние игрушки, открытки, значки, марки, предметы для обучения основ математики, комплекты для теневого театра, настольный деревянный театр к сказкам «Колобок», «Теремок», «Гуси-лебеди» и многое другое. Одним словом, мини-музей игрушек советского периода призван развить в дошколятах познавательные способности и чувство патриотизма.</vt:lpstr>
      <vt:lpstr>Летопись  детского сада « Снегурочка»</vt:lpstr>
      <vt:lpstr>Фотоальбом « Игрушки-самоделки»</vt:lpstr>
      <vt:lpstr>Обучение основам математики в детском саду  в СССР  </vt:lpstr>
      <vt:lpstr>Развитие речи</vt:lpstr>
      <vt:lpstr>Окружающий мир</vt:lpstr>
      <vt:lpstr>Основы безопасности </vt:lpstr>
      <vt:lpstr>Картотека педагога-воспитателя </vt:lpstr>
      <vt:lpstr>Никто не забыт-ничто не забыто</vt:lpstr>
      <vt:lpstr>История родной Бурятии</vt:lpstr>
      <vt:lpstr>Бурятская АССР  </vt:lpstr>
      <vt:lpstr>Посуда наших прабабушек</vt:lpstr>
      <vt:lpstr>Глиняные игрушки</vt:lpstr>
      <vt:lpstr>Музыкальные инструменты</vt:lpstr>
      <vt:lpstr>Новогодние игрушки СССР</vt:lpstr>
      <vt:lpstr>Советские игрушки и открытки</vt:lpstr>
      <vt:lpstr>В русской горнице...</vt:lpstr>
      <vt:lpstr>Образовательные события (занятия, развлечения,) с использованием интерактивных экспозиций бурятского и русского народов (где имеются экспонаты различные атрибуты быта, образцы вышивки, куклы в национальной одежде, посуда, мебель) знакомят детей с произведениями народной музыки, традициями, бытом, создавая условия для творческой деятельности, приобщает их к народной культуре и творчеству.</vt:lpstr>
      <vt:lpstr>Важное место в работе музея занимают игры-экскурсии. Как только дети начинают посещать музей ДОУ или мини-музей группы - носителем познаний становится экскурсовод. Старшие дошкольники не только знакомятся с профессией «экскурсовода», но и сами со временем активно начинают проводить экскурсии для своих сверстников, для детей младших групп, родителей и гостей.</vt:lpstr>
      <vt:lpstr>Мини-музей нашего учреждения и его экспозиции являются своеобразной машиной времени, благодаря которой дети вместе с педагогом в мгновение ока могут перенестись в далекое и не очень далекое прошлое. Эти увлекательные игры путешествия, развлечения, экскурсии очень нравятся нашим воспитанникам. То есть интерактивный музей в детском саду можно назвать начальным этапом работы с детьми по краеведению. Увлекательные экскурсии в мир музея воспитывают у них любовь к своей Родине, вызывают искренний интерес к историческому прошлому малой родины.</vt:lpstr>
      <vt:lpstr>Ожидаемые результаты : </vt:lpstr>
      <vt:lpstr>Ждем Вас в нашем  мини-музее « Предметы из прошлого»! </vt:lpstr>
      <vt:lpstr>Благодарим за внимание!</vt:lpstr>
    </vt:vector>
  </TitlesOfParts>
  <Company>505.ru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РУССКАЯ ИЗБА</dc:title>
  <dc:creator>Камаев</dc:creator>
  <cp:lastModifiedBy>Admin</cp:lastModifiedBy>
  <cp:revision>129</cp:revision>
  <dcterms:created xsi:type="dcterms:W3CDTF">2013-11-22T18:15:00Z</dcterms:created>
  <dcterms:modified xsi:type="dcterms:W3CDTF">2025-09-15T00:08:15Z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DirectSourceMarket">
    <vt:lpwstr>english</vt:lpwstr>
  </property>
  <property fmtid="{D5CDD505-2E9C-101B-9397-08002B2CF9AE}" pid="4" name="OriginalSourceMarket">
    <vt:lpwstr>english</vt:lpwstr>
  </property>
  <property fmtid="{D5CDD505-2E9C-101B-9397-08002B2CF9AE}" pid="5" name="Markets">
    <vt:lpwstr/>
  </property>
  <property fmtid="{D5CDD505-2E9C-101B-9397-08002B2CF9AE}" pid="6" name="AssetType">
    <vt:lpwstr>TP</vt:lpwstr>
  </property>
  <property fmtid="{D5CDD505-2E9C-101B-9397-08002B2CF9AE}" pid="7" name="PrimaryImageGen">
    <vt:lpwstr>1</vt:lpwstr>
  </property>
  <property fmtid="{D5CDD505-2E9C-101B-9397-08002B2CF9AE}" pid="8" name="UANotes">
    <vt:lpwstr>LEGACY PPTDT. 421488L. June 2003 retrofit</vt:lpwstr>
  </property>
  <property fmtid="{D5CDD505-2E9C-101B-9397-08002B2CF9AE}" pid="9" name="ContentTypeId">
    <vt:lpwstr>0x0101006025706CF4CD034688BEBAE97A2E701D0202001F9DE411C1B38343BE78B0080F632418</vt:lpwstr>
  </property>
  <property fmtid="{D5CDD505-2E9C-101B-9397-08002B2CF9AE}" pid="10" name="display_urn:schemas-microsoft-com:office:office#APAuthor">
    <vt:lpwstr>REDMOND\cynvey</vt:lpwstr>
  </property>
  <property fmtid="{D5CDD505-2E9C-101B-9397-08002B2CF9AE}" pid="11" name="APAuthor">
    <vt:lpwstr>241</vt:lpwstr>
  </property>
  <property fmtid="{D5CDD505-2E9C-101B-9397-08002B2CF9AE}" pid="12" name="CHMName">
    <vt:lpwstr/>
  </property>
  <property fmtid="{D5CDD505-2E9C-101B-9397-08002B2CF9AE}" pid="13" name="IsDeleted">
    <vt:lpwstr>0</vt:lpwstr>
  </property>
  <property fmtid="{D5CDD505-2E9C-101B-9397-08002B2CF9AE}" pid="14" name="Milestone">
    <vt:lpwstr>Continuous</vt:lpwstr>
  </property>
  <property fmtid="{D5CDD505-2E9C-101B-9397-08002B2CF9AE}" pid="15" name="ParentAssetId">
    <vt:lpwstr/>
  </property>
  <property fmtid="{D5CDD505-2E9C-101B-9397-08002B2CF9AE}" pid="16" name="ShowIn">
    <vt:lpwstr>Show everywhere</vt:lpwstr>
  </property>
  <property fmtid="{D5CDD505-2E9C-101B-9397-08002B2CF9AE}" pid="17" name="AssetId">
    <vt:lpwstr>TS001069083</vt:lpwstr>
  </property>
  <property fmtid="{D5CDD505-2E9C-101B-9397-08002B2CF9AE}" pid="18" name="IsSearchable">
    <vt:lpwstr>0</vt:lpwstr>
  </property>
  <property fmtid="{D5CDD505-2E9C-101B-9397-08002B2CF9AE}" pid="19" name="EditorialStatus">
    <vt:lpwstr/>
  </property>
  <property fmtid="{D5CDD505-2E9C-101B-9397-08002B2CF9AE}" pid="20" name="NumericId">
    <vt:lpwstr>-1.00000000000000</vt:lpwstr>
  </property>
  <property fmtid="{D5CDD505-2E9C-101B-9397-08002B2CF9AE}" pid="21" name="PublishTargets">
    <vt:lpwstr>OfficeOnline</vt:lpwstr>
  </property>
  <property fmtid="{D5CDD505-2E9C-101B-9397-08002B2CF9AE}" pid="22" name="display_urn:schemas-microsoft-com:office:office#APEditor">
    <vt:lpwstr>REDMOND\v-luannv</vt:lpwstr>
  </property>
  <property fmtid="{D5CDD505-2E9C-101B-9397-08002B2CF9AE}" pid="23" name="APEditor">
    <vt:lpwstr>103</vt:lpwstr>
  </property>
  <property fmtid="{D5CDD505-2E9C-101B-9397-08002B2CF9AE}" pid="24" name="SourceTitle">
    <vt:lpwstr>Tatami design template</vt:lpwstr>
  </property>
  <property fmtid="{D5CDD505-2E9C-101B-9397-08002B2CF9AE}" pid="25" name="UACurrentWords">
    <vt:lpwstr>0</vt:lpwstr>
  </property>
  <property fmtid="{D5CDD505-2E9C-101B-9397-08002B2CF9AE}" pid="26" name="UALocRecommendation">
    <vt:lpwstr>Localize</vt:lpwstr>
  </property>
  <property fmtid="{D5CDD505-2E9C-101B-9397-08002B2CF9AE}" pid="27" name="UALocComments">
    <vt:lpwstr/>
  </property>
  <property fmtid="{D5CDD505-2E9C-101B-9397-08002B2CF9AE}" pid="28" name="Applications">
    <vt:lpwstr>172;#Office 2000;#-1;#TBD;#-1;#TBD;#-1;#TBD;#-1;#TBD;#-1;#TBD;#-1;#TBD</vt:lpwstr>
  </property>
  <property fmtid="{D5CDD505-2E9C-101B-9397-08002B2CF9AE}" pid="29" name="Content Type">
    <vt:lpwstr>OOFile</vt:lpwstr>
  </property>
  <property fmtid="{D5CDD505-2E9C-101B-9397-08002B2CF9AE}" pid="30" name="AuthoringAssetId">
    <vt:lpwstr>TP001069083</vt:lpwstr>
  </property>
  <property fmtid="{D5CDD505-2E9C-101B-9397-08002B2CF9AE}" pid="31" name="ICV">
    <vt:lpwstr>3329ECF567E74927B0218B6D4EF6DFAC</vt:lpwstr>
  </property>
  <property fmtid="{D5CDD505-2E9C-101B-9397-08002B2CF9AE}" pid="32" name="KSOProductBuildVer">
    <vt:lpwstr>1049-11.2.0.11498</vt:lpwstr>
  </property>
</Properties>
</file>