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sldSz cx="18288000" cy="10287000"/>
  <p:notesSz cx="6858000" cy="9144000"/>
  <p:embeddedFontLst>
    <p:embeddedFont>
      <p:font typeface="Calibri" panose="020F0502020204030204" pitchFamily="34" charset="0"/>
      <p:regular r:id="rId44"/>
      <p:bold r:id="rId45"/>
      <p:italic r:id="rId46"/>
      <p:boldItalic r:id="rId47"/>
    </p:embeddedFont>
    <p:embeddedFont>
      <p:font typeface="Montserrat" panose="00000500000000000000" pitchFamily="2" charset="-52"/>
      <p:regular r:id="rId48"/>
      <p:bold r:id="rId49"/>
      <p:italic r:id="rId50"/>
      <p:boldItalic r:id="rId51"/>
    </p:embeddedFont>
    <p:embeddedFont>
      <p:font typeface="Montserrat Bold" panose="00000800000000000000" charset="-52"/>
      <p:regular r:id="rId5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A80F26BE-C755-4EE5-9DDA-546946EC2832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</p14:sldIdLst>
        </p14:section>
        <p14:section name="Раздел без заголовка" id="{F42BECBF-425F-47F8-B109-77C08CB541D8}">
          <p14:sldIdLst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294"/>
            <p14:sldId id="295"/>
            <p14:sldId id="296"/>
            <p14:sldId id="29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FA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22" autoAdjust="0"/>
  </p:normalViewPr>
  <p:slideViewPr>
    <p:cSldViewPr>
      <p:cViewPr varScale="1">
        <p:scale>
          <a:sx n="58" d="100"/>
          <a:sy n="58" d="100"/>
        </p:scale>
        <p:origin x="542" y="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4.fntdata"/><Relationship Id="rId50" Type="http://schemas.openxmlformats.org/officeDocument/2006/relationships/font" Target="fonts/font7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52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5.fntdata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8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sv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g"/><Relationship Id="rId4" Type="http://schemas.openxmlformats.org/officeDocument/2006/relationships/image" Target="../media/image3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147691"/>
            <a:ext cx="14203160" cy="5816223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597282"/>
            <a:ext cx="13159390" cy="1835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1. Какое историческое событие в 1930-х годах положило начало массовому освоению территории Северо-Байкальского района?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367416" y="5008177"/>
            <a:ext cx="5395583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Открытие первых золотых приисков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048000" y="6349451"/>
            <a:ext cx="5547983" cy="10375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</a:t>
            </a: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Создание заповедника "Байкальский"</a:t>
            </a:r>
            <a:endParaRPr lang="en-US" sz="2999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735239" y="5055802"/>
            <a:ext cx="6678427" cy="1037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Строительство Байкало-Амурской магистрали (БАМ)</a:t>
            </a:r>
            <a:endParaRPr lang="en-US" sz="30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951048" y="6321770"/>
            <a:ext cx="6503762" cy="1037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Переселение бурятских семей из соседних регионов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147691"/>
            <a:ext cx="14203160" cy="5816223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740750" cy="15699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597282"/>
            <a:ext cx="13159390" cy="1835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Какой древний народ, проживающий на территории Северо-Байкальского района, известен своими шаманскими традициями и мифологией?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131852" y="5008177"/>
            <a:ext cx="2573748" cy="10375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 Тувинцы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095419" y="6312097"/>
            <a:ext cx="1878092" cy="10565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Якуты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987227" y="6257925"/>
            <a:ext cx="2839333" cy="499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Эвенки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533230" y="5086350"/>
            <a:ext cx="2039770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Буряты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147691"/>
            <a:ext cx="14203160" cy="5444926"/>
            <a:chOff x="0" y="0"/>
            <a:chExt cx="3740750" cy="143405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434055"/>
            </a:xfrm>
            <a:custGeom>
              <a:avLst/>
              <a:gdLst/>
              <a:ahLst/>
              <a:cxnLst/>
              <a:rect l="l" t="t" r="r" b="b"/>
              <a:pathLst>
                <a:path w="3740750" h="1434055">
                  <a:moveTo>
                    <a:pt x="0" y="0"/>
                  </a:moveTo>
                  <a:lnTo>
                    <a:pt x="3740750" y="0"/>
                  </a:lnTo>
                  <a:lnTo>
                    <a:pt x="3740750" y="1434055"/>
                  </a:lnTo>
                  <a:lnTo>
                    <a:pt x="0" y="143405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007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597282"/>
            <a:ext cx="13159390" cy="24672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Какое загадочное природное явление, наблюдаемое на озере Байкал, привлекает внимание туристов и учёных?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  <a:spcBef>
                <a:spcPct val="0"/>
              </a:spcBef>
            </a:pP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389075" y="5008177"/>
            <a:ext cx="5022211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Байкальские миражи 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350261" y="6358976"/>
            <a:ext cx="3914082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Лунные радуги</a:t>
            </a:r>
            <a:endParaRPr lang="en-US" sz="2999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933172" y="4998652"/>
            <a:ext cx="4773428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Плавающие острова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110870" y="6162228"/>
            <a:ext cx="6732362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Подводные водопады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147691"/>
            <a:ext cx="14203160" cy="5248357"/>
            <a:chOff x="0" y="0"/>
            <a:chExt cx="3740750" cy="138228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382283"/>
            </a:xfrm>
            <a:custGeom>
              <a:avLst/>
              <a:gdLst/>
              <a:ahLst/>
              <a:cxnLst/>
              <a:rect l="l" t="t" r="r" b="b"/>
              <a:pathLst>
                <a:path w="3740750" h="1382283">
                  <a:moveTo>
                    <a:pt x="0" y="0"/>
                  </a:moveTo>
                  <a:lnTo>
                    <a:pt x="3740750" y="0"/>
                  </a:lnTo>
                  <a:lnTo>
                    <a:pt x="3740750" y="1382283"/>
                  </a:lnTo>
                  <a:lnTo>
                    <a:pt x="0" y="1382283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448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597282"/>
            <a:ext cx="13159390" cy="24672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Какой из следующих природных ресурсов, добываемых в Северо-Байкальском районе, имеет важное значение для экономики региона?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  <a:spcBef>
                <a:spcPct val="0"/>
              </a:spcBef>
            </a:pP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283008" y="5038516"/>
            <a:ext cx="2586990" cy="495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Уголь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283008" y="6143417"/>
            <a:ext cx="2511844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Слюда</a:t>
            </a:r>
            <a:r>
              <a:rPr lang="en-US" sz="2999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145342" y="4998652"/>
            <a:ext cx="2580058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Золото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947385" y="6143353"/>
            <a:ext cx="5556029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Все перечисленные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143447"/>
            <a:ext cx="14203160" cy="5816223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597282"/>
            <a:ext cx="13159390" cy="1838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Какой из следующих объектов является природным заповедником, находящимся в Северо-Байкальском районе?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047496" y="5003934"/>
            <a:ext cx="4222313" cy="1037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Байкальский заповедник</a:t>
            </a: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047496" y="6600617"/>
            <a:ext cx="5734884" cy="1037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Прибайкальский национальный парк</a:t>
            </a:r>
            <a:r>
              <a:rPr lang="en-US" sz="2999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145342" y="5086350"/>
            <a:ext cx="4866058" cy="1037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Забайкальский национальный парк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982200" y="6600617"/>
            <a:ext cx="5879172" cy="1037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Баргузинский заповедник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143447"/>
            <a:ext cx="14203160" cy="5816223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597282"/>
            <a:ext cx="13159390" cy="1216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Какой вид флоры является символом Байкала и встречается в Северо-Байкальском районе?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657600" y="4644517"/>
            <a:ext cx="5595889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Лотос</a:t>
            </a: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60913" y="6294217"/>
            <a:ext cx="6281689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Сосна сибирская</a:t>
            </a:r>
            <a:r>
              <a:rPr lang="en-US" sz="2999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001000" y="4695160"/>
            <a:ext cx="6522482" cy="499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Байкальская нерпа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144000" y="6378520"/>
            <a:ext cx="6888406" cy="499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Лавровишня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39107" y="647700"/>
            <a:ext cx="14203160" cy="7978419"/>
            <a:chOff x="0" y="0"/>
            <a:chExt cx="3740750" cy="210131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2101312"/>
            </a:xfrm>
            <a:custGeom>
              <a:avLst/>
              <a:gdLst/>
              <a:ahLst/>
              <a:cxnLst/>
              <a:rect l="l" t="t" r="r" b="b"/>
              <a:pathLst>
                <a:path w="3740750" h="2101312">
                  <a:moveTo>
                    <a:pt x="0" y="0"/>
                  </a:moveTo>
                  <a:lnTo>
                    <a:pt x="3740750" y="0"/>
                  </a:lnTo>
                  <a:lnTo>
                    <a:pt x="3740750" y="2101312"/>
                  </a:lnTo>
                  <a:lnTo>
                    <a:pt x="0" y="2101312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2167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945381"/>
            <a:ext cx="13159390" cy="1838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Какой исторический маршрут, проходящий через Северо-Байкальский район, был важен для торговли и культурного обмена?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358540" y="4991100"/>
            <a:ext cx="6090260" cy="10375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Великий шелковый путь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358540" y="6201979"/>
            <a:ext cx="3817576" cy="10375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Транссибирская магистраль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218536" y="4990664"/>
            <a:ext cx="5774125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Русский северный путь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353861" y="6214108"/>
            <a:ext cx="6888406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Байкало-Амурская магистраль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143447"/>
            <a:ext cx="14203160" cy="5816223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597282"/>
            <a:ext cx="13159390" cy="1210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8.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Какой населённый пункт является районным центром Северо-Байкальского района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659044" y="5095875"/>
            <a:ext cx="4604086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Северобайкальск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59044" y="6067426"/>
            <a:ext cx="4565928" cy="498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Слюдянка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002406" y="5067301"/>
            <a:ext cx="4551793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 Нижнеангарск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140687" y="6067426"/>
            <a:ext cx="5784890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Новый </a:t>
            </a:r>
            <a:r>
              <a:rPr lang="ru-RU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Уоян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143447"/>
            <a:ext cx="14203160" cy="5816223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597282"/>
            <a:ext cx="13159390" cy="1838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9.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Какой известный писатель провёл время на берегах Байкала и описал его в своих произведениях?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270590" y="5105399"/>
            <a:ext cx="3822776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Антон Чехов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270590" y="6115050"/>
            <a:ext cx="6009439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Александр Солженицын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280030" y="5045414"/>
            <a:ext cx="4485534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Валентин Распутин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601200" y="6049049"/>
            <a:ext cx="4256934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Иван Бунин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1784859"/>
            <a:ext cx="14203160" cy="6961966"/>
            <a:chOff x="0" y="0"/>
            <a:chExt cx="3740750" cy="183360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833604"/>
            </a:xfrm>
            <a:custGeom>
              <a:avLst/>
              <a:gdLst/>
              <a:ahLst/>
              <a:cxnLst/>
              <a:rect l="l" t="t" r="r" b="b"/>
              <a:pathLst>
                <a:path w="3740750" h="1833604">
                  <a:moveTo>
                    <a:pt x="0" y="0"/>
                  </a:moveTo>
                  <a:lnTo>
                    <a:pt x="3740750" y="0"/>
                  </a:lnTo>
                  <a:lnTo>
                    <a:pt x="3740750" y="1833604"/>
                  </a:lnTo>
                  <a:lnTo>
                    <a:pt x="0" y="1833604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9002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222499"/>
            <a:ext cx="13159390" cy="1210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10.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Какие виды рыб водятся в водоемах Северо-Байкальского района?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114800" y="5278502"/>
            <a:ext cx="5562600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Осетр, стерлядь, форель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114800" y="6429138"/>
            <a:ext cx="4572000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Лосось, сом, судак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856563" y="5268977"/>
            <a:ext cx="4867131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Карась, щука, окунь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618295" y="6209428"/>
            <a:ext cx="5105400" cy="1037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Все перечисленное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1930703"/>
            <a:ext cx="14203160" cy="5869917"/>
            <a:chOff x="0" y="0"/>
            <a:chExt cx="3740750" cy="154598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45986"/>
            </a:xfrm>
            <a:custGeom>
              <a:avLst/>
              <a:gdLst/>
              <a:ahLst/>
              <a:cxnLst/>
              <a:rect l="l" t="t" r="r" b="b"/>
              <a:pathLst>
                <a:path w="3740750" h="1545986">
                  <a:moveTo>
                    <a:pt x="0" y="0"/>
                  </a:moveTo>
                  <a:lnTo>
                    <a:pt x="3740750" y="0"/>
                  </a:lnTo>
                  <a:lnTo>
                    <a:pt x="3740750" y="1545986"/>
                  </a:lnTo>
                  <a:lnTo>
                    <a:pt x="0" y="1545986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169292"/>
            <a:ext cx="13159390" cy="752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Правильные ответы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00911" y="3262938"/>
            <a:ext cx="2287115" cy="4117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Г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Г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777897" y="3262938"/>
            <a:ext cx="1816586" cy="4117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Г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8.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9.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10.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249924" y="962025"/>
            <a:ext cx="13788153" cy="1210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1. </a:t>
            </a: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 называется горный массив, расположенный в Северо-Байкальском районе?</a:t>
            </a: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ECEC3920-D35A-9F51-FF1A-10DE0EBE2B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2" y="2324100"/>
            <a:ext cx="9286875" cy="6093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764328" y="962025"/>
            <a:ext cx="14759344" cy="1210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</a:t>
            </a: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 называется крупная река, протекающая через Северо-Байкальский район?</a:t>
            </a: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D5DCCD30-94CC-BEBE-39F4-A170EAAD34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628900"/>
            <a:ext cx="8579860" cy="561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8700" y="572155"/>
            <a:ext cx="16286916" cy="1210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3. </a:t>
            </a: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 называется известный курорт на севере Бурятии, известный своими горячими источниками?</a:t>
            </a: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3076" name="Picture 4" descr="Picture background">
            <a:extLst>
              <a:ext uri="{FF2B5EF4-FFF2-40B4-BE49-F238E27FC236}">
                <a16:creationId xmlns:a16="http://schemas.microsoft.com/office/drawing/2014/main" id="{BE2991ED-AB56-07AA-0D8B-254DC86DB2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552700"/>
            <a:ext cx="8915400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02343" y="856088"/>
            <a:ext cx="17283315" cy="1210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4. </a:t>
            </a: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Сколько лагерей ГУЛАГа было на территории </a:t>
            </a:r>
          </a:p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Северо-Байкальского района и как они назывались?</a:t>
            </a: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4098" name="Picture 2" descr="Picture background">
            <a:extLst>
              <a:ext uri="{FF2B5EF4-FFF2-40B4-BE49-F238E27FC236}">
                <a16:creationId xmlns:a16="http://schemas.microsoft.com/office/drawing/2014/main" id="{681CA197-464B-2921-48E1-9826F7D8BF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071582"/>
            <a:ext cx="9220200" cy="6546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02343" y="1093071"/>
            <a:ext cx="17283315" cy="1210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5. </a:t>
            </a: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Кто возглавил банду белогвардейцев, </a:t>
            </a:r>
          </a:p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прибывших на север Байкала в 1917 году?</a:t>
            </a: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DC85D53-F81E-5DAD-8BC9-DB0F9C09440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8" r="2222"/>
          <a:stretch/>
        </p:blipFill>
        <p:spPr>
          <a:xfrm>
            <a:off x="6248400" y="3009900"/>
            <a:ext cx="5410200" cy="5656118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809625" y="593996"/>
            <a:ext cx="16668750" cy="1210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6. </a:t>
            </a: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Какой завод в 1941 году был эвакуирован в Нижнеангарск из города Очакова?</a:t>
            </a: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5122" name="Picture 2" descr="Picture background">
            <a:extLst>
              <a:ext uri="{FF2B5EF4-FFF2-40B4-BE49-F238E27FC236}">
                <a16:creationId xmlns:a16="http://schemas.microsoft.com/office/drawing/2014/main" id="{BFCEED4D-9350-BADC-A9F8-BAD798D2CE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905000"/>
            <a:ext cx="9753600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02343" y="962025"/>
            <a:ext cx="17283315" cy="1210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7. </a:t>
            </a: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Кто является нынешним главой </a:t>
            </a:r>
          </a:p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МО “Северо-Байкальский район”?</a:t>
            </a: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6146" name="Picture 2" descr="Picture background">
            <a:extLst>
              <a:ext uri="{FF2B5EF4-FFF2-40B4-BE49-F238E27FC236}">
                <a16:creationId xmlns:a16="http://schemas.microsoft.com/office/drawing/2014/main" id="{CDC011AC-5CD9-73EC-F601-30A8E95E9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324100"/>
            <a:ext cx="8229600" cy="6227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13242" y="639127"/>
            <a:ext cx="17261516" cy="18387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3"/>
              </a:lnSpc>
            </a:pPr>
            <a:r>
              <a:rPr lang="en-US" sz="3495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8. </a:t>
            </a:r>
            <a:r>
              <a:rPr lang="ru-RU" sz="3495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Млекопитающее семейства куньих.</a:t>
            </a:r>
          </a:p>
          <a:p>
            <a:pPr algn="ctr">
              <a:lnSpc>
                <a:spcPts val="4893"/>
              </a:lnSpc>
            </a:pPr>
            <a:r>
              <a:rPr lang="ru-RU" sz="3495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Из–за красивого меха</a:t>
            </a:r>
            <a:r>
              <a:rPr lang="en-US" sz="3495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495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его называют</a:t>
            </a:r>
            <a:r>
              <a:rPr lang="en-US" sz="3495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495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«мягким золотом».</a:t>
            </a:r>
            <a:r>
              <a:rPr lang="en-US" sz="3495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495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Зверёк охраняется в Баргузинском заповеднике</a:t>
            </a:r>
          </a:p>
        </p:txBody>
      </p:sp>
      <p:pic>
        <p:nvPicPr>
          <p:cNvPr id="7170" name="Picture 2" descr="Picture background">
            <a:extLst>
              <a:ext uri="{FF2B5EF4-FFF2-40B4-BE49-F238E27FC236}">
                <a16:creationId xmlns:a16="http://schemas.microsoft.com/office/drawing/2014/main" id="{7C7A1ECC-CAF9-91C9-38AF-28A9052BB9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0" y="2469617"/>
            <a:ext cx="74295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02343" y="746883"/>
            <a:ext cx="17283315" cy="1216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9. </a:t>
            </a: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Разновидность нитчатых водорослей зелёного цвета. Она представляет большую проблему для озера Байкал.</a:t>
            </a: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8194" name="Picture 2" descr="Picture background">
            <a:extLst>
              <a:ext uri="{FF2B5EF4-FFF2-40B4-BE49-F238E27FC236}">
                <a16:creationId xmlns:a16="http://schemas.microsoft.com/office/drawing/2014/main" id="{BF3DE64D-AA07-D94E-9256-5ECD2D4418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0" y="2618683"/>
            <a:ext cx="8763000" cy="584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02343" y="962025"/>
            <a:ext cx="17283315" cy="1210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10. </a:t>
            </a:r>
            <a:r>
              <a:rPr lang="en-US" sz="3499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</a:t>
            </a: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жители района называют Памятник борцам </a:t>
            </a:r>
          </a:p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за советскую власть, погибшим в 1921 году</a:t>
            </a:r>
            <a:r>
              <a:rPr lang="en-US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? </a:t>
            </a:r>
          </a:p>
        </p:txBody>
      </p:sp>
      <p:pic>
        <p:nvPicPr>
          <p:cNvPr id="9218" name="Picture 2" descr="Picture background">
            <a:extLst>
              <a:ext uri="{FF2B5EF4-FFF2-40B4-BE49-F238E27FC236}">
                <a16:creationId xmlns:a16="http://schemas.microsoft.com/office/drawing/2014/main" id="{22909900-9CC3-F31A-151F-7F086077F8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4350" y="3134574"/>
            <a:ext cx="9639300" cy="5172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561975" y="1028700"/>
            <a:ext cx="13164050" cy="7483212"/>
            <a:chOff x="0" y="0"/>
            <a:chExt cx="3467075" cy="197088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467075" cy="1970887"/>
            </a:xfrm>
            <a:custGeom>
              <a:avLst/>
              <a:gdLst/>
              <a:ahLst/>
              <a:cxnLst/>
              <a:rect l="l" t="t" r="r" b="b"/>
              <a:pathLst>
                <a:path w="3467075" h="1970887">
                  <a:moveTo>
                    <a:pt x="0" y="0"/>
                  </a:moveTo>
                  <a:lnTo>
                    <a:pt x="3467075" y="0"/>
                  </a:lnTo>
                  <a:lnTo>
                    <a:pt x="3467075" y="1970887"/>
                  </a:lnTo>
                  <a:lnTo>
                    <a:pt x="0" y="1970887"/>
                  </a:lnTo>
                  <a:close/>
                </a:path>
              </a:pathLst>
            </a:custGeom>
            <a:solidFill>
              <a:srgbClr val="2717C0">
                <a:alpha val="29804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467075" cy="2008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989737" y="1198425"/>
            <a:ext cx="6507063" cy="8079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Правильные</a:t>
            </a:r>
            <a:r>
              <a:rPr lang="en-US" sz="4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4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ответы</a:t>
            </a:r>
            <a:endParaRPr lang="en-US" sz="4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561975" y="2025650"/>
            <a:ext cx="13164050" cy="6237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Байкальский хребет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</a:p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Верхняя Ангара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3. </a:t>
            </a:r>
            <a:r>
              <a:rPr lang="ru-RU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Дзелинда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два лагеря: </a:t>
            </a:r>
            <a:r>
              <a:rPr lang="ru-RU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Букачан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и </a:t>
            </a:r>
            <a:r>
              <a:rPr lang="ru-RU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Акукан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Дуганов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Консервный завод 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Игорь Валериевич </a:t>
            </a:r>
            <a:r>
              <a:rPr lang="ru-RU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Пухарев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</a:p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8.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Соболь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9.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Спирогира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10.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Красный памятник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B07952E-4EE3-8402-64E1-C54E12EA7C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5784" y="2552700"/>
            <a:ext cx="12356432" cy="4497552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AB6861A-3A14-B93A-6617-993F938273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3167" y="3009900"/>
            <a:ext cx="11721666" cy="372427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C4DFC71-3574-54F7-B30C-99F3F7A882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068" y="2247900"/>
            <a:ext cx="11187864" cy="494347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6ACEA0B-DD66-1051-EFA6-FA9EAF55A5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050" y="1866900"/>
            <a:ext cx="6057900" cy="575500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CF9353B-58B0-99C2-D769-18417104AF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1181100"/>
            <a:ext cx="6815137" cy="6797707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253D216-6205-EB88-F3CF-4BF5296CE2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7641" y="2280367"/>
            <a:ext cx="9312717" cy="5726266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8B767EA-C584-39A9-6B92-849F8C622E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3765" y="3543300"/>
            <a:ext cx="11780470" cy="372427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5703364" y="-391993"/>
            <a:ext cx="6881273" cy="10721530"/>
          </a:xfrm>
          <a:custGeom>
            <a:avLst/>
            <a:gdLst/>
            <a:ahLst/>
            <a:cxnLst/>
            <a:rect l="l" t="t" r="r" b="b"/>
            <a:pathLst>
              <a:path w="6881273" h="10721530">
                <a:moveTo>
                  <a:pt x="0" y="0"/>
                </a:moveTo>
                <a:lnTo>
                  <a:pt x="6881272" y="0"/>
                </a:lnTo>
                <a:lnTo>
                  <a:pt x="6881272" y="10721530"/>
                </a:lnTo>
                <a:lnTo>
                  <a:pt x="0" y="107215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773158" y="2006541"/>
            <a:ext cx="6741684" cy="752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Правильные ответы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077598" y="3076749"/>
            <a:ext cx="4681299" cy="4321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1. </a:t>
            </a:r>
            <a:r>
              <a:rPr lang="ru-RU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Байкал</a:t>
            </a:r>
            <a:r>
              <a:rPr lang="en-US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</a:p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</a:t>
            </a:r>
            <a:r>
              <a:rPr lang="ru-RU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Горемыка</a:t>
            </a:r>
            <a:endParaRPr lang="en-US" sz="35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3. </a:t>
            </a:r>
            <a:r>
              <a:rPr lang="ru-RU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Кичера</a:t>
            </a:r>
            <a:r>
              <a:rPr lang="en-US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</a:p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4. </a:t>
            </a:r>
            <a:r>
              <a:rPr lang="ru-RU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Омуль</a:t>
            </a:r>
            <a:endParaRPr lang="en-US" sz="35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5. </a:t>
            </a:r>
            <a:r>
              <a:rPr lang="ru-RU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Голубая ель</a:t>
            </a:r>
            <a:endParaRPr lang="en-US" sz="35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6. </a:t>
            </a:r>
            <a:r>
              <a:rPr lang="ru-RU" sz="3500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Хакусы</a:t>
            </a:r>
            <a:endParaRPr lang="en-US" sz="35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7. </a:t>
            </a:r>
            <a:r>
              <a:rPr lang="ru-RU" sz="3500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Киндигиры</a:t>
            </a:r>
            <a:endParaRPr lang="en-US" sz="35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6" t="-212" r="-106"/>
            </a:stretch>
          </a:blipFill>
        </p:spPr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2792334"/>
            <a:ext cx="7366932" cy="4440241"/>
            <a:chOff x="0" y="0"/>
            <a:chExt cx="1940262" cy="116944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40262" cy="1169446"/>
            </a:xfrm>
            <a:custGeom>
              <a:avLst/>
              <a:gdLst/>
              <a:ahLst/>
              <a:cxnLst/>
              <a:rect l="l" t="t" r="r" b="b"/>
              <a:pathLst>
                <a:path w="1940262" h="1169446">
                  <a:moveTo>
                    <a:pt x="53596" y="0"/>
                  </a:moveTo>
                  <a:lnTo>
                    <a:pt x="1886666" y="0"/>
                  </a:lnTo>
                  <a:cubicBezTo>
                    <a:pt x="1916266" y="0"/>
                    <a:pt x="1940262" y="23996"/>
                    <a:pt x="1940262" y="53596"/>
                  </a:cubicBezTo>
                  <a:lnTo>
                    <a:pt x="1940262" y="1115850"/>
                  </a:lnTo>
                  <a:cubicBezTo>
                    <a:pt x="1940262" y="1130065"/>
                    <a:pt x="1934615" y="1143697"/>
                    <a:pt x="1924564" y="1153748"/>
                  </a:cubicBezTo>
                  <a:cubicBezTo>
                    <a:pt x="1914513" y="1163799"/>
                    <a:pt x="1900880" y="1169446"/>
                    <a:pt x="1886666" y="1169446"/>
                  </a:cubicBezTo>
                  <a:lnTo>
                    <a:pt x="53596" y="1169446"/>
                  </a:lnTo>
                  <a:cubicBezTo>
                    <a:pt x="39381" y="1169446"/>
                    <a:pt x="25749" y="1163799"/>
                    <a:pt x="15698" y="1153748"/>
                  </a:cubicBezTo>
                  <a:cubicBezTo>
                    <a:pt x="5647" y="1143697"/>
                    <a:pt x="0" y="1130065"/>
                    <a:pt x="0" y="1115850"/>
                  </a:cubicBezTo>
                  <a:lnTo>
                    <a:pt x="0" y="53596"/>
                  </a:lnTo>
                  <a:cubicBezTo>
                    <a:pt x="0" y="23996"/>
                    <a:pt x="23996" y="0"/>
                    <a:pt x="53596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940262" cy="12075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364486" y="3939303"/>
            <a:ext cx="6695361" cy="2819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1. </a:t>
            </a:r>
            <a:r>
              <a:rPr lang="ru-RU" sz="3999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Какое животное изображено на гербе Северо-Байкальского района?</a:t>
            </a:r>
            <a:endParaRPr lang="en-US" sz="3999" b="1" dirty="0">
              <a:solidFill>
                <a:srgbClr val="EBF7FE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A13681D-77DF-FB52-A91D-DEF8DD106F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0" y="1181099"/>
            <a:ext cx="7366932" cy="7700151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C59B2611-AF47-5173-7C25-ECE0D1ACD42C}"/>
              </a:ext>
            </a:extLst>
          </p:cNvPr>
          <p:cNvSpPr/>
          <p:nvPr/>
        </p:nvSpPr>
        <p:spPr>
          <a:xfrm>
            <a:off x="9753600" y="1638300"/>
            <a:ext cx="2895600" cy="3124200"/>
          </a:xfrm>
          <a:prstGeom prst="rect">
            <a:avLst/>
          </a:prstGeom>
          <a:solidFill>
            <a:srgbClr val="A8FA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 descr="Справка">
            <a:extLst>
              <a:ext uri="{FF2B5EF4-FFF2-40B4-BE49-F238E27FC236}">
                <a16:creationId xmlns:a16="http://schemas.microsoft.com/office/drawing/2014/main" id="{AD360C02-294E-D60B-DDC2-30B6D058F8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4332" y="1510696"/>
            <a:ext cx="3532074" cy="3532074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2164884"/>
            <a:ext cx="7366932" cy="5073629"/>
            <a:chOff x="0" y="0"/>
            <a:chExt cx="1940262" cy="133626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40262" cy="1336264"/>
            </a:xfrm>
            <a:custGeom>
              <a:avLst/>
              <a:gdLst/>
              <a:ahLst/>
              <a:cxnLst/>
              <a:rect l="l" t="t" r="r" b="b"/>
              <a:pathLst>
                <a:path w="1940262" h="1336264">
                  <a:moveTo>
                    <a:pt x="53596" y="0"/>
                  </a:moveTo>
                  <a:lnTo>
                    <a:pt x="1886666" y="0"/>
                  </a:lnTo>
                  <a:cubicBezTo>
                    <a:pt x="1916266" y="0"/>
                    <a:pt x="1940262" y="23996"/>
                    <a:pt x="1940262" y="53596"/>
                  </a:cubicBezTo>
                  <a:lnTo>
                    <a:pt x="1940262" y="1282669"/>
                  </a:lnTo>
                  <a:cubicBezTo>
                    <a:pt x="1940262" y="1296883"/>
                    <a:pt x="1934615" y="1310515"/>
                    <a:pt x="1924564" y="1320567"/>
                  </a:cubicBezTo>
                  <a:cubicBezTo>
                    <a:pt x="1914513" y="1330618"/>
                    <a:pt x="1900880" y="1336264"/>
                    <a:pt x="1886666" y="1336264"/>
                  </a:cubicBezTo>
                  <a:lnTo>
                    <a:pt x="53596" y="1336264"/>
                  </a:lnTo>
                  <a:cubicBezTo>
                    <a:pt x="23996" y="1336264"/>
                    <a:pt x="0" y="1312269"/>
                    <a:pt x="0" y="1282669"/>
                  </a:cubicBezTo>
                  <a:lnTo>
                    <a:pt x="0" y="53596"/>
                  </a:lnTo>
                  <a:cubicBezTo>
                    <a:pt x="0" y="23996"/>
                    <a:pt x="23996" y="0"/>
                    <a:pt x="53596" y="0"/>
                  </a:cubicBezTo>
                  <a:close/>
                </a:path>
              </a:pathLst>
            </a:custGeom>
            <a:solidFill>
              <a:srgbClr val="4468EC">
                <a:alpha val="86667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940262" cy="13743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433707" y="236939"/>
            <a:ext cx="6524818" cy="8349777"/>
            <a:chOff x="0" y="0"/>
            <a:chExt cx="1718471" cy="219911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718471" cy="2199118"/>
            </a:xfrm>
            <a:custGeom>
              <a:avLst/>
              <a:gdLst/>
              <a:ahLst/>
              <a:cxnLst/>
              <a:rect l="l" t="t" r="r" b="b"/>
              <a:pathLst>
                <a:path w="1718471" h="2199118">
                  <a:moveTo>
                    <a:pt x="60513" y="0"/>
                  </a:moveTo>
                  <a:lnTo>
                    <a:pt x="1657958" y="0"/>
                  </a:lnTo>
                  <a:cubicBezTo>
                    <a:pt x="1674007" y="0"/>
                    <a:pt x="1689398" y="6375"/>
                    <a:pt x="1700747" y="17724"/>
                  </a:cubicBezTo>
                  <a:cubicBezTo>
                    <a:pt x="1712095" y="29072"/>
                    <a:pt x="1718471" y="44464"/>
                    <a:pt x="1718471" y="60513"/>
                  </a:cubicBezTo>
                  <a:lnTo>
                    <a:pt x="1718471" y="2138605"/>
                  </a:lnTo>
                  <a:cubicBezTo>
                    <a:pt x="1718471" y="2154654"/>
                    <a:pt x="1712095" y="2170046"/>
                    <a:pt x="1700747" y="2181394"/>
                  </a:cubicBezTo>
                  <a:cubicBezTo>
                    <a:pt x="1689398" y="2192743"/>
                    <a:pt x="1674007" y="2199118"/>
                    <a:pt x="1657958" y="2199118"/>
                  </a:cubicBezTo>
                  <a:lnTo>
                    <a:pt x="60513" y="2199118"/>
                  </a:lnTo>
                  <a:cubicBezTo>
                    <a:pt x="44464" y="2199118"/>
                    <a:pt x="29072" y="2192743"/>
                    <a:pt x="17724" y="2181394"/>
                  </a:cubicBezTo>
                  <a:cubicBezTo>
                    <a:pt x="6375" y="2170046"/>
                    <a:pt x="0" y="2154654"/>
                    <a:pt x="0" y="2138605"/>
                  </a:cubicBezTo>
                  <a:lnTo>
                    <a:pt x="0" y="60513"/>
                  </a:lnTo>
                  <a:cubicBezTo>
                    <a:pt x="0" y="44464"/>
                    <a:pt x="6375" y="29072"/>
                    <a:pt x="17724" y="17724"/>
                  </a:cubicBezTo>
                  <a:cubicBezTo>
                    <a:pt x="29072" y="6375"/>
                    <a:pt x="44464" y="0"/>
                    <a:pt x="60513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718471" cy="2237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289705" y="2923698"/>
            <a:ext cx="6844923" cy="3537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</a:t>
            </a:r>
            <a:r>
              <a:rPr lang="ru-RU" sz="3999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 </a:t>
            </a:r>
            <a:r>
              <a:rPr lang="ru-RU" sz="3999" b="1" dirty="0" err="1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пос.Нижнеангарск</a:t>
            </a:r>
            <a:r>
              <a:rPr lang="ru-RU" sz="3999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есть памятник рабочим БАМа, что «читают» скульптуры на данном памятнике?</a:t>
            </a:r>
            <a:endParaRPr lang="en-US" sz="3999" b="1" dirty="0">
              <a:solidFill>
                <a:srgbClr val="EBF7FE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29D7AC6-4ACA-5C0E-6720-DB44F241BB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2837" y="2541821"/>
            <a:ext cx="6266558" cy="4175094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69536" y="2672208"/>
            <a:ext cx="7366932" cy="4942583"/>
            <a:chOff x="0" y="0"/>
            <a:chExt cx="1940262" cy="130175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40262" cy="1301750"/>
            </a:xfrm>
            <a:custGeom>
              <a:avLst/>
              <a:gdLst/>
              <a:ahLst/>
              <a:cxnLst/>
              <a:rect l="l" t="t" r="r" b="b"/>
              <a:pathLst>
                <a:path w="1940262" h="1301750">
                  <a:moveTo>
                    <a:pt x="53596" y="0"/>
                  </a:moveTo>
                  <a:lnTo>
                    <a:pt x="1886666" y="0"/>
                  </a:lnTo>
                  <a:cubicBezTo>
                    <a:pt x="1916266" y="0"/>
                    <a:pt x="1940262" y="23996"/>
                    <a:pt x="1940262" y="53596"/>
                  </a:cubicBezTo>
                  <a:lnTo>
                    <a:pt x="1940262" y="1248154"/>
                  </a:lnTo>
                  <a:cubicBezTo>
                    <a:pt x="1940262" y="1262369"/>
                    <a:pt x="1934615" y="1276001"/>
                    <a:pt x="1924564" y="1286053"/>
                  </a:cubicBezTo>
                  <a:cubicBezTo>
                    <a:pt x="1914513" y="1296104"/>
                    <a:pt x="1900880" y="1301750"/>
                    <a:pt x="1886666" y="1301750"/>
                  </a:cubicBezTo>
                  <a:lnTo>
                    <a:pt x="53596" y="1301750"/>
                  </a:lnTo>
                  <a:cubicBezTo>
                    <a:pt x="23996" y="1301750"/>
                    <a:pt x="0" y="1277755"/>
                    <a:pt x="0" y="1248154"/>
                  </a:cubicBezTo>
                  <a:lnTo>
                    <a:pt x="0" y="53596"/>
                  </a:lnTo>
                  <a:cubicBezTo>
                    <a:pt x="0" y="23996"/>
                    <a:pt x="23996" y="0"/>
                    <a:pt x="53596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940262" cy="1339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143999" y="1028700"/>
            <a:ext cx="6705601" cy="7620000"/>
            <a:chOff x="0" y="0"/>
            <a:chExt cx="2429212" cy="146856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29212" cy="1468569"/>
            </a:xfrm>
            <a:custGeom>
              <a:avLst/>
              <a:gdLst/>
              <a:ahLst/>
              <a:cxnLst/>
              <a:rect l="l" t="t" r="r" b="b"/>
              <a:pathLst>
                <a:path w="2429212" h="1468569">
                  <a:moveTo>
                    <a:pt x="42808" y="0"/>
                  </a:moveTo>
                  <a:lnTo>
                    <a:pt x="2386404" y="0"/>
                  </a:lnTo>
                  <a:cubicBezTo>
                    <a:pt x="2397758" y="0"/>
                    <a:pt x="2408646" y="4510"/>
                    <a:pt x="2416674" y="12538"/>
                  </a:cubicBezTo>
                  <a:cubicBezTo>
                    <a:pt x="2424702" y="20566"/>
                    <a:pt x="2429212" y="31455"/>
                    <a:pt x="2429212" y="42808"/>
                  </a:cubicBezTo>
                  <a:lnTo>
                    <a:pt x="2429212" y="1425760"/>
                  </a:lnTo>
                  <a:cubicBezTo>
                    <a:pt x="2429212" y="1437114"/>
                    <a:pt x="2424702" y="1448002"/>
                    <a:pt x="2416674" y="1456031"/>
                  </a:cubicBezTo>
                  <a:cubicBezTo>
                    <a:pt x="2408646" y="1464059"/>
                    <a:pt x="2397758" y="1468569"/>
                    <a:pt x="2386404" y="1468569"/>
                  </a:cubicBezTo>
                  <a:lnTo>
                    <a:pt x="42808" y="1468569"/>
                  </a:lnTo>
                  <a:cubicBezTo>
                    <a:pt x="31455" y="1468569"/>
                    <a:pt x="20566" y="1464059"/>
                    <a:pt x="12538" y="1456031"/>
                  </a:cubicBezTo>
                  <a:cubicBezTo>
                    <a:pt x="4510" y="1448002"/>
                    <a:pt x="0" y="1437114"/>
                    <a:pt x="0" y="1425760"/>
                  </a:cubicBezTo>
                  <a:lnTo>
                    <a:pt x="0" y="42808"/>
                  </a:lnTo>
                  <a:cubicBezTo>
                    <a:pt x="0" y="31455"/>
                    <a:pt x="4510" y="20566"/>
                    <a:pt x="12538" y="12538"/>
                  </a:cubicBezTo>
                  <a:cubicBezTo>
                    <a:pt x="20566" y="4510"/>
                    <a:pt x="31455" y="0"/>
                    <a:pt x="42808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429212" cy="15066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804305" y="3644058"/>
            <a:ext cx="6907768" cy="3537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3. </a:t>
            </a:r>
            <a:r>
              <a:rPr lang="ru-RU" sz="3999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 зовут известную лучницу из Нижнеангарска, участвовавшую в Паралимпиаде в Токио?</a:t>
            </a:r>
            <a:r>
              <a:rPr lang="en-US" sz="3999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E007FFC-C418-2331-8281-837562967E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0" y="1959311"/>
            <a:ext cx="4476750" cy="5972175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69536" y="800100"/>
            <a:ext cx="9488864" cy="7033101"/>
            <a:chOff x="0" y="0"/>
            <a:chExt cx="1940262" cy="132476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40262" cy="1324760"/>
            </a:xfrm>
            <a:custGeom>
              <a:avLst/>
              <a:gdLst/>
              <a:ahLst/>
              <a:cxnLst/>
              <a:rect l="l" t="t" r="r" b="b"/>
              <a:pathLst>
                <a:path w="1940262" h="1324760">
                  <a:moveTo>
                    <a:pt x="53596" y="0"/>
                  </a:moveTo>
                  <a:lnTo>
                    <a:pt x="1886666" y="0"/>
                  </a:lnTo>
                  <a:cubicBezTo>
                    <a:pt x="1916266" y="0"/>
                    <a:pt x="1940262" y="23996"/>
                    <a:pt x="1940262" y="53596"/>
                  </a:cubicBezTo>
                  <a:lnTo>
                    <a:pt x="1940262" y="1271164"/>
                  </a:lnTo>
                  <a:cubicBezTo>
                    <a:pt x="1940262" y="1285378"/>
                    <a:pt x="1934615" y="1299011"/>
                    <a:pt x="1924564" y="1309062"/>
                  </a:cubicBezTo>
                  <a:cubicBezTo>
                    <a:pt x="1914513" y="1319113"/>
                    <a:pt x="1900880" y="1324760"/>
                    <a:pt x="1886666" y="1324760"/>
                  </a:cubicBezTo>
                  <a:lnTo>
                    <a:pt x="53596" y="1324760"/>
                  </a:lnTo>
                  <a:cubicBezTo>
                    <a:pt x="23996" y="1324760"/>
                    <a:pt x="0" y="1300764"/>
                    <a:pt x="0" y="1271164"/>
                  </a:cubicBezTo>
                  <a:lnTo>
                    <a:pt x="0" y="53596"/>
                  </a:lnTo>
                  <a:cubicBezTo>
                    <a:pt x="0" y="23996"/>
                    <a:pt x="23996" y="0"/>
                    <a:pt x="53596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940262" cy="13628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439400" y="2400300"/>
            <a:ext cx="7085260" cy="5265892"/>
            <a:chOff x="0" y="0"/>
            <a:chExt cx="2360184" cy="138690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360184" cy="1386902"/>
            </a:xfrm>
            <a:custGeom>
              <a:avLst/>
              <a:gdLst/>
              <a:ahLst/>
              <a:cxnLst/>
              <a:rect l="l" t="t" r="r" b="b"/>
              <a:pathLst>
                <a:path w="2360184" h="1386902">
                  <a:moveTo>
                    <a:pt x="44060" y="0"/>
                  </a:moveTo>
                  <a:lnTo>
                    <a:pt x="2316124" y="0"/>
                  </a:lnTo>
                  <a:cubicBezTo>
                    <a:pt x="2327809" y="0"/>
                    <a:pt x="2339016" y="4642"/>
                    <a:pt x="2347279" y="12905"/>
                  </a:cubicBezTo>
                  <a:cubicBezTo>
                    <a:pt x="2355542" y="21168"/>
                    <a:pt x="2360184" y="32375"/>
                    <a:pt x="2360184" y="44060"/>
                  </a:cubicBezTo>
                  <a:lnTo>
                    <a:pt x="2360184" y="1342841"/>
                  </a:lnTo>
                  <a:cubicBezTo>
                    <a:pt x="2360184" y="1367175"/>
                    <a:pt x="2340458" y="1386902"/>
                    <a:pt x="2316124" y="1386902"/>
                  </a:cubicBezTo>
                  <a:lnTo>
                    <a:pt x="44060" y="1386902"/>
                  </a:lnTo>
                  <a:cubicBezTo>
                    <a:pt x="32375" y="1386902"/>
                    <a:pt x="21168" y="1382260"/>
                    <a:pt x="12905" y="1373997"/>
                  </a:cubicBezTo>
                  <a:cubicBezTo>
                    <a:pt x="4642" y="1365734"/>
                    <a:pt x="0" y="1354527"/>
                    <a:pt x="0" y="1342841"/>
                  </a:cubicBezTo>
                  <a:lnTo>
                    <a:pt x="0" y="44060"/>
                  </a:lnTo>
                  <a:cubicBezTo>
                    <a:pt x="0" y="19726"/>
                    <a:pt x="19726" y="0"/>
                    <a:pt x="44060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360184" cy="14250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569535" y="1181100"/>
            <a:ext cx="9184065" cy="5692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4. </a:t>
            </a:r>
            <a:r>
              <a:rPr lang="ru-RU" sz="3999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 звали третьего президента Азербайджана, который принимал участие в строительстве БАМа, чье имя присвоили в 2008 году железнодорожному вокзалу станции </a:t>
            </a:r>
            <a:r>
              <a:rPr lang="ru-RU" sz="3999" b="1" dirty="0" err="1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Ангоя</a:t>
            </a:r>
            <a:r>
              <a:rPr lang="ru-RU" sz="3999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в Северо-Байкальском районе Бурятии?</a:t>
            </a:r>
            <a:endParaRPr lang="en-US" sz="3999" b="1" dirty="0">
              <a:solidFill>
                <a:srgbClr val="EBF7FE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60E6760-A0AF-4F86-B34F-5A199D70C5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536" y="2856918"/>
            <a:ext cx="6376987" cy="4352656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718108"/>
            <a:ext cx="7366932" cy="7846763"/>
            <a:chOff x="0" y="0"/>
            <a:chExt cx="1940262" cy="186548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40262" cy="1865481"/>
            </a:xfrm>
            <a:custGeom>
              <a:avLst/>
              <a:gdLst/>
              <a:ahLst/>
              <a:cxnLst/>
              <a:rect l="l" t="t" r="r" b="b"/>
              <a:pathLst>
                <a:path w="1940262" h="1865481">
                  <a:moveTo>
                    <a:pt x="53596" y="0"/>
                  </a:moveTo>
                  <a:lnTo>
                    <a:pt x="1886666" y="0"/>
                  </a:lnTo>
                  <a:cubicBezTo>
                    <a:pt x="1916266" y="0"/>
                    <a:pt x="1940262" y="23996"/>
                    <a:pt x="1940262" y="53596"/>
                  </a:cubicBezTo>
                  <a:lnTo>
                    <a:pt x="1940262" y="1811885"/>
                  </a:lnTo>
                  <a:cubicBezTo>
                    <a:pt x="1940262" y="1826100"/>
                    <a:pt x="1934615" y="1839732"/>
                    <a:pt x="1924564" y="1849783"/>
                  </a:cubicBezTo>
                  <a:cubicBezTo>
                    <a:pt x="1914513" y="1859835"/>
                    <a:pt x="1900880" y="1865481"/>
                    <a:pt x="1886666" y="1865481"/>
                  </a:cubicBezTo>
                  <a:lnTo>
                    <a:pt x="53596" y="1865481"/>
                  </a:lnTo>
                  <a:cubicBezTo>
                    <a:pt x="23996" y="1865481"/>
                    <a:pt x="0" y="1841485"/>
                    <a:pt x="0" y="1811885"/>
                  </a:cubicBezTo>
                  <a:lnTo>
                    <a:pt x="0" y="53596"/>
                  </a:lnTo>
                  <a:cubicBezTo>
                    <a:pt x="0" y="23996"/>
                    <a:pt x="23996" y="0"/>
                    <a:pt x="53596" y="0"/>
                  </a:cubicBezTo>
                  <a:close/>
                </a:path>
              </a:pathLst>
            </a:custGeom>
            <a:solidFill>
              <a:srgbClr val="4468EC">
                <a:alpha val="86667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940262" cy="19035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610600" y="2324101"/>
            <a:ext cx="8839200" cy="5638800"/>
            <a:chOff x="0" y="0"/>
            <a:chExt cx="1541705" cy="214159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41705" cy="2141594"/>
            </a:xfrm>
            <a:custGeom>
              <a:avLst/>
              <a:gdLst/>
              <a:ahLst/>
              <a:cxnLst/>
              <a:rect l="l" t="t" r="r" b="b"/>
              <a:pathLst>
                <a:path w="1541705" h="2141594">
                  <a:moveTo>
                    <a:pt x="67451" y="0"/>
                  </a:moveTo>
                  <a:lnTo>
                    <a:pt x="1474254" y="0"/>
                  </a:lnTo>
                  <a:cubicBezTo>
                    <a:pt x="1492143" y="0"/>
                    <a:pt x="1509299" y="7106"/>
                    <a:pt x="1521949" y="19756"/>
                  </a:cubicBezTo>
                  <a:cubicBezTo>
                    <a:pt x="1534599" y="32406"/>
                    <a:pt x="1541705" y="49562"/>
                    <a:pt x="1541705" y="67451"/>
                  </a:cubicBezTo>
                  <a:lnTo>
                    <a:pt x="1541705" y="2074143"/>
                  </a:lnTo>
                  <a:cubicBezTo>
                    <a:pt x="1541705" y="2092032"/>
                    <a:pt x="1534599" y="2109189"/>
                    <a:pt x="1521949" y="2121839"/>
                  </a:cubicBezTo>
                  <a:cubicBezTo>
                    <a:pt x="1509299" y="2134488"/>
                    <a:pt x="1492143" y="2141594"/>
                    <a:pt x="1474254" y="2141594"/>
                  </a:cubicBezTo>
                  <a:lnTo>
                    <a:pt x="67451" y="2141594"/>
                  </a:lnTo>
                  <a:cubicBezTo>
                    <a:pt x="49562" y="2141594"/>
                    <a:pt x="32406" y="2134488"/>
                    <a:pt x="19756" y="2121839"/>
                  </a:cubicBezTo>
                  <a:cubicBezTo>
                    <a:pt x="7106" y="2109189"/>
                    <a:pt x="0" y="2092032"/>
                    <a:pt x="0" y="2074143"/>
                  </a:cubicBezTo>
                  <a:lnTo>
                    <a:pt x="0" y="67451"/>
                  </a:lnTo>
                  <a:cubicBezTo>
                    <a:pt x="0" y="49562"/>
                    <a:pt x="7106" y="32406"/>
                    <a:pt x="19756" y="19756"/>
                  </a:cubicBezTo>
                  <a:cubicBezTo>
                    <a:pt x="32406" y="7106"/>
                    <a:pt x="49562" y="0"/>
                    <a:pt x="67451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541705" cy="21796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117125" y="1311439"/>
            <a:ext cx="7190083" cy="78467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5. </a:t>
            </a:r>
            <a:r>
              <a:rPr lang="ru-RU" sz="3999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Этот остров на самом севере Байкала протягивается в виде узкой полосы длиной 11 км и шириной от 20 до 100 метров. Исчезновение этого острова грозит экологической катастрофой для озера</a:t>
            </a:r>
            <a:endParaRPr lang="en-US" sz="3999" b="1" dirty="0">
              <a:solidFill>
                <a:srgbClr val="EBF7FE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5599"/>
              </a:lnSpc>
              <a:spcBef>
                <a:spcPct val="0"/>
              </a:spcBef>
            </a:pPr>
            <a:endParaRPr lang="en-US" sz="3999" b="1" dirty="0">
              <a:solidFill>
                <a:srgbClr val="EBF7FE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074741B-A9D3-BFC7-46C9-86BA17EA33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200" y="2985132"/>
            <a:ext cx="8040767" cy="4499375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324803" y="2366435"/>
            <a:ext cx="9638394" cy="5554131"/>
            <a:chOff x="0" y="0"/>
            <a:chExt cx="2538507" cy="146281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38507" cy="1462816"/>
            </a:xfrm>
            <a:custGeom>
              <a:avLst/>
              <a:gdLst/>
              <a:ahLst/>
              <a:cxnLst/>
              <a:rect l="l" t="t" r="r" b="b"/>
              <a:pathLst>
                <a:path w="2538507" h="1462816">
                  <a:moveTo>
                    <a:pt x="40965" y="0"/>
                  </a:moveTo>
                  <a:lnTo>
                    <a:pt x="2497542" y="0"/>
                  </a:lnTo>
                  <a:cubicBezTo>
                    <a:pt x="2508407" y="0"/>
                    <a:pt x="2518826" y="4316"/>
                    <a:pt x="2526509" y="11998"/>
                  </a:cubicBezTo>
                  <a:cubicBezTo>
                    <a:pt x="2534191" y="19681"/>
                    <a:pt x="2538507" y="30100"/>
                    <a:pt x="2538507" y="40965"/>
                  </a:cubicBezTo>
                  <a:lnTo>
                    <a:pt x="2538507" y="1421851"/>
                  </a:lnTo>
                  <a:cubicBezTo>
                    <a:pt x="2538507" y="1432716"/>
                    <a:pt x="2534191" y="1443135"/>
                    <a:pt x="2526509" y="1450818"/>
                  </a:cubicBezTo>
                  <a:cubicBezTo>
                    <a:pt x="2518826" y="1458500"/>
                    <a:pt x="2508407" y="1462816"/>
                    <a:pt x="2497542" y="1462816"/>
                  </a:cubicBezTo>
                  <a:lnTo>
                    <a:pt x="40965" y="1462816"/>
                  </a:lnTo>
                  <a:cubicBezTo>
                    <a:pt x="18341" y="1462816"/>
                    <a:pt x="0" y="1444476"/>
                    <a:pt x="0" y="1421851"/>
                  </a:cubicBezTo>
                  <a:lnTo>
                    <a:pt x="0" y="40965"/>
                  </a:lnTo>
                  <a:cubicBezTo>
                    <a:pt x="0" y="18341"/>
                    <a:pt x="18341" y="0"/>
                    <a:pt x="40965" y="0"/>
                  </a:cubicBezTo>
                  <a:close/>
                </a:path>
              </a:pathLst>
            </a:custGeom>
            <a:solidFill>
              <a:srgbClr val="4468EC">
                <a:alpha val="36863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538507" cy="15009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737661" y="2765259"/>
            <a:ext cx="7190083" cy="1562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 b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Правильные ответы</a:t>
            </a:r>
          </a:p>
          <a:p>
            <a:pPr algn="ctr">
              <a:lnSpc>
                <a:spcPts val="6299"/>
              </a:lnSpc>
              <a:spcBef>
                <a:spcPct val="0"/>
              </a:spcBef>
            </a:pPr>
            <a:endParaRPr lang="en-US" sz="4500" b="1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185279" y="3940185"/>
            <a:ext cx="8294847" cy="308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1. </a:t>
            </a:r>
            <a:r>
              <a:rPr lang="ru-RU" sz="35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Соболь</a:t>
            </a:r>
            <a:endParaRPr lang="en-US" sz="3500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</a:t>
            </a:r>
            <a:r>
              <a:rPr lang="ru-RU" sz="35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Карта Ж/Д станций БАМа</a:t>
            </a:r>
            <a:endParaRPr lang="en-US" sz="3500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3. </a:t>
            </a:r>
            <a:r>
              <a:rPr lang="ru-RU" sz="35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Татьяна Андриевская</a:t>
            </a:r>
            <a:endParaRPr lang="en-US" sz="3500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4. </a:t>
            </a:r>
            <a:r>
              <a:rPr lang="ru-RU" sz="35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Гейдар Алиев</a:t>
            </a:r>
            <a:endParaRPr lang="en-US" sz="3500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5. </a:t>
            </a:r>
            <a:r>
              <a:rPr lang="ru-RU" sz="35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Остров Ярки</a:t>
            </a:r>
            <a:endParaRPr lang="en-US" sz="3500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C9E3AE6-1F52-9BA0-64D8-5CDD4E035F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2075886"/>
          </a:xfrm>
          <a:prstGeom prst="rect">
            <a:avLst/>
          </a:prstGeom>
        </p:spPr>
      </p:pic>
      <p:sp>
        <p:nvSpPr>
          <p:cNvPr id="4" name="Freeform 4"/>
          <p:cNvSpPr/>
          <p:nvPr/>
        </p:nvSpPr>
        <p:spPr>
          <a:xfrm>
            <a:off x="6477000" y="8420100"/>
            <a:ext cx="7315200" cy="1130531"/>
          </a:xfrm>
          <a:custGeom>
            <a:avLst/>
            <a:gdLst/>
            <a:ahLst/>
            <a:cxnLst/>
            <a:rect l="l" t="t" r="r" b="b"/>
            <a:pathLst>
              <a:path w="7315200" h="1130531">
                <a:moveTo>
                  <a:pt x="0" y="0"/>
                </a:moveTo>
                <a:lnTo>
                  <a:pt x="7315200" y="0"/>
                </a:lnTo>
                <a:lnTo>
                  <a:pt x="7315200" y="1130531"/>
                </a:lnTo>
                <a:lnTo>
                  <a:pt x="0" y="113053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6697504" y="8617065"/>
            <a:ext cx="6874193" cy="669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b="1" dirty="0" err="1">
                <a:solidFill>
                  <a:srgbClr val="3856B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Присоединяйтесь</a:t>
            </a:r>
            <a:r>
              <a:rPr lang="en-US" sz="3999" b="1" dirty="0">
                <a:solidFill>
                  <a:srgbClr val="3856B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к </a:t>
            </a:r>
            <a:r>
              <a:rPr lang="en-US" sz="3999" b="1" dirty="0" err="1">
                <a:solidFill>
                  <a:srgbClr val="3856B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нам</a:t>
            </a:r>
            <a:r>
              <a:rPr lang="en-US" sz="3999" b="1" dirty="0">
                <a:solidFill>
                  <a:srgbClr val="3856B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!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ABB1A90-B576-4775-0C73-C743F2A0D0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5067300"/>
            <a:ext cx="5029200" cy="5029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5728</TotalTime>
  <Words>720</Words>
  <Application>Microsoft Office PowerPoint</Application>
  <PresentationFormat>Произвольный</PresentationFormat>
  <Paragraphs>109</Paragraphs>
  <Slides>42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7" baseType="lpstr">
      <vt:lpstr>Montserrat Bold</vt:lpstr>
      <vt:lpstr>Montserrat</vt:lpstr>
      <vt:lpstr>Calibri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В 1647 году отряд казаков под предводительством Степана Костырева оказался на Тункинской земле. Какое название дали казаки Тункинской долине?</dc:title>
  <dc:creator>Лизочка</dc:creator>
  <cp:lastModifiedBy>РДШ13</cp:lastModifiedBy>
  <cp:revision>5</cp:revision>
  <dcterms:created xsi:type="dcterms:W3CDTF">2006-08-16T00:00:00Z</dcterms:created>
  <dcterms:modified xsi:type="dcterms:W3CDTF">2025-02-03T06:06:28Z</dcterms:modified>
  <dc:identifier>DAGcI845alw</dc:identifier>
</cp:coreProperties>
</file>