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309" r:id="rId5"/>
    <p:sldId id="310" r:id="rId6"/>
    <p:sldId id="312" r:id="rId7"/>
    <p:sldId id="311" r:id="rId8"/>
    <p:sldId id="313" r:id="rId9"/>
    <p:sldId id="314" r:id="rId10"/>
    <p:sldId id="315" r:id="rId11"/>
    <p:sldId id="268" r:id="rId12"/>
    <p:sldId id="269" r:id="rId13"/>
    <p:sldId id="271" r:id="rId14"/>
    <p:sldId id="270" r:id="rId15"/>
    <p:sldId id="273" r:id="rId16"/>
    <p:sldId id="306" r:id="rId17"/>
    <p:sldId id="278" r:id="rId18"/>
    <p:sldId id="305" r:id="rId19"/>
    <p:sldId id="291" r:id="rId20"/>
    <p:sldId id="292" r:id="rId21"/>
    <p:sldId id="318" r:id="rId22"/>
    <p:sldId id="296" r:id="rId23"/>
    <p:sldId id="320" r:id="rId24"/>
    <p:sldId id="321" r:id="rId25"/>
    <p:sldId id="322" r:id="rId26"/>
    <p:sldId id="330" r:id="rId27"/>
    <p:sldId id="331" r:id="rId28"/>
    <p:sldId id="332" r:id="rId29"/>
    <p:sldId id="333" r:id="rId30"/>
    <p:sldId id="334" r:id="rId31"/>
    <p:sldId id="323" r:id="rId32"/>
    <p:sldId id="324" r:id="rId33"/>
    <p:sldId id="325" r:id="rId34"/>
    <p:sldId id="326" r:id="rId35"/>
    <p:sldId id="329" r:id="rId36"/>
    <p:sldId id="297" r:id="rId37"/>
  </p:sldIdLst>
  <p:sldSz cx="18288000" cy="10287000"/>
  <p:notesSz cx="6858000" cy="9144000"/>
  <p:embeddedFontLst>
    <p:embeddedFont>
      <p:font typeface="Calibri" pitchFamily="34" charset="0"/>
      <p:regular r:id="rId39"/>
      <p:bold r:id="rId40"/>
      <p:italic r:id="rId41"/>
      <p:boldItalic r:id="rId42"/>
    </p:embeddedFont>
    <p:embeddedFont>
      <p:font typeface="Montserrat Bold" charset="-52"/>
      <p:regular r:id="rId43"/>
    </p:embeddedFont>
    <p:embeddedFont>
      <p:font typeface="Montserrat" charset="-52"/>
      <p:regular r:id="rId44"/>
    </p:embeddedFont>
    <p:embeddedFont>
      <p:font typeface="Arial Black" pitchFamily="34" charset="0"/>
      <p:bold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615C0"/>
    <a:srgbClr val="2515B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22" autoAdjust="0"/>
  </p:normalViewPr>
  <p:slideViewPr>
    <p:cSldViewPr>
      <p:cViewPr varScale="1">
        <p:scale>
          <a:sx n="59" d="100"/>
          <a:sy n="59" d="100"/>
        </p:scale>
        <p:origin x="-446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A9B0E5-7C3E-4769-805C-4CA2EB25F8DE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D65407-0BFC-4F83-9F10-82076027C4A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3.mp3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microsoft.com/office/2007/relationships/media" Target="../media/media3.mp3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554311"/>
            <a:ext cx="13437696" cy="37702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ctr">
              <a:lnSpc>
                <a:spcPts val="4899"/>
              </a:lnSpc>
              <a:spcBef>
                <a:spcPct val="0"/>
              </a:spcBef>
              <a:buAutoNum type="arabicPeriod"/>
            </a:pPr>
            <a:r>
              <a:rPr lang="ru-RU" sz="3600" dirty="0" smtClean="0">
                <a:solidFill>
                  <a:schemeClr val="bg1"/>
                </a:solidFill>
              </a:rPr>
              <a:t>В каком году был основан </a:t>
            </a:r>
            <a:r>
              <a:rPr lang="ru-RU" sz="3600" dirty="0" err="1" smtClean="0">
                <a:solidFill>
                  <a:schemeClr val="bg1"/>
                </a:solidFill>
              </a:rPr>
              <a:t>Тарбагатайский</a:t>
            </a:r>
            <a:r>
              <a:rPr lang="ru-RU" sz="3600" dirty="0" smtClean="0">
                <a:solidFill>
                  <a:schemeClr val="bg1"/>
                </a:solidFill>
              </a:rPr>
              <a:t> район? Дословно:«В связи с изменением состава и границ </a:t>
            </a:r>
            <a:r>
              <a:rPr lang="ru-RU" sz="3600" dirty="0" err="1" smtClean="0">
                <a:solidFill>
                  <a:schemeClr val="bg1"/>
                </a:solidFill>
              </a:rPr>
              <a:t>Верхнеудинского</a:t>
            </a:r>
            <a:r>
              <a:rPr lang="ru-RU" sz="3600" dirty="0" smtClean="0">
                <a:solidFill>
                  <a:schemeClr val="bg1"/>
                </a:solidFill>
              </a:rPr>
              <a:t> аймака, центр </a:t>
            </a:r>
            <a:r>
              <a:rPr lang="ru-RU" sz="3600" dirty="0" err="1" smtClean="0">
                <a:solidFill>
                  <a:schemeClr val="bg1"/>
                </a:solidFill>
              </a:rPr>
              <a:t>Верхнеудинского</a:t>
            </a:r>
            <a:r>
              <a:rPr lang="ru-RU" sz="3600" dirty="0" smtClean="0">
                <a:solidFill>
                  <a:schemeClr val="bg1"/>
                </a:solidFill>
              </a:rPr>
              <a:t> аймака, </a:t>
            </a:r>
            <a:r>
              <a:rPr lang="ru-RU" sz="3600" dirty="0" err="1" smtClean="0">
                <a:solidFill>
                  <a:schemeClr val="bg1"/>
                </a:solidFill>
              </a:rPr>
              <a:t>Бурят-Монгольской</a:t>
            </a:r>
            <a:r>
              <a:rPr lang="ru-RU" sz="3600" dirty="0" smtClean="0">
                <a:solidFill>
                  <a:schemeClr val="bg1"/>
                </a:solidFill>
              </a:rPr>
              <a:t> АССР перевести из </a:t>
            </a:r>
            <a:r>
              <a:rPr lang="ru-RU" sz="3600" dirty="0" err="1" smtClean="0">
                <a:solidFill>
                  <a:schemeClr val="bg1"/>
                </a:solidFill>
              </a:rPr>
              <a:t>гор.Верхнеудинска</a:t>
            </a:r>
            <a:r>
              <a:rPr lang="ru-RU" sz="3600" dirty="0" smtClean="0">
                <a:solidFill>
                  <a:schemeClr val="bg1"/>
                </a:solidFill>
              </a:rPr>
              <a:t> в селение Тарбагатай, с переименованием </a:t>
            </a:r>
            <a:r>
              <a:rPr lang="ru-RU" sz="3600" dirty="0" err="1" smtClean="0">
                <a:solidFill>
                  <a:schemeClr val="bg1"/>
                </a:solidFill>
              </a:rPr>
              <a:t>Верхнеудинского</a:t>
            </a:r>
            <a:r>
              <a:rPr lang="ru-RU" sz="3600" dirty="0" smtClean="0">
                <a:solidFill>
                  <a:schemeClr val="bg1"/>
                </a:solidFill>
              </a:rPr>
              <a:t> аймака в аймак «</a:t>
            </a:r>
            <a:r>
              <a:rPr lang="ru-RU" sz="3600" dirty="0" err="1" smtClean="0">
                <a:solidFill>
                  <a:schemeClr val="bg1"/>
                </a:solidFill>
              </a:rPr>
              <a:t>Тарбагатайский</a:t>
            </a:r>
            <a:r>
              <a:rPr lang="ru-RU" sz="3600" dirty="0" smtClean="0">
                <a:solidFill>
                  <a:schemeClr val="bg1"/>
                </a:solidFill>
              </a:rPr>
              <a:t>».</a:t>
            </a:r>
            <a:endParaRPr lang="en-US" sz="3499" b="1" dirty="0">
              <a:solidFill>
                <a:schemeClr val="bg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67417" y="5406517"/>
            <a:ext cx="5395583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1920 года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367417" y="6705599"/>
            <a:ext cx="390882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1923 года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820400" y="5459880"/>
            <a:ext cx="438197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1933 года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842665" y="6679080"/>
            <a:ext cx="423803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1930 года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638300"/>
            <a:ext cx="13437696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Где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сейчас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располагается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районный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центр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Тарбагатайского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района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</a:t>
            </a:r>
          </a:p>
        </p:txBody>
      </p:sp>
      <p:sp>
        <p:nvSpPr>
          <p:cNvPr id="11" name="TextBox 7"/>
          <p:cNvSpPr txBox="1"/>
          <p:nvPr/>
        </p:nvSpPr>
        <p:spPr>
          <a:xfrm>
            <a:off x="3733800" y="4762500"/>
            <a:ext cx="373380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Николаевский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3697366" y="6066420"/>
            <a:ext cx="4151234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Большой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Куналей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11336170" y="5938777"/>
            <a:ext cx="2839333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Тарбагатай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11430000" y="4762500"/>
            <a:ext cx="2877970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Барыкино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726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419467"/>
            <a:ext cx="13437696" cy="43986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настоящее время на территории района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действует  10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сельских администраций: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Барыкинское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Большекуналейское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Верхнежиримское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Десятниковское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Заводское,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Куйтунское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Нижнежиримское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Саянтуйское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Тарбагатайское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Шалутское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Сколько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населённых пунктов о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ни объединяют?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3" name="TextBox 7"/>
          <p:cNvSpPr txBox="1"/>
          <p:nvPr/>
        </p:nvSpPr>
        <p:spPr>
          <a:xfrm>
            <a:off x="4267200" y="5901806"/>
            <a:ext cx="559588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4267200" y="6802427"/>
            <a:ext cx="628168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15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" name="TextBox 9"/>
          <p:cNvSpPr txBox="1"/>
          <p:nvPr/>
        </p:nvSpPr>
        <p:spPr>
          <a:xfrm>
            <a:off x="8839200" y="5878946"/>
            <a:ext cx="6522482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23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" name="TextBox 10"/>
          <p:cNvSpPr txBox="1"/>
          <p:nvPr/>
        </p:nvSpPr>
        <p:spPr>
          <a:xfrm>
            <a:off x="11658600" y="6802427"/>
            <a:ext cx="6888406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22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50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419467"/>
            <a:ext cx="13437696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Национальный состав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Тарбагатайского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 русские -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79,14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%, </a:t>
            </a:r>
            <a:endParaRPr lang="ru-RU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буряты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-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18,93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%, </a:t>
            </a: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кто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занимает оставшиеся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1,92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%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5" name="TextBox 7"/>
          <p:cNvSpPr txBox="1"/>
          <p:nvPr/>
        </p:nvSpPr>
        <p:spPr>
          <a:xfrm>
            <a:off x="3972209" y="5290691"/>
            <a:ext cx="2586990" cy="498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Узбеки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3972209" y="6338185"/>
            <a:ext cx="196539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Татары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11125200" y="5290691"/>
            <a:ext cx="2580058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Армяне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10979494" y="6357965"/>
            <a:ext cx="2705100" cy="498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Якуты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91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96366" y="1184373"/>
            <a:ext cx="13820428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2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</a:t>
            </a:r>
            <a:r>
              <a:rPr lang="ru-RU" sz="32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</a:rPr>
              <a:t>Гора</a:t>
            </a:r>
            <a:r>
              <a:rPr lang="ru-RU" sz="3200" dirty="0" smtClean="0">
                <a:solidFill>
                  <a:schemeClr val="bg1"/>
                </a:solidFill>
              </a:rPr>
              <a:t> «</a:t>
            </a:r>
            <a:r>
              <a:rPr lang="ru-RU" sz="3200" b="1" dirty="0" smtClean="0">
                <a:solidFill>
                  <a:schemeClr val="bg1"/>
                </a:solidFill>
              </a:rPr>
              <a:t>Спящий</a:t>
            </a:r>
            <a:r>
              <a:rPr lang="ru-RU" sz="3200" dirty="0" smtClean="0">
                <a:solidFill>
                  <a:schemeClr val="bg1"/>
                </a:solidFill>
              </a:rPr>
              <a:t> </a:t>
            </a:r>
            <a:r>
              <a:rPr lang="ru-RU" sz="3200" b="1" dirty="0" smtClean="0">
                <a:solidFill>
                  <a:schemeClr val="bg1"/>
                </a:solidFill>
              </a:rPr>
              <a:t>лев</a:t>
            </a:r>
            <a:r>
              <a:rPr lang="ru-RU" sz="3200" dirty="0" smtClean="0">
                <a:solidFill>
                  <a:schemeClr val="bg1"/>
                </a:solidFill>
              </a:rPr>
              <a:t>» — одно из самых популярных туристических мест в </a:t>
            </a:r>
            <a:r>
              <a:rPr lang="ru-RU" sz="3200" b="1" dirty="0" smtClean="0">
                <a:solidFill>
                  <a:schemeClr val="bg1"/>
                </a:solidFill>
              </a:rPr>
              <a:t>Бурятии</a:t>
            </a:r>
            <a:r>
              <a:rPr lang="ru-RU" sz="3200" dirty="0" smtClean="0">
                <a:solidFill>
                  <a:schemeClr val="bg1"/>
                </a:solidFill>
              </a:rPr>
              <a:t>. В каком из населенных пунктов она находится?</a:t>
            </a:r>
            <a:endParaRPr lang="ru-RU" sz="3200" b="1" dirty="0">
              <a:solidFill>
                <a:schemeClr val="bg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3020141" y="5662486"/>
            <a:ext cx="5105905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Верхний </a:t>
            </a:r>
            <a:r>
              <a:rPr lang="ru-RU" sz="2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Жирим</a:t>
            </a:r>
            <a:endParaRPr lang="en-US" sz="2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3020141" y="6582133"/>
            <a:ext cx="654115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Тарбагатай</a:t>
            </a:r>
            <a:endParaRPr lang="en-US" sz="2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14" name="TextBox 9"/>
          <p:cNvSpPr txBox="1"/>
          <p:nvPr/>
        </p:nvSpPr>
        <p:spPr>
          <a:xfrm>
            <a:off x="11201400" y="5676900"/>
            <a:ext cx="5624072" cy="467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Куйтун</a:t>
            </a:r>
            <a:endParaRPr lang="en-US" sz="2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8229600" y="6438900"/>
            <a:ext cx="735839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2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Надеино</a:t>
            </a:r>
            <a:endParaRPr lang="en-US" sz="2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6" name="Picture 2" descr="C:\Users\РДД\Downloads\or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2400300"/>
            <a:ext cx="4800600" cy="31019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342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526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402832"/>
            <a:ext cx="13437696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Тарбагатайский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район….?</a:t>
            </a:r>
          </a:p>
          <a:p>
            <a:pPr algn="ctr">
              <a:lnSpc>
                <a:spcPts val="4899"/>
              </a:lnSpc>
            </a:pPr>
            <a:endParaRPr lang="ru-RU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Какая протекает река?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3425673" y="5061831"/>
            <a:ext cx="363605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Селенга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3372097" y="6139049"/>
            <a:ext cx="381757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Волга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9951303" y="4962503"/>
            <a:ext cx="5774125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Куйтунка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11887200" y="6139049"/>
            <a:ext cx="688840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Воровка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414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396947"/>
            <a:ext cx="13437696" cy="41370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600" dirty="0" smtClean="0">
                <a:solidFill>
                  <a:schemeClr val="bg1"/>
                </a:solidFill>
                <a:latin typeface="-apple-system"/>
                <a:cs typeface="Arial" pitchFamily="34" charset="0"/>
                <a:sym typeface="Montserrat Bold"/>
              </a:rPr>
              <a:t> Божество, </a:t>
            </a:r>
            <a:r>
              <a:rPr lang="ru-RU" sz="3600" dirty="0" smtClean="0">
                <a:solidFill>
                  <a:schemeClr val="bg1"/>
                </a:solidFill>
                <a:latin typeface="-apple-system"/>
                <a:cs typeface="Arial" pitchFamily="34" charset="0"/>
              </a:rPr>
              <a:t>дарующее силу и </a:t>
            </a:r>
            <a:r>
              <a:rPr lang="ru-RU" sz="3600" dirty="0" smtClean="0">
                <a:solidFill>
                  <a:schemeClr val="bg1"/>
                </a:solidFill>
                <a:latin typeface="-apple-system"/>
                <a:cs typeface="Arial" pitchFamily="34" charset="0"/>
              </a:rPr>
              <a:t>мощь. Расположен </a:t>
            </a:r>
            <a:r>
              <a:rPr lang="ru-RU" sz="3600" dirty="0" smtClean="0">
                <a:solidFill>
                  <a:schemeClr val="bg1"/>
                </a:solidFill>
                <a:latin typeface="-apple-system"/>
                <a:cs typeface="Arial" pitchFamily="34" charset="0"/>
              </a:rPr>
              <a:t>в </a:t>
            </a:r>
            <a:r>
              <a:rPr lang="ru-RU" sz="3600" dirty="0" err="1" smtClean="0">
                <a:solidFill>
                  <a:schemeClr val="bg1"/>
                </a:solidFill>
                <a:latin typeface="-apple-system"/>
                <a:cs typeface="Arial" pitchFamily="34" charset="0"/>
              </a:rPr>
              <a:t>Тарбагатайском</a:t>
            </a:r>
            <a:r>
              <a:rPr lang="ru-RU" sz="3600" dirty="0" smtClean="0">
                <a:solidFill>
                  <a:schemeClr val="bg1"/>
                </a:solidFill>
                <a:latin typeface="-apple-system"/>
                <a:cs typeface="Arial" pitchFamily="34" charset="0"/>
              </a:rPr>
              <a:t> районе. Хозяин реки Селенги, один из сыновей неба. Его имя переводится как «сильный, могущественный богатырь».</a:t>
            </a:r>
            <a:endParaRPr lang="ru-RU" sz="4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schemeClr val="bg1"/>
                </a:solidFill>
                <a:latin typeface="-apple-system"/>
                <a:cs typeface="Arial" pitchFamily="34" charset="0"/>
              </a:rPr>
              <a:t>Каменный богатырь расположен у горы Омулевая на трассе Улан-Удэ — Тарбагатай, название? </a:t>
            </a:r>
            <a:r>
              <a:rPr lang="ru-RU" sz="4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6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ts val="4899"/>
              </a:lnSpc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3581400" y="5219700"/>
            <a:ext cx="31242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Бухэ-Батор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3581400" y="6245300"/>
            <a:ext cx="433653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Бухэ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Муяа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тэнгри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11277600" y="5227962"/>
            <a:ext cx="39624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200" b="1" dirty="0" err="1" smtClean="0">
                <a:solidFill>
                  <a:schemeClr val="bg1"/>
                </a:solidFill>
              </a:rPr>
              <a:t>Ата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Улаан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тэнгри</a:t>
            </a:r>
            <a:r>
              <a:rPr lang="ru-RU" sz="3200" dirty="0" smtClean="0">
                <a:solidFill>
                  <a:schemeClr val="bg1"/>
                </a:solidFill>
              </a:rPr>
              <a:t> </a:t>
            </a:r>
            <a:endParaRPr lang="en-US" sz="30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11506200" y="6286500"/>
            <a:ext cx="2846162" cy="510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30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3200" b="1" dirty="0" err="1" smtClean="0">
                <a:solidFill>
                  <a:schemeClr val="bg1"/>
                </a:solidFill>
              </a:rPr>
              <a:t>Гужир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тэнгри</a:t>
            </a:r>
            <a:endParaRPr lang="en-US" sz="30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512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6866" y="1329198"/>
            <a:ext cx="13439428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600" dirty="0" smtClean="0">
                <a:solidFill>
                  <a:schemeClr val="bg1"/>
                </a:solidFill>
              </a:rPr>
              <a:t>Название нашего района происходит от названия села </a:t>
            </a:r>
            <a:r>
              <a:rPr lang="ru-RU" sz="3600" b="1" dirty="0" smtClean="0">
                <a:solidFill>
                  <a:schemeClr val="bg1"/>
                </a:solidFill>
              </a:rPr>
              <a:t>Тарбагатай</a:t>
            </a:r>
            <a:r>
              <a:rPr lang="ru-RU" sz="3600" dirty="0" smtClean="0">
                <a:solidFill>
                  <a:schemeClr val="bg1"/>
                </a:solidFill>
              </a:rPr>
              <a:t>, а название этого села в свою очередь происходит от названия зверька из рода сурков- Тарбаган ?</a:t>
            </a:r>
            <a:endParaRPr lang="en-US" sz="3499" b="1" dirty="0">
              <a:solidFill>
                <a:schemeClr val="bg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3048000" y="5934532"/>
            <a:ext cx="5307800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Байбак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3048000" y="6730850"/>
            <a:ext cx="525093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Седой сурок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10363200" y="5934532"/>
            <a:ext cx="490356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Монгольский сурок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10367075" y="6701679"/>
            <a:ext cx="494166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Лесной сурок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737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40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589705" y="255576"/>
            <a:ext cx="13159390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ru-RU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Информация про </a:t>
            </a:r>
            <a:r>
              <a:rPr lang="ru-RU" sz="4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Тарбагатайский</a:t>
            </a:r>
            <a:r>
              <a:rPr lang="ru-RU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ru-RU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ru-RU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</a:t>
            </a:r>
            <a:r>
              <a:rPr lang="en-US" sz="4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791200" y="3243752"/>
            <a:ext cx="2287115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44200" y="3243752"/>
            <a:ext cx="1816586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7) -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2067820" y="882555"/>
            <a:ext cx="14203160" cy="71575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4899"/>
              </a:lnSpc>
              <a:spcBef>
                <a:spcPct val="0"/>
              </a:spcBef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75690" y="778734"/>
            <a:ext cx="15920367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en-US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Как называется гора, </a:t>
            </a:r>
            <a:r>
              <a:rPr lang="ru-RU" sz="3200" b="1" dirty="0" smtClean="0">
                <a:solidFill>
                  <a:srgbClr val="2615C0"/>
                </a:solidFill>
                <a:latin typeface="+mj-lt"/>
              </a:rPr>
              <a:t>которая считается одной из святых мест для буддистов и шаманистов Бурятии?</a:t>
            </a:r>
            <a:endParaRPr lang="en-US" sz="3200" b="1" dirty="0">
              <a:solidFill>
                <a:srgbClr val="2615C0"/>
              </a:solidFill>
              <a:latin typeface="+mj-lt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30722" name="AutoShape 2" descr="C:\Users\%D0%A0%D0%94%D0%94\Downloads\i (4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4" name="AutoShape 4" descr="C:\Users\%D0%A0%D0%94%D0%94\Downloads\i (4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8" name="AutoShape 8" descr="C:\Users\%D0%A0%D0%94%D0%94\Downloads\i (6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9" name="Picture 9" descr="C:\Users\РДД\Downloads\or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943100"/>
            <a:ext cx="8534400" cy="637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676400" y="600485"/>
            <a:ext cx="14514077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2615C0"/>
                </a:solidFill>
                <a:latin typeface="+mj-lt"/>
                <a:ea typeface="Montserrat Bold"/>
                <a:cs typeface="Montserrat Bold"/>
                <a:sym typeface="Montserrat Bold"/>
              </a:rPr>
              <a:t>2</a:t>
            </a:r>
            <a:r>
              <a:rPr lang="en-US" sz="3499" b="1" dirty="0" smtClean="0">
                <a:solidFill>
                  <a:srgbClr val="2615C0"/>
                </a:solidFill>
                <a:latin typeface="+mj-lt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smtClean="0">
                <a:solidFill>
                  <a:srgbClr val="2615C0"/>
                </a:solidFill>
                <a:latin typeface="+mj-lt"/>
                <a:ea typeface="Montserrat Bold"/>
                <a:cs typeface="Montserrat Bold"/>
                <a:sym typeface="Montserrat Bold"/>
              </a:rPr>
              <a:t>Как называется музей, </a:t>
            </a:r>
            <a:r>
              <a:rPr lang="ru-RU" sz="3499" b="1" dirty="0">
                <a:solidFill>
                  <a:srgbClr val="2615C0"/>
                </a:solidFill>
                <a:latin typeface="+mj-lt"/>
                <a:ea typeface="Montserrat Bold"/>
                <a:cs typeface="Montserrat Bold"/>
                <a:sym typeface="Montserrat Bold"/>
              </a:rPr>
              <a:t>который по своей специфике </a:t>
            </a:r>
            <a:r>
              <a:rPr lang="ru-RU" sz="3600" b="1" dirty="0" smtClean="0">
                <a:solidFill>
                  <a:srgbClr val="2615C0"/>
                </a:solidFill>
                <a:latin typeface="+mj-lt"/>
              </a:rPr>
              <a:t>получил звание народного в </a:t>
            </a:r>
            <a:r>
              <a:rPr lang="ru-RU" sz="3600" b="1" dirty="0" err="1" smtClean="0">
                <a:solidFill>
                  <a:srgbClr val="2615C0"/>
                </a:solidFill>
                <a:latin typeface="+mj-lt"/>
              </a:rPr>
              <a:t>Тарбагатайском</a:t>
            </a:r>
            <a:r>
              <a:rPr lang="ru-RU" sz="3600" b="1" dirty="0" smtClean="0">
                <a:solidFill>
                  <a:srgbClr val="2615C0"/>
                </a:solidFill>
                <a:latin typeface="+mj-lt"/>
              </a:rPr>
              <a:t> районе. В музее хранятся предметы истории религии, быта и культуры </a:t>
            </a:r>
            <a:r>
              <a:rPr lang="ru-RU" sz="3600" b="1" dirty="0" err="1" smtClean="0">
                <a:solidFill>
                  <a:srgbClr val="2615C0"/>
                </a:solidFill>
                <a:latin typeface="+mj-lt"/>
              </a:rPr>
              <a:t>семейских</a:t>
            </a:r>
            <a:r>
              <a:rPr lang="ru-RU" sz="3600" b="1" dirty="0" smtClean="0">
                <a:solidFill>
                  <a:srgbClr val="2615C0"/>
                </a:solidFill>
                <a:latin typeface="+mj-lt"/>
              </a:rPr>
              <a:t>?</a:t>
            </a:r>
            <a:endParaRPr lang="en-US" sz="3499" b="1" dirty="0">
              <a:solidFill>
                <a:srgbClr val="2615C0"/>
              </a:solidFill>
              <a:latin typeface="+mj-lt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29698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628900"/>
            <a:ext cx="7591425" cy="5057775"/>
          </a:xfrm>
          <a:prstGeom prst="rect">
            <a:avLst/>
          </a:prstGeom>
          <a:noFill/>
        </p:spPr>
      </p:pic>
      <p:pic>
        <p:nvPicPr>
          <p:cNvPr id="29700" name="Picture 4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63000" y="2705100"/>
            <a:ext cx="8686800" cy="4886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33400" y="550742"/>
            <a:ext cx="16339149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28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одна </a:t>
            </a:r>
            <a:r>
              <a:rPr lang="ru-RU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из крупнейших </a:t>
            </a:r>
            <a:r>
              <a:rPr lang="ru-RU" sz="28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пещер, находящаяся на территории </a:t>
            </a:r>
            <a:r>
              <a:rPr lang="ru-RU" sz="28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Тарбагатайского</a:t>
            </a:r>
            <a:r>
              <a:rPr lang="ru-RU" sz="28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района?</a:t>
            </a:r>
            <a:endParaRPr lang="en-US" sz="28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27650" name="Picture 2" descr="Надеинская пещера (Гора Павлова) -загадки, легенды - 8975658564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619500"/>
            <a:ext cx="6096000" cy="4572000"/>
          </a:xfrm>
          <a:prstGeom prst="rect">
            <a:avLst/>
          </a:prstGeom>
          <a:noFill/>
        </p:spPr>
      </p:pic>
      <p:pic>
        <p:nvPicPr>
          <p:cNvPr id="27652" name="Picture 4" descr="Надеинская пещера (Гора Павлова) -загадки, легенды - 89756681848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15600" y="361950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62000" y="647700"/>
            <a:ext cx="16246129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гора расположенная в </a:t>
            </a:r>
            <a:r>
              <a:rPr lang="ru-RU" sz="3499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Тарбагатайском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районе?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Она получила своё название от цвета кедровой шишки.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Абсолютная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высота горы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- 1424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 над уровнем моря.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23554" name="Picture 2" descr="⛰️Лучше горы могут быть только горы… - 9458462089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552700"/>
            <a:ext cx="6553200" cy="5257800"/>
          </a:xfrm>
          <a:prstGeom prst="rect">
            <a:avLst/>
          </a:prstGeom>
          <a:noFill/>
        </p:spPr>
      </p:pic>
      <p:pic>
        <p:nvPicPr>
          <p:cNvPr id="23556" name="Picture 4" descr="https://avatars.mds.yandex.net/i?id=7dd577fe603e11e957ee1156c48502c820412d96-4281183-images-thumbs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10600" y="2705100"/>
            <a:ext cx="6477000" cy="487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0758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143000" y="476796"/>
            <a:ext cx="15544800" cy="1201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</a:t>
            </a:r>
            <a:r>
              <a:rPr lang="en-US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Как называется головной убор замужней женщины у </a:t>
            </a:r>
            <a:r>
              <a:rPr lang="ru-RU" sz="32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семейских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32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22530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790700"/>
            <a:ext cx="5943600" cy="6743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66800" y="474385"/>
            <a:ext cx="15499658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</a:t>
            </a:r>
            <a:r>
              <a:rPr lang="ru-RU" sz="3200" b="1" dirty="0" smtClean="0">
                <a:solidFill>
                  <a:srgbClr val="2615C0"/>
                </a:solidFill>
                <a:latin typeface="+mj-lt"/>
              </a:rPr>
              <a:t>Масленица — восточнославянский традиционный праздник, отмечаемый в течение недели перед Великим постом. В народном календаре восточных славян праздник маркирует границу зимы и весны</a:t>
            </a:r>
            <a:r>
              <a:rPr lang="en-US" sz="3200" b="1" dirty="0" smtClean="0">
                <a:solidFill>
                  <a:srgbClr val="2615C0"/>
                </a:solidFill>
                <a:latin typeface="+mj-lt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200" b="1" dirty="0" smtClean="0">
                <a:solidFill>
                  <a:srgbClr val="2615C0"/>
                </a:solidFill>
                <a:latin typeface="+mj-lt"/>
                <a:ea typeface="Montserrat Bold"/>
                <a:cs typeface="Montserrat Bold"/>
                <a:sym typeface="Montserrat Bold"/>
              </a:rPr>
              <a:t> Существует несколько версий почему Масленицу  назвали масленицей, назовите одну из них?</a:t>
            </a:r>
            <a:r>
              <a:rPr lang="en-US" sz="3200" b="1" dirty="0" smtClean="0">
                <a:solidFill>
                  <a:srgbClr val="2615C0"/>
                </a:solidFill>
                <a:latin typeface="+mj-lt"/>
                <a:ea typeface="Montserrat Bold"/>
                <a:cs typeface="Montserrat Bold"/>
                <a:sym typeface="Montserrat Bold"/>
              </a:rPr>
              <a:t> </a:t>
            </a:r>
            <a:endParaRPr lang="en-US" sz="3200" b="1" dirty="0">
              <a:solidFill>
                <a:srgbClr val="2615C0"/>
              </a:solidFill>
              <a:latin typeface="+mj-lt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21506" name="Picture 2" descr="https://avatars.mds.yandex.net/i?id=20a044c3b5e67ee5b6cc20aa931e944ad8fe1eb8-9154408-images-thumbs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3238500"/>
            <a:ext cx="6629400" cy="4495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4445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906000" y="3131740"/>
            <a:ext cx="7391400" cy="5436240"/>
            <a:chOff x="0" y="0"/>
            <a:chExt cx="1940262" cy="15491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40262" cy="1549102"/>
            </a:xfrm>
            <a:custGeom>
              <a:avLst/>
              <a:gdLst/>
              <a:ahLst/>
              <a:cxnLst/>
              <a:rect l="l" t="t" r="r" b="b"/>
              <a:pathLst>
                <a:path w="1940262" h="1549102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495506"/>
                  </a:lnTo>
                  <a:cubicBezTo>
                    <a:pt x="1940262" y="1509720"/>
                    <a:pt x="1934615" y="1523353"/>
                    <a:pt x="1924564" y="1533404"/>
                  </a:cubicBezTo>
                  <a:cubicBezTo>
                    <a:pt x="1914513" y="1543455"/>
                    <a:pt x="1900880" y="1549102"/>
                    <a:pt x="1886666" y="1549102"/>
                  </a:cubicBezTo>
                  <a:lnTo>
                    <a:pt x="53596" y="1549102"/>
                  </a:lnTo>
                  <a:cubicBezTo>
                    <a:pt x="39381" y="1549102"/>
                    <a:pt x="25749" y="1543455"/>
                    <a:pt x="15698" y="1533404"/>
                  </a:cubicBezTo>
                  <a:cubicBezTo>
                    <a:pt x="5647" y="1523353"/>
                    <a:pt x="0" y="1509720"/>
                    <a:pt x="0" y="1495506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940262" cy="1587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48253" y="259159"/>
            <a:ext cx="16078200" cy="2872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28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en-US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8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Гимн является официальным символом муниципального образования </a:t>
            </a:r>
            <a:r>
              <a:rPr lang="ru-RU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</a:t>
            </a:r>
            <a:r>
              <a:rPr lang="ru-RU" sz="2800" b="1" dirty="0" err="1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Тарбагатайский</a:t>
            </a:r>
            <a:r>
              <a:rPr lang="ru-RU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</a:t>
            </a:r>
            <a:r>
              <a:rPr lang="ru-RU" sz="28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» и представляет собой музыкально-поэтическое </a:t>
            </a:r>
            <a:r>
              <a:rPr lang="ru-RU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произведение на стихи Татьяны </a:t>
            </a:r>
            <a:r>
              <a:rPr lang="ru-RU" sz="2800" b="1" dirty="0" err="1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Демиховой</a:t>
            </a:r>
            <a:r>
              <a:rPr lang="ru-RU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</a:p>
          <a:p>
            <a:pPr algn="ctr">
              <a:lnSpc>
                <a:spcPts val="5599"/>
              </a:lnSpc>
            </a:pPr>
            <a:r>
              <a:rPr lang="ru-RU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 автора музыки? </a:t>
            </a:r>
            <a:endParaRPr lang="en-US" sz="2800" b="1" dirty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2" name="Чингис_Иванов_Гимн_Баунтовского_Района_2_вар_1727097635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963400" y="4069435"/>
            <a:ext cx="3631975" cy="3631975"/>
          </a:xfrm>
          <a:prstGeom prst="rect">
            <a:avLst/>
          </a:prstGeom>
        </p:spPr>
      </p:pic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0" y="3390900"/>
            <a:ext cx="6096000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87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433706" y="236939"/>
            <a:ext cx="6949293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8"/>
          <p:cNvSpPr txBox="1"/>
          <p:nvPr/>
        </p:nvSpPr>
        <p:spPr>
          <a:xfrm>
            <a:off x="1127907" y="92278"/>
            <a:ext cx="6949293" cy="849443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grpSp>
        <p:nvGrpSpPr>
          <p:cNvPr id="15" name="Group 6"/>
          <p:cNvGrpSpPr/>
          <p:nvPr/>
        </p:nvGrpSpPr>
        <p:grpSpPr>
          <a:xfrm>
            <a:off x="1156609" y="236938"/>
            <a:ext cx="6949293" cy="8349777"/>
            <a:chOff x="0" y="0"/>
            <a:chExt cx="1718471" cy="2199118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18507" y="2552700"/>
            <a:ext cx="6025495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44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4400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 что обозначает сноп на гербе?</a:t>
            </a:r>
            <a:endParaRPr lang="en-US" sz="4400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146" name="Picture 2" descr="https://sun9-3.userapi.com/s/v1/ig2/pHoUYpx3sm3bjPXohiIFxSFDoZcPHqiWxWTBGf7MCkjljopSUsW5fz20pM_XPyNCVCtD9yG-nkHuTzjcyTs1KLby.jpg?quality=96&amp;as=32x32,48x48,72x72,108x108,160x160,240x240,360x360,480x480,540x540,640x640,720x720,1080x1080&amp;from=bu&amp;u=vLaMRaSmwvnqceSEuBqtfqsAjXEMUOhS56LLioq0H-0&amp;cs=807x8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48800" y="876300"/>
            <a:ext cx="6956425" cy="6956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433706" y="236939"/>
            <a:ext cx="6949293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8"/>
          <p:cNvSpPr txBox="1"/>
          <p:nvPr/>
        </p:nvSpPr>
        <p:spPr>
          <a:xfrm>
            <a:off x="1127907" y="92278"/>
            <a:ext cx="6949293" cy="849443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grpSp>
        <p:nvGrpSpPr>
          <p:cNvPr id="15" name="Group 6"/>
          <p:cNvGrpSpPr/>
          <p:nvPr/>
        </p:nvGrpSpPr>
        <p:grpSpPr>
          <a:xfrm>
            <a:off x="1156609" y="236938"/>
            <a:ext cx="6949293" cy="8349777"/>
            <a:chOff x="0" y="0"/>
            <a:chExt cx="1718471" cy="2199118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0"/>
          <p:cNvSpPr txBox="1"/>
          <p:nvPr/>
        </p:nvSpPr>
        <p:spPr>
          <a:xfrm>
            <a:off x="1532540" y="2095500"/>
            <a:ext cx="6140025" cy="35907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Кто является автором романа о </a:t>
            </a:r>
            <a:r>
              <a:rPr lang="ru-RU" sz="3999" b="1" dirty="0" err="1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семейских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Забайкалья «Тарбагатай»?</a:t>
            </a:r>
          </a:p>
        </p:txBody>
      </p:sp>
      <p:pic>
        <p:nvPicPr>
          <p:cNvPr id="5123" name="Picture 3" descr="C:\Users\РДД\Downloads\UiwOVzNa7kq7SQmOEtp7ztAAAkB5PKH3npNaaVeCde_xUAYGILw0P1UAJrMRGaeMFOAoOEr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72800" y="266700"/>
            <a:ext cx="3276600" cy="4030663"/>
          </a:xfrm>
          <a:prstGeom prst="rect">
            <a:avLst/>
          </a:prstGeom>
          <a:noFill/>
        </p:spPr>
      </p:pic>
      <p:pic>
        <p:nvPicPr>
          <p:cNvPr id="5125" name="Picture 5" descr="https://sun9-76.userapi.com/s/v1/ig1/n2nKIpS8lNPySnpGkDx1ipFzSpnwAcVTE6dbvqdpAo1hjJEoALNSNSkxhwdafebqLUmGnYUc.jpg?quality=96&amp;as=32x25,48x38,72x57,108x85,160x126,240x189,360x283,480x377,540x425,640x503,720x566,1080x849,1280x1006,1440x1132,1932x1519&amp;from=bu&amp;u=ehwmEIgt5sBywi_hlNX5LDnMg2at92rryaaS55MHQsM&amp;cs=604x47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363200" y="4381500"/>
            <a:ext cx="5257800" cy="41323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332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048000" y="342900"/>
            <a:ext cx="11219997" cy="8077200"/>
            <a:chOff x="0" y="0"/>
            <a:chExt cx="2538507" cy="14628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38507" cy="1462816"/>
            </a:xfrm>
            <a:custGeom>
              <a:avLst/>
              <a:gdLst/>
              <a:ahLst/>
              <a:cxnLst/>
              <a:rect l="l" t="t" r="r" b="b"/>
              <a:pathLst>
                <a:path w="2538507" h="1462816">
                  <a:moveTo>
                    <a:pt x="40965" y="0"/>
                  </a:moveTo>
                  <a:lnTo>
                    <a:pt x="2497542" y="0"/>
                  </a:lnTo>
                  <a:cubicBezTo>
                    <a:pt x="2508407" y="0"/>
                    <a:pt x="2518826" y="4316"/>
                    <a:pt x="2526509" y="11998"/>
                  </a:cubicBezTo>
                  <a:cubicBezTo>
                    <a:pt x="2534191" y="19681"/>
                    <a:pt x="2538507" y="30100"/>
                    <a:pt x="2538507" y="40965"/>
                  </a:cubicBezTo>
                  <a:lnTo>
                    <a:pt x="2538507" y="1421851"/>
                  </a:lnTo>
                  <a:cubicBezTo>
                    <a:pt x="2538507" y="1432716"/>
                    <a:pt x="2534191" y="1443135"/>
                    <a:pt x="2526509" y="1450818"/>
                  </a:cubicBezTo>
                  <a:cubicBezTo>
                    <a:pt x="2518826" y="1458500"/>
                    <a:pt x="2508407" y="1462816"/>
                    <a:pt x="2497542" y="1462816"/>
                  </a:cubicBezTo>
                  <a:lnTo>
                    <a:pt x="40965" y="1462816"/>
                  </a:lnTo>
                  <a:cubicBezTo>
                    <a:pt x="18341" y="1462816"/>
                    <a:pt x="0" y="1444476"/>
                    <a:pt x="0" y="1421851"/>
                  </a:cubicBezTo>
                  <a:lnTo>
                    <a:pt x="0" y="40965"/>
                  </a:lnTo>
                  <a:cubicBezTo>
                    <a:pt x="0" y="18341"/>
                    <a:pt x="18341" y="0"/>
                    <a:pt x="40965" y="0"/>
                  </a:cubicBezTo>
                  <a:close/>
                </a:path>
              </a:pathLst>
            </a:custGeom>
            <a:solidFill>
              <a:srgbClr val="4468EC">
                <a:alpha val="36863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38507" cy="1500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128017" y="952500"/>
            <a:ext cx="7190083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5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00600" y="1714500"/>
            <a:ext cx="8229600" cy="69121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>
              <a:lnSpc>
                <a:spcPts val="4900"/>
              </a:lnSpc>
              <a:buAutoNum type="arabicPeriod"/>
            </a:pPr>
            <a:r>
              <a:rPr lang="ru-RU" sz="20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Гора «Спящий лев»</a:t>
            </a:r>
          </a:p>
          <a:p>
            <a:pPr>
              <a:lnSpc>
                <a:spcPts val="4900"/>
              </a:lnSpc>
            </a:pPr>
            <a:r>
              <a:rPr lang="ru-RU" sz="20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Музей «</a:t>
            </a:r>
            <a:r>
              <a:rPr lang="ru-RU" sz="20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Семейская</a:t>
            </a:r>
            <a:r>
              <a:rPr lang="ru-RU" sz="20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старина»</a:t>
            </a:r>
          </a:p>
          <a:p>
            <a:pPr>
              <a:lnSpc>
                <a:spcPts val="4900"/>
              </a:lnSpc>
            </a:pPr>
            <a:r>
              <a:rPr lang="en-US" sz="20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20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0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Надеенские</a:t>
            </a:r>
            <a:r>
              <a:rPr lang="ru-RU" sz="20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пещеры</a:t>
            </a:r>
          </a:p>
          <a:p>
            <a:pPr>
              <a:lnSpc>
                <a:spcPts val="4900"/>
              </a:lnSpc>
            </a:pPr>
            <a:r>
              <a:rPr lang="ru-RU" sz="20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Гора «Синяя»</a:t>
            </a:r>
          </a:p>
          <a:p>
            <a:pPr>
              <a:lnSpc>
                <a:spcPts val="4900"/>
              </a:lnSpc>
            </a:pPr>
            <a:r>
              <a:rPr lang="ru-RU" sz="20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Кичка</a:t>
            </a:r>
          </a:p>
          <a:p>
            <a:pPr>
              <a:lnSpc>
                <a:spcPts val="4900"/>
              </a:lnSpc>
            </a:pPr>
            <a:r>
              <a:rPr lang="ru-RU" sz="20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Масло</a:t>
            </a:r>
          </a:p>
          <a:p>
            <a:pPr>
              <a:lnSpc>
                <a:spcPts val="4900"/>
              </a:lnSpc>
            </a:pPr>
            <a:r>
              <a:rPr lang="ru-RU" sz="20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Наталья Елизова</a:t>
            </a:r>
          </a:p>
          <a:p>
            <a:pPr>
              <a:lnSpc>
                <a:spcPts val="4900"/>
              </a:lnSpc>
            </a:pPr>
            <a:r>
              <a:rPr lang="ru-RU" sz="20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Развитое сельское хозяйство района, его тружеников, добивающихся в нелегких условиях больших урожаев.</a:t>
            </a:r>
          </a:p>
          <a:p>
            <a:pPr>
              <a:lnSpc>
                <a:spcPts val="4900"/>
              </a:lnSpc>
            </a:pPr>
            <a:r>
              <a:rPr lang="ru-RU" sz="20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Ольга </a:t>
            </a:r>
            <a:r>
              <a:rPr lang="ru-RU" sz="20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Шейпак</a:t>
            </a:r>
            <a:endParaRPr lang="ru-RU" sz="20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>
              <a:lnSpc>
                <a:spcPts val="4900"/>
              </a:lnSpc>
            </a:pPr>
            <a:endParaRPr lang="en-US" sz="20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4098" name="AutoShape 2" descr="C:\Users\%D0%A0%D0%94%D0%94\Downloads\%D0%B6%D0%B0%D1%80%D0%BA%D0%B8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 descr="C:\Users\РДД\Downloads\жарк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999796"/>
            <a:ext cx="11887200" cy="77881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pic>
        <p:nvPicPr>
          <p:cNvPr id="3074" name="Picture 2" descr="C:\Users\РДД\Downloads\багульни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235943"/>
            <a:ext cx="10896600" cy="71638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pic>
        <p:nvPicPr>
          <p:cNvPr id="51201" name="Picture 1" descr="C:\Users\РДД\Downloads\черемух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386818"/>
            <a:ext cx="12420599" cy="6880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pic>
        <p:nvPicPr>
          <p:cNvPr id="50177" name="Picture 1" descr="C:\Users\РДД\Downloads\иван-ча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920751"/>
            <a:ext cx="14401800" cy="7600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pic>
        <p:nvPicPr>
          <p:cNvPr id="49153" name="Picture 1" descr="C:\Users\РДД\Downloads\берез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124370"/>
            <a:ext cx="12801600" cy="7672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pic>
        <p:nvPicPr>
          <p:cNvPr id="48129" name="Picture 1" descr="C:\Users\РДД\Downloads\земляник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699" y="1866900"/>
            <a:ext cx="15441329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3" name="TextBox 2"/>
          <p:cNvSpPr txBox="1"/>
          <p:nvPr/>
        </p:nvSpPr>
        <p:spPr>
          <a:xfrm>
            <a:off x="5943600" y="1333500"/>
            <a:ext cx="516070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7200" dirty="0" smtClean="0">
                <a:solidFill>
                  <a:srgbClr val="2615C0"/>
                </a:solidFill>
              </a:rPr>
              <a:t>Жарки</a:t>
            </a:r>
          </a:p>
          <a:p>
            <a:pPr marL="342900" indent="-342900">
              <a:buAutoNum type="arabicPeriod"/>
            </a:pPr>
            <a:r>
              <a:rPr lang="ru-RU" sz="7200" dirty="0" smtClean="0">
                <a:solidFill>
                  <a:srgbClr val="2615C0"/>
                </a:solidFill>
              </a:rPr>
              <a:t>Багульник</a:t>
            </a:r>
          </a:p>
          <a:p>
            <a:pPr marL="342900" indent="-342900">
              <a:buAutoNum type="arabicPeriod"/>
            </a:pPr>
            <a:r>
              <a:rPr lang="ru-RU" sz="7200" dirty="0" smtClean="0">
                <a:solidFill>
                  <a:srgbClr val="2615C0"/>
                </a:solidFill>
              </a:rPr>
              <a:t>Черемуха</a:t>
            </a:r>
          </a:p>
          <a:p>
            <a:pPr marL="342900" indent="-342900">
              <a:buAutoNum type="arabicPeriod"/>
            </a:pPr>
            <a:r>
              <a:rPr lang="ru-RU" sz="7200" dirty="0" smtClean="0">
                <a:solidFill>
                  <a:srgbClr val="2615C0"/>
                </a:solidFill>
              </a:rPr>
              <a:t>Иван-чай</a:t>
            </a:r>
          </a:p>
          <a:p>
            <a:pPr marL="342900" indent="-342900">
              <a:buAutoNum type="arabicPeriod"/>
            </a:pPr>
            <a:r>
              <a:rPr lang="ru-RU" sz="7200" dirty="0" smtClean="0">
                <a:solidFill>
                  <a:srgbClr val="2615C0"/>
                </a:solidFill>
              </a:rPr>
              <a:t>Береза</a:t>
            </a:r>
          </a:p>
          <a:p>
            <a:pPr marL="342900" indent="-342900">
              <a:buAutoNum type="arabicPeriod"/>
            </a:pPr>
            <a:r>
              <a:rPr lang="ru-RU" sz="7200" dirty="0" smtClean="0">
                <a:solidFill>
                  <a:srgbClr val="2615C0"/>
                </a:solidFill>
              </a:rPr>
              <a:t>Земляника</a:t>
            </a:r>
            <a:endParaRPr lang="ru-RU" sz="7200" dirty="0">
              <a:solidFill>
                <a:srgbClr val="2615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l="-106" t="-212" r="-106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pic>
        <p:nvPicPr>
          <p:cNvPr id="3" name="Рисунок 2" descr="Гусляков Герой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85900"/>
            <a:ext cx="3043238" cy="366141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819400" y="419100"/>
            <a:ext cx="127249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2615C0"/>
                </a:solidFill>
                <a:latin typeface="Arial Black" pitchFamily="34" charset="0"/>
              </a:rPr>
              <a:t>Герои земли </a:t>
            </a:r>
            <a:r>
              <a:rPr lang="ru-RU" sz="5400" dirty="0" err="1" smtClean="0">
                <a:solidFill>
                  <a:srgbClr val="2615C0"/>
                </a:solidFill>
                <a:latin typeface="Arial Black" pitchFamily="34" charset="0"/>
              </a:rPr>
              <a:t>Тарбагатайской</a:t>
            </a:r>
            <a:r>
              <a:rPr lang="ru-RU" sz="5400" dirty="0" smtClean="0">
                <a:solidFill>
                  <a:srgbClr val="2615C0"/>
                </a:solidFill>
                <a:latin typeface="Arial Black" pitchFamily="34" charset="0"/>
              </a:rPr>
              <a:t>….</a:t>
            </a:r>
            <a:endParaRPr lang="ru-RU" sz="5400" dirty="0">
              <a:solidFill>
                <a:srgbClr val="2615C0"/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38600" y="1790700"/>
            <a:ext cx="112776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2615C0"/>
                </a:solidFill>
                <a:latin typeface="Arial" pitchFamily="34" charset="0"/>
                <a:cs typeface="Arial" pitchFamily="34" charset="0"/>
              </a:rPr>
              <a:t>Этому человеку, Указом Президента Российской Федерации № 400 от 28 февраля 1994 г. за мужество и героизм, проявленные в борьбе с немецко-фашистскими захватчиками в Великой Отечественной войне 1941-1945 гг. присвоено звание Героя Российской Федерации с вручением знака особого отличия - медали "Золотая Звезда" Кто этот человек?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pic>
        <p:nvPicPr>
          <p:cNvPr id="43010" name="Picture 2" descr="https://avatars.mds.yandex.net/get-entity_search/6246269/910195952/S600xU_2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90500"/>
            <a:ext cx="3048000" cy="463005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419600" y="1104900"/>
            <a:ext cx="82601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2615C0"/>
                </a:solidFill>
              </a:rPr>
              <a:t>Помощник </a:t>
            </a:r>
            <a:r>
              <a:rPr lang="ru-RU" sz="4400" dirty="0" smtClean="0">
                <a:solidFill>
                  <a:srgbClr val="2615C0"/>
                </a:solidFill>
              </a:rPr>
              <a:t>командира взвода пешей разведки 312-го стрелкового полка, </a:t>
            </a:r>
            <a:r>
              <a:rPr lang="ru-RU" sz="4400" dirty="0" smtClean="0">
                <a:solidFill>
                  <a:srgbClr val="2615C0"/>
                </a:solidFill>
              </a:rPr>
              <a:t>сержант, полный кавалер орденов Славы. Кто этот человек?</a:t>
            </a:r>
            <a:endParaRPr lang="ru-RU" sz="4400" dirty="0">
              <a:solidFill>
                <a:srgbClr val="2615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pic>
        <p:nvPicPr>
          <p:cNvPr id="44034" name="Picture 2" descr="https://avatars.mds.yandex.net/i?id=89b3a1175ad65029ec39c0eb7bad784efa8daf49563fc6ec-13206706-images-thumbs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42900"/>
            <a:ext cx="3581400" cy="477520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257800" y="876300"/>
            <a:ext cx="9982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2615C0"/>
                </a:solidFill>
              </a:rPr>
              <a:t>Полный </a:t>
            </a:r>
            <a:r>
              <a:rPr lang="ru-RU" sz="4000" b="1" dirty="0" smtClean="0">
                <a:solidFill>
                  <a:srgbClr val="2615C0"/>
                </a:solidFill>
              </a:rPr>
              <a:t>кавалер солдатского Георгиевского креста, был также награждён Георгиевскими медалями «За храбрость». Фельдфебель 5-й роты 14-го Сибирского стрелкового </a:t>
            </a:r>
            <a:r>
              <a:rPr lang="ru-RU" sz="4000" b="1" dirty="0" smtClean="0">
                <a:solidFill>
                  <a:srgbClr val="2615C0"/>
                </a:solidFill>
              </a:rPr>
              <a:t>полка.</a:t>
            </a:r>
            <a:r>
              <a:rPr lang="ru-RU" sz="4000" b="1" dirty="0" smtClean="0">
                <a:solidFill>
                  <a:srgbClr val="2615C0"/>
                </a:solidFill>
              </a:rPr>
              <a:t> </a:t>
            </a:r>
            <a:r>
              <a:rPr lang="ru-RU" sz="4000" b="1" dirty="0" smtClean="0">
                <a:solidFill>
                  <a:srgbClr val="2615C0"/>
                </a:solidFill>
              </a:rPr>
              <a:t> </a:t>
            </a:r>
          </a:p>
          <a:p>
            <a:r>
              <a:rPr lang="ru-RU" sz="4000" b="1" dirty="0" smtClean="0">
                <a:solidFill>
                  <a:srgbClr val="2615C0"/>
                </a:solidFill>
              </a:rPr>
              <a:t>1.Кто этот человек? </a:t>
            </a:r>
          </a:p>
          <a:p>
            <a:r>
              <a:rPr lang="ru-RU" sz="4000" b="1" dirty="0" smtClean="0">
                <a:solidFill>
                  <a:srgbClr val="2615C0"/>
                </a:solidFill>
              </a:rPr>
              <a:t>2.Что означает звание фельдфебель?</a:t>
            </a:r>
            <a:endParaRPr lang="ru-RU" sz="4000" b="1" dirty="0">
              <a:solidFill>
                <a:srgbClr val="2615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3" name="TextBox 2"/>
          <p:cNvSpPr txBox="1"/>
          <p:nvPr/>
        </p:nvSpPr>
        <p:spPr>
          <a:xfrm>
            <a:off x="2133600" y="2171700"/>
            <a:ext cx="1363206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2615C0"/>
                </a:solidFill>
              </a:rPr>
              <a:t>Правильные ответы</a:t>
            </a:r>
          </a:p>
          <a:p>
            <a:pPr marL="342900" indent="-342900">
              <a:buAutoNum type="arabicPeriod"/>
            </a:pPr>
            <a:r>
              <a:rPr lang="ru-RU" sz="3200" dirty="0" err="1" smtClean="0">
                <a:solidFill>
                  <a:srgbClr val="2615C0"/>
                </a:solidFill>
              </a:rPr>
              <a:t>Гусляков</a:t>
            </a:r>
            <a:r>
              <a:rPr lang="ru-RU" sz="3200" dirty="0" smtClean="0">
                <a:solidFill>
                  <a:srgbClr val="2615C0"/>
                </a:solidFill>
              </a:rPr>
              <a:t> Георгий Иванович</a:t>
            </a:r>
          </a:p>
          <a:p>
            <a:pPr marL="342900" indent="-342900">
              <a:buAutoNum type="arabicPeriod"/>
            </a:pPr>
            <a:r>
              <a:rPr lang="ru-RU" sz="3200" dirty="0" err="1" smtClean="0">
                <a:solidFill>
                  <a:srgbClr val="2615C0"/>
                </a:solidFill>
              </a:rPr>
              <a:t>Редикальцев</a:t>
            </a:r>
            <a:r>
              <a:rPr lang="ru-RU" sz="3200" dirty="0" smtClean="0">
                <a:solidFill>
                  <a:srgbClr val="2615C0"/>
                </a:solidFill>
              </a:rPr>
              <a:t> Петр Капитонович</a:t>
            </a:r>
          </a:p>
          <a:p>
            <a:pPr marL="342900" indent="-342900">
              <a:buAutoNum type="arabicPeriod"/>
            </a:pPr>
            <a:r>
              <a:rPr lang="ru-RU" sz="3200" dirty="0" err="1" smtClean="0">
                <a:solidFill>
                  <a:srgbClr val="2615C0"/>
                </a:solidFill>
              </a:rPr>
              <a:t>Думнов</a:t>
            </a:r>
            <a:r>
              <a:rPr lang="ru-RU" sz="3200" dirty="0" smtClean="0">
                <a:solidFill>
                  <a:srgbClr val="2615C0"/>
                </a:solidFill>
              </a:rPr>
              <a:t> Афанасий </a:t>
            </a:r>
            <a:r>
              <a:rPr lang="ru-RU" sz="3200" dirty="0" err="1" smtClean="0">
                <a:solidFill>
                  <a:srgbClr val="2615C0"/>
                </a:solidFill>
              </a:rPr>
              <a:t>Перфильевич</a:t>
            </a:r>
            <a:r>
              <a:rPr lang="ru-RU" sz="3200" dirty="0" smtClean="0">
                <a:solidFill>
                  <a:srgbClr val="2615C0"/>
                </a:solidFill>
              </a:rPr>
              <a:t>. Звание старшего унтер-офицера в армии.</a:t>
            </a:r>
            <a:endParaRPr lang="ru-RU" sz="3200" dirty="0">
              <a:solidFill>
                <a:srgbClr val="2615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048250" y="7175268"/>
            <a:ext cx="7315200" cy="1130531"/>
          </a:xfrm>
          <a:custGeom>
            <a:avLst/>
            <a:gdLst/>
            <a:ahLst/>
            <a:cxnLst/>
            <a:rect l="l" t="t" r="r" b="b"/>
            <a:pathLst>
              <a:path w="7315200" h="1130531">
                <a:moveTo>
                  <a:pt x="0" y="0"/>
                </a:moveTo>
                <a:lnTo>
                  <a:pt x="7315200" y="0"/>
                </a:lnTo>
                <a:lnTo>
                  <a:pt x="7315200" y="1130531"/>
                </a:lnTo>
                <a:lnTo>
                  <a:pt x="0" y="113053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268754" y="7372233"/>
            <a:ext cx="6874193" cy="669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 err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Присоединяйтесь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 </a:t>
            </a:r>
            <a:r>
              <a:rPr lang="en-US" sz="3999" b="1" dirty="0" err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нам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!</a:t>
            </a:r>
          </a:p>
        </p:txBody>
      </p:sp>
      <p:pic>
        <p:nvPicPr>
          <p:cNvPr id="2049" name="Picture 1" descr="C:\Users\РДД\Downloads\q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8800" y="647700"/>
            <a:ext cx="6019800" cy="601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</TotalTime>
  <Words>670</Words>
  <Application>Microsoft Office PowerPoint</Application>
  <PresentationFormat>Произвольный</PresentationFormat>
  <Paragraphs>99</Paragraphs>
  <Slides>36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Arial</vt:lpstr>
      <vt:lpstr>Calibri</vt:lpstr>
      <vt:lpstr>Montserrat Bold</vt:lpstr>
      <vt:lpstr>Montserrat</vt:lpstr>
      <vt:lpstr>-apple-system</vt:lpstr>
      <vt:lpstr>Arial Black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В 1647 году отряд казаков под предводительством Степана Костырева оказался на Тункинской земле. Какое название дали казаки Тункинской долине?</dc:title>
  <dc:creator>Лизочка</dc:creator>
  <cp:lastModifiedBy>РДД</cp:lastModifiedBy>
  <cp:revision>121</cp:revision>
  <dcterms:created xsi:type="dcterms:W3CDTF">2006-08-16T00:00:00Z</dcterms:created>
  <dcterms:modified xsi:type="dcterms:W3CDTF">2025-02-19T02:54:21Z</dcterms:modified>
  <dc:identifier>DAGcI845alw</dc:identifier>
</cp:coreProperties>
</file>