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84" r:id="rId4"/>
  </p:sldMasterIdLst>
  <p:notesMasterIdLst>
    <p:notesMasterId r:id="rId46"/>
  </p:notesMasterIdLst>
  <p:handoutMasterIdLst>
    <p:handoutMasterId r:id="rId47"/>
  </p:handoutMasterIdLst>
  <p:sldIdLst>
    <p:sldId id="307" r:id="rId5"/>
    <p:sldId id="261" r:id="rId6"/>
    <p:sldId id="337" r:id="rId7"/>
    <p:sldId id="271" r:id="rId8"/>
    <p:sldId id="338" r:id="rId9"/>
    <p:sldId id="324" r:id="rId10"/>
    <p:sldId id="272" r:id="rId11"/>
    <p:sldId id="339" r:id="rId12"/>
    <p:sldId id="340" r:id="rId13"/>
    <p:sldId id="265" r:id="rId14"/>
    <p:sldId id="330" r:id="rId15"/>
    <p:sldId id="332" r:id="rId16"/>
    <p:sldId id="331" r:id="rId17"/>
    <p:sldId id="333" r:id="rId18"/>
    <p:sldId id="268" r:id="rId19"/>
    <p:sldId id="270" r:id="rId20"/>
    <p:sldId id="329" r:id="rId21"/>
    <p:sldId id="336" r:id="rId22"/>
    <p:sldId id="326" r:id="rId23"/>
    <p:sldId id="335" r:id="rId24"/>
    <p:sldId id="341" r:id="rId25"/>
    <p:sldId id="334" r:id="rId26"/>
    <p:sldId id="342" r:id="rId27"/>
    <p:sldId id="343" r:id="rId28"/>
    <p:sldId id="344" r:id="rId29"/>
    <p:sldId id="345" r:id="rId30"/>
    <p:sldId id="346" r:id="rId31"/>
    <p:sldId id="347" r:id="rId32"/>
    <p:sldId id="260" r:id="rId33"/>
    <p:sldId id="348" r:id="rId34"/>
    <p:sldId id="349" r:id="rId35"/>
    <p:sldId id="351" r:id="rId36"/>
    <p:sldId id="352" r:id="rId37"/>
    <p:sldId id="353" r:id="rId38"/>
    <p:sldId id="354" r:id="rId39"/>
    <p:sldId id="355" r:id="rId40"/>
    <p:sldId id="356" r:id="rId41"/>
    <p:sldId id="357" r:id="rId42"/>
    <p:sldId id="358" r:id="rId43"/>
    <p:sldId id="359" r:id="rId44"/>
    <p:sldId id="360" r:id="rId45"/>
  </p:sldIdLst>
  <p:sldSz cx="12192000" cy="6858000"/>
  <p:notesSz cx="13716000" cy="2438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3" orient="horz" pos="2616" userDrawn="1">
          <p15:clr>
            <a:srgbClr val="A4A3A4"/>
          </p15:clr>
        </p15:guide>
        <p15:guide id="4" orient="horz" pos="3264" userDrawn="1">
          <p15:clr>
            <a:srgbClr val="A4A3A4"/>
          </p15:clr>
        </p15:guide>
        <p15:guide id="5" pos="6912" userDrawn="1">
          <p15:clr>
            <a:srgbClr val="A4A3A4"/>
          </p15:clr>
        </p15:guide>
        <p15:guide id="6" orient="horz" userDrawn="1">
          <p15:clr>
            <a:srgbClr val="A4A3A4"/>
          </p15:clr>
        </p15:guide>
        <p15:guide id="7" orient="horz" pos="4008" userDrawn="1">
          <p15:clr>
            <a:srgbClr val="A4A3A4"/>
          </p15:clr>
        </p15:guide>
        <p15:guide id="9" orient="horz" pos="2352" userDrawn="1">
          <p15:clr>
            <a:srgbClr val="A4A3A4"/>
          </p15:clr>
        </p15:guide>
        <p15:guide id="12" pos="6696" userDrawn="1">
          <p15:clr>
            <a:srgbClr val="A4A3A4"/>
          </p15:clr>
        </p15:guide>
        <p15:guide id="15" pos="2136" userDrawn="1">
          <p15:clr>
            <a:srgbClr val="A4A3A4"/>
          </p15:clr>
        </p15:guide>
        <p15:guide id="16" pos="2760" userDrawn="1">
          <p15:clr>
            <a:srgbClr val="A4A3A4"/>
          </p15:clr>
        </p15:guide>
        <p15:guide id="17" pos="3288" userDrawn="1">
          <p15:clr>
            <a:srgbClr val="A4A3A4"/>
          </p15:clr>
        </p15:guide>
        <p15:guide id="18" pos="4032" userDrawn="1">
          <p15:clr>
            <a:srgbClr val="A4A3A4"/>
          </p15:clr>
        </p15:guide>
        <p15:guide id="19" pos="4392" userDrawn="1">
          <p15:clr>
            <a:srgbClr val="A4A3A4"/>
          </p15:clr>
        </p15:guide>
        <p15:guide id="20" pos="4944" userDrawn="1">
          <p15:clr>
            <a:srgbClr val="A4A3A4"/>
          </p15:clr>
        </p15:guide>
        <p15:guide id="21" pos="5544" userDrawn="1">
          <p15:clr>
            <a:srgbClr val="A4A3A4"/>
          </p15:clr>
        </p15:guide>
        <p15:guide id="22" pos="6072" userDrawn="1">
          <p15:clr>
            <a:srgbClr val="A4A3A4"/>
          </p15:clr>
        </p15:guide>
        <p15:guide id="23" orient="horz" pos="2448" userDrawn="1">
          <p15:clr>
            <a:srgbClr val="A4A3A4"/>
          </p15:clr>
        </p15:guide>
        <p15:guide id="25" pos="5256" userDrawn="1">
          <p15:clr>
            <a:srgbClr val="A4A3A4"/>
          </p15:clr>
        </p15:guide>
        <p15:guide id="26" pos="7261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2C8F"/>
    <a:srgbClr val="FDFBF6"/>
    <a:srgbClr val="AAC4E9"/>
    <a:srgbClr val="F5CDCE"/>
    <a:srgbClr val="DF8C8C"/>
    <a:srgbClr val="D4D593"/>
    <a:srgbClr val="E6F0FE"/>
    <a:srgbClr val="CDBE8A"/>
    <a:srgbClr val="FFEFEF"/>
    <a:srgbClr val="FCFB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B4B98B0-60AC-42C2-AFA5-B58CD77FA1E5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Light Style 3 - Accent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3004" autoAdjust="0"/>
  </p:normalViewPr>
  <p:slideViewPr>
    <p:cSldViewPr snapToGrid="0" snapToObjects="1">
      <p:cViewPr varScale="1">
        <p:scale>
          <a:sx n="61" d="100"/>
          <a:sy n="61" d="100"/>
        </p:scale>
        <p:origin x="884" y="28"/>
      </p:cViewPr>
      <p:guideLst>
        <p:guide orient="horz" pos="2616"/>
        <p:guide orient="horz" pos="3264"/>
        <p:guide pos="6912"/>
        <p:guide orient="horz"/>
        <p:guide orient="horz" pos="4008"/>
        <p:guide orient="horz" pos="2352"/>
        <p:guide pos="6696"/>
        <p:guide pos="2136"/>
        <p:guide pos="2760"/>
        <p:guide pos="3288"/>
        <p:guide pos="4032"/>
        <p:guide pos="4392"/>
        <p:guide pos="4944"/>
        <p:guide pos="5544"/>
        <p:guide pos="6072"/>
        <p:guide orient="horz" pos="2448"/>
        <p:guide pos="5256"/>
        <p:guide pos="726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37" d="100"/>
          <a:sy n="37" d="100"/>
        </p:scale>
        <p:origin x="3384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handoutMaster" Target="handoutMasters/handoutMaster1.xml"/><Relationship Id="rId50" Type="http://schemas.openxmlformats.org/officeDocument/2006/relationships/theme" Target="theme/theme1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microsoft.com/office/2018/10/relationships/authors" Target="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presProps" Target="presProps.xml"/><Relationship Id="rId8" Type="http://schemas.openxmlformats.org/officeDocument/2006/relationships/slide" Target="slides/slide4.xml"/><Relationship Id="rId51" Type="http://schemas.openxmlformats.org/officeDocument/2006/relationships/tableStyles" Target="tableStyles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22426ABF-A8C0-D94B-8DA4-89B3D95177FD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5943600" cy="12223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lang="ru-RU"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F73E1C36-C21F-0B70-27E7-5B59DAE2756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7769225" y="0"/>
            <a:ext cx="5943600" cy="12223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lang="ru-RU" sz="1200"/>
            </a:lvl1pPr>
          </a:lstStyle>
          <a:p>
            <a:pPr rtl="0"/>
            <a:fld id="{F16EF179-AC8C-44A3-9ED6-6152B0CF8E1F}" type="datetimeyyyy">
              <a:rPr lang="ru-RU" smtClean="0"/>
              <a:t>2026</a:t>
            </a:fld>
            <a:endParaRPr lang="ru-RU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5942066-244B-8673-5E9A-26E4265AD0B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23161625"/>
            <a:ext cx="5943600" cy="12223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lang="ru-RU" sz="1200"/>
            </a:lvl1pPr>
          </a:lstStyle>
          <a:p>
            <a:pPr rtl="0"/>
            <a:endParaRPr lang="ru-RU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530EE97-1F54-6631-A4BB-FD938296488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7769225" y="23161625"/>
            <a:ext cx="5943600" cy="12223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lang="ru-RU" sz="1200"/>
            </a:lvl1pPr>
          </a:lstStyle>
          <a:p>
            <a:pPr rtl="0"/>
            <a:fld id="{420BD0AB-C59E-4A46-83D3-F07787446BA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33783596"/>
      </p:ext>
    </p:extLst>
  </p:cSld>
  <p:clrMap bg1="lt1" tx1="dk1" bg2="lt2" tx2="dk2" accent1="accent1" accent2="accent2" accent3="accent3" accent4="accent4" accent5="accent5" accent6="accent6" hlink="hlink" folHlink="folHlink"/>
  <p:hf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0866786"/>
      </p:ext>
    </p:extLst>
  </p:cSld>
  <p:clrMap bg1="lt1" tx1="dk1" bg2="lt2" tx2="dk2" accent1="accent1" accent2="accent2" accent3="accent3" accent4="accent4" accent5="accent5" accent6="accent6" hlink="hlink" folHlink="folHlink"/>
  <p:hf hdr="0" ftr="0"/>
  <p:notesStyle>
    <a:lvl1pPr marL="0" algn="l" defTabSz="457200" rtl="0" eaLnBrk="1" latinLnBrk="0" hangingPunct="1">
      <a:defRPr lang="ru-RU" sz="6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457200" rtl="0" eaLnBrk="1" latinLnBrk="0" hangingPunct="1">
      <a:defRPr lang="ru-RU" sz="6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457200" rtl="0" eaLnBrk="1" latinLnBrk="0" hangingPunct="1">
      <a:defRPr lang="ru-RU" sz="6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457200" rtl="0" eaLnBrk="1" latinLnBrk="0" hangingPunct="1">
      <a:defRPr lang="ru-RU" sz="6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457200" rtl="0" eaLnBrk="1" latinLnBrk="0" hangingPunct="1">
      <a:defRPr lang="ru-RU" sz="6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457200" rtl="0" eaLnBrk="1" latinLnBrk="0" hangingPunct="1">
      <a:defRPr lang="ru-RU" sz="6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457200" rtl="0" eaLnBrk="1" latinLnBrk="0" hangingPunct="1">
      <a:defRPr lang="ru-RU" sz="6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457200" rtl="0" eaLnBrk="1" latinLnBrk="0" hangingPunct="1">
      <a:defRPr lang="ru-RU" sz="6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457200" rtl="0" eaLnBrk="1" latinLnBrk="0" hangingPunct="1">
      <a:defRPr lang="ru-RU" sz="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 rtlCol="0"/>
          <a:lstStyle>
            <a:defPPr>
              <a:defRPr lang="ru-RU"/>
            </a:defPPr>
          </a:lstStyle>
          <a:p>
            <a:pPr rt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949312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7021451-1387-4CA6-816F-3879F97B5CBC}" type="slidenum"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29</a:t>
            </a:fld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7200" b="0" baseline="0">
                <a:solidFill>
                  <a:schemeClr val="tx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1872" y="4800600"/>
            <a:ext cx="9418320" cy="1691640"/>
          </a:xfrm>
        </p:spPr>
        <p:txBody>
          <a:bodyPr>
            <a:normAutofit/>
          </a:bodyPr>
          <a:lstStyle>
            <a:lvl1pPr marL="0" indent="0" algn="l">
              <a:buNone/>
              <a:defRPr sz="2200" spc="30" baseline="0">
                <a:solidFill>
                  <a:schemeClr val="tx1">
                    <a:lumMod val="75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11.05.2026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Rectangle 10"/>
          <p:cNvSpPr/>
          <p:nvPr/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20555004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489784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72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4800600"/>
            <a:ext cx="941832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200" spc="3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35303614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61872" y="1828800"/>
            <a:ext cx="4480560" cy="435133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26480" y="1828800"/>
            <a:ext cx="4480560" cy="435133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11.05.2026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71377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721606"/>
            <a:ext cx="448056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61872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26480" y="1721606"/>
            <a:ext cx="4480560" cy="731520"/>
          </a:xfrm>
        </p:spPr>
        <p:txBody>
          <a:bodyPr anchor="b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lang="en-US" sz="20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2000"/>
              </a:spcBef>
              <a:buFontTx/>
              <a:buNone/>
            </a:pPr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26480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11.05.2026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48295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11.05.2026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28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11.05.2026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63362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200400" cy="1600197"/>
          </a:xfrm>
        </p:spPr>
        <p:txBody>
          <a:bodyPr anchor="b">
            <a:normAutofit/>
          </a:bodyPr>
          <a:lstStyle>
            <a:lvl1pPr>
              <a:defRPr sz="3200" b="1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4267" y="685800"/>
            <a:ext cx="6079066" cy="5486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99734"/>
            <a:ext cx="32004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11.05.2026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0205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11292840" cy="17526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257800"/>
            <a:ext cx="9982200" cy="914400"/>
          </a:xfrm>
        </p:spPr>
        <p:txBody>
          <a:bodyPr anchor="b">
            <a:normAutofit/>
          </a:bodyPr>
          <a:lstStyle>
            <a:lvl1pPr>
              <a:defRPr sz="2800" b="1">
                <a:solidFill>
                  <a:srgbClr val="FFFFFF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1292840" cy="512892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6108589"/>
            <a:ext cx="998220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40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11.05.2026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05245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91173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48700" y="381000"/>
            <a:ext cx="2476500" cy="5897562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381000"/>
            <a:ext cx="7734300" cy="5897562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11.05.2026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21715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Введение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7537D12D-0FCA-3396-988D-452D3D526E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24064" y="3390900"/>
            <a:ext cx="12216063" cy="346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>
            <a:defPPr>
              <a:defRPr lang="ru-RU"/>
            </a:defPPr>
          </a:lstStyle>
          <a:p>
            <a:pPr algn="ctr" rtl="0"/>
            <a:endParaRPr lang="ru-RU" sz="450" dirty="0"/>
          </a:p>
        </p:txBody>
      </p:sp>
      <p:sp>
        <p:nvSpPr>
          <p:cNvPr id="6" name="Прямоугольник 5">
            <a:extLst>
              <a:ext uri="{FF2B5EF4-FFF2-40B4-BE49-F238E27FC236}">
                <a16:creationId xmlns:a16="http://schemas.microsoft.com/office/drawing/2014/main" id="{11710CE8-8A83-C0D3-623E-AFCC6C6A29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443346" y="332509"/>
            <a:ext cx="11305309" cy="60267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ru-RU"/>
            </a:defPPr>
          </a:lstStyle>
          <a:p>
            <a:pPr algn="ctr" rtl="0"/>
            <a:endParaRPr lang="ru-RU" sz="1600" dirty="0"/>
          </a:p>
        </p:txBody>
      </p:sp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7AA66C80-37C3-6D28-7564-733A30B2CD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/>
          <p:nvPr userDrawn="1"/>
        </p:nvGrpSpPr>
        <p:grpSpPr>
          <a:xfrm flipH="1">
            <a:off x="9353550" y="0"/>
            <a:ext cx="2838450" cy="2857958"/>
            <a:chOff x="0" y="0"/>
            <a:chExt cx="2838450" cy="2857958"/>
          </a:xfrm>
        </p:grpSpPr>
        <p:sp>
          <p:nvSpPr>
            <p:cNvPr id="12" name="Полилиния: Фигура 28">
              <a:extLst>
                <a:ext uri="{FF2B5EF4-FFF2-40B4-BE49-F238E27FC236}">
                  <a16:creationId xmlns:a16="http://schemas.microsoft.com/office/drawing/2014/main" id="{D9DB7C23-E0CF-A75F-BFFD-4E7679AF4A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0" y="0"/>
              <a:ext cx="2838450" cy="2857958"/>
            </a:xfrm>
            <a:custGeom>
              <a:avLst/>
              <a:gdLst>
                <a:gd name="connsiteX0" fmla="*/ 1971005 w 2838450"/>
                <a:gd name="connsiteY0" fmla="*/ 0 h 2857958"/>
                <a:gd name="connsiteX1" fmla="*/ 2838450 w 2838450"/>
                <a:gd name="connsiteY1" fmla="*/ 0 h 2857958"/>
                <a:gd name="connsiteX2" fmla="*/ 2838450 w 2838450"/>
                <a:gd name="connsiteY2" fmla="*/ 7240 h 2857958"/>
                <a:gd name="connsiteX3" fmla="*/ 278890 w 2838450"/>
                <a:gd name="connsiteY3" fmla="*/ 2843883 h 2857958"/>
                <a:gd name="connsiteX4" fmla="*/ 0 w 2838450"/>
                <a:gd name="connsiteY4" fmla="*/ 2857958 h 2857958"/>
                <a:gd name="connsiteX5" fmla="*/ 0 w 2838450"/>
                <a:gd name="connsiteY5" fmla="*/ 1990580 h 2857958"/>
                <a:gd name="connsiteX6" fmla="*/ 190293 w 2838450"/>
                <a:gd name="connsiteY6" fmla="*/ 1980883 h 2857958"/>
                <a:gd name="connsiteX7" fmla="*/ 1960910 w 2838450"/>
                <a:gd name="connsiteY7" fmla="*/ 200390 h 28579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2838450" h="2857958">
                  <a:moveTo>
                    <a:pt x="1971005" y="0"/>
                  </a:moveTo>
                  <a:lnTo>
                    <a:pt x="2838450" y="0"/>
                  </a:lnTo>
                  <a:lnTo>
                    <a:pt x="2838450" y="7240"/>
                  </a:lnTo>
                  <a:cubicBezTo>
                    <a:pt x="2838450" y="1484015"/>
                    <a:pt x="1716931" y="2697914"/>
                    <a:pt x="278890" y="2843883"/>
                  </a:cubicBezTo>
                  <a:lnTo>
                    <a:pt x="0" y="2857958"/>
                  </a:lnTo>
                  <a:lnTo>
                    <a:pt x="0" y="1990580"/>
                  </a:lnTo>
                  <a:lnTo>
                    <a:pt x="190293" y="1980883"/>
                  </a:lnTo>
                  <a:cubicBezTo>
                    <a:pt x="1124600" y="1885128"/>
                    <a:pt x="1866185" y="1135788"/>
                    <a:pt x="1960910" y="20039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ru-RU"/>
              </a:defPPr>
            </a:lstStyle>
            <a:p>
              <a:pPr lvl="0" rtl="0"/>
              <a:endParaRPr lang="ru-RU" dirty="0"/>
            </a:p>
          </p:txBody>
        </p:sp>
        <p:sp>
          <p:nvSpPr>
            <p:cNvPr id="15" name="Полилиния: фигура 15">
              <a:extLst>
                <a:ext uri="{FF2B5EF4-FFF2-40B4-BE49-F238E27FC236}">
                  <a16:creationId xmlns:a16="http://schemas.microsoft.com/office/drawing/2014/main" id="{4D62A0CC-A0CE-403A-A167-27225B2C608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" y="1"/>
              <a:ext cx="1003449" cy="1013015"/>
            </a:xfrm>
            <a:custGeom>
              <a:avLst/>
              <a:gdLst>
                <a:gd name="connsiteX0" fmla="*/ 0 w 1003449"/>
                <a:gd name="connsiteY0" fmla="*/ 0 h 1013015"/>
                <a:gd name="connsiteX1" fmla="*/ 1003449 w 1003449"/>
                <a:gd name="connsiteY1" fmla="*/ 0 h 1013015"/>
                <a:gd name="connsiteX2" fmla="*/ 998306 w 1003449"/>
                <a:gd name="connsiteY2" fmla="*/ 100639 h 1013015"/>
                <a:gd name="connsiteX3" fmla="*/ 90663 w 1003449"/>
                <a:gd name="connsiteY3" fmla="*/ 1008380 h 1013015"/>
                <a:gd name="connsiteX4" fmla="*/ 0 w 1003449"/>
                <a:gd name="connsiteY4" fmla="*/ 1013015 h 10130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03449" h="1013015">
                  <a:moveTo>
                    <a:pt x="0" y="0"/>
                  </a:moveTo>
                  <a:lnTo>
                    <a:pt x="1003449" y="0"/>
                  </a:lnTo>
                  <a:lnTo>
                    <a:pt x="998306" y="100639"/>
                  </a:lnTo>
                  <a:cubicBezTo>
                    <a:pt x="949402" y="576784"/>
                    <a:pt x="566756" y="959471"/>
                    <a:pt x="90663" y="1008380"/>
                  </a:cubicBezTo>
                  <a:lnTo>
                    <a:pt x="0" y="101301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  <a:noAutofit/>
            </a:bodyPr>
            <a:lstStyle>
              <a:defPPr>
                <a:defRPr lang="ru-RU"/>
              </a:defPPr>
            </a:lstStyle>
            <a:p>
              <a:pPr lvl="0" rtl="0"/>
              <a:endParaRPr lang="ru-RU" dirty="0">
                <a:solidFill>
                  <a:schemeClr val="tx1"/>
                </a:solidFill>
              </a:endParaRPr>
            </a:p>
          </p:txBody>
        </p:sp>
        <p:sp>
          <p:nvSpPr>
            <p:cNvPr id="16" name="Изображение 2">
              <a:extLst>
                <a:ext uri="{FF2B5EF4-FFF2-40B4-BE49-F238E27FC236}">
                  <a16:creationId xmlns:a16="http://schemas.microsoft.com/office/drawing/2014/main" id="{F8AD83DA-A293-6D56-F606-7C98C403A3F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 userDrawn="1"/>
          </p:nvSpPr>
          <p:spPr>
            <a:xfrm>
              <a:off x="1458332" y="590133"/>
              <a:ext cx="775021" cy="775021"/>
            </a:xfrm>
            <a:custGeom>
              <a:avLst/>
              <a:gdLst>
                <a:gd name="connsiteX0" fmla="*/ 387511 w 775021"/>
                <a:gd name="connsiteY0" fmla="*/ 775021 h 775021"/>
                <a:gd name="connsiteX1" fmla="*/ 775021 w 775021"/>
                <a:gd name="connsiteY1" fmla="*/ 387511 h 775021"/>
                <a:gd name="connsiteX2" fmla="*/ 387511 w 775021"/>
                <a:gd name="connsiteY2" fmla="*/ 0 h 775021"/>
                <a:gd name="connsiteX3" fmla="*/ 0 w 775021"/>
                <a:gd name="connsiteY3" fmla="*/ 387511 h 775021"/>
                <a:gd name="connsiteX4" fmla="*/ 387511 w 775021"/>
                <a:gd name="connsiteY4" fmla="*/ 775021 h 7750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5021" h="775021">
                  <a:moveTo>
                    <a:pt x="387511" y="775021"/>
                  </a:moveTo>
                  <a:cubicBezTo>
                    <a:pt x="601527" y="775021"/>
                    <a:pt x="775021" y="601527"/>
                    <a:pt x="775021" y="387511"/>
                  </a:cubicBezTo>
                  <a:cubicBezTo>
                    <a:pt x="775021" y="173494"/>
                    <a:pt x="601527" y="0"/>
                    <a:pt x="387511" y="0"/>
                  </a:cubicBezTo>
                  <a:cubicBezTo>
                    <a:pt x="173494" y="0"/>
                    <a:pt x="0" y="173494"/>
                    <a:pt x="0" y="387511"/>
                  </a:cubicBezTo>
                  <a:cubicBezTo>
                    <a:pt x="0" y="601527"/>
                    <a:pt x="173494" y="775021"/>
                    <a:pt x="387511" y="775021"/>
                  </a:cubicBezTo>
                  <a:close/>
                </a:path>
              </a:pathLst>
            </a:custGeom>
            <a:solidFill>
              <a:schemeClr val="accent6"/>
            </a:solidFill>
            <a:ln w="3801" cap="flat">
              <a:noFill/>
              <a:prstDash val="solid"/>
              <a:miter/>
            </a:ln>
          </p:spPr>
          <p:txBody>
            <a:bodyPr rtlCol="0" anchor="ctr"/>
            <a:lstStyle>
              <a:defPPr>
                <a:defRPr lang="ru-RU"/>
              </a:defPPr>
            </a:lstStyle>
            <a:p>
              <a:pPr rtl="0"/>
              <a:endParaRPr lang="ru-RU" dirty="0"/>
            </a:p>
          </p:txBody>
        </p:sp>
      </p:grpSp>
      <p:sp>
        <p:nvSpPr>
          <p:cNvPr id="2" name="Заголовок 1"/>
          <p:cNvSpPr>
            <a:spLocks noGrp="1"/>
          </p:cNvSpPr>
          <p:nvPr userDrawn="1">
            <p:ph type="title" hasCustomPrompt="1"/>
          </p:nvPr>
        </p:nvSpPr>
        <p:spPr>
          <a:xfrm>
            <a:off x="5702441" y="1061623"/>
            <a:ext cx="5723586" cy="4739104"/>
          </a:xfrm>
        </p:spPr>
        <p:txBody>
          <a:bodyPr tIns="0" bIns="0" rtlCol="0" anchor="ctr">
            <a:noAutofit/>
          </a:bodyPr>
          <a:lstStyle>
            <a:lvl1pPr algn="l">
              <a:lnSpc>
                <a:spcPct val="100000"/>
              </a:lnSpc>
              <a:defRPr lang="ru-RU" sz="3600" b="1"/>
            </a:lvl1pPr>
          </a:lstStyle>
          <a:p>
            <a:pPr rtl="0"/>
            <a:r>
              <a:rPr lang="ru-RU" dirty="0"/>
              <a:t>Заголовок слайда</a:t>
            </a:r>
          </a:p>
        </p:txBody>
      </p:sp>
      <p:sp>
        <p:nvSpPr>
          <p:cNvPr id="8" name="Рисунок 7">
            <a:extLst>
              <a:ext uri="{FF2B5EF4-FFF2-40B4-BE49-F238E27FC236}">
                <a16:creationId xmlns:a16="http://schemas.microsoft.com/office/drawing/2014/main" id="{E979AC40-7C15-9431-5B1A-415655A7FC05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443345" y="0"/>
            <a:ext cx="4344695" cy="6359525"/>
          </a:xfrm>
        </p:spPr>
        <p:txBody>
          <a:bodyPr rtlCol="0">
            <a:normAutofit/>
          </a:bodyPr>
          <a:lstStyle>
            <a:lvl1pPr marL="0" indent="0">
              <a:buNone/>
              <a:defRPr lang="ru-RU" sz="1800"/>
            </a:lvl1pPr>
          </a:lstStyle>
          <a:p>
            <a:pPr lvl="0" rtl="0"/>
            <a:r>
              <a:rPr lang="ru-RU" dirty="0"/>
              <a:t>Щелкните, чтобы добавить рисунок</a:t>
            </a:r>
          </a:p>
        </p:txBody>
      </p:sp>
    </p:spTree>
    <p:extLst>
      <p:ext uri="{BB962C8B-B14F-4D97-AF65-F5344CB8AC3E}">
        <p14:creationId xmlns:p14="http://schemas.microsoft.com/office/powerpoint/2010/main" val="16704877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lide 5 mas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72659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61872" y="262393"/>
            <a:ext cx="9692640" cy="1428929"/>
          </a:xfrm>
          <a:prstGeom prst="rect">
            <a:avLst/>
          </a:prstGeom>
        </p:spPr>
        <p:txBody>
          <a:bodyPr vert="horz" lIns="91440" tIns="27432" rIns="91440" bIns="45720" rtlCol="0" anchor="b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828800"/>
            <a:ext cx="859536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0797542" y="998537"/>
            <a:ext cx="190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5/11/2026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9959341" y="4046537"/>
            <a:ext cx="358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92840" y="6172200"/>
            <a:ext cx="914400" cy="593725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algn="ctr">
              <a:defRPr sz="360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</a:defRPr>
            </a:lvl1pPr>
          </a:lstStyle>
          <a:p>
            <a:fld id="{48F63A3B-78C7-47BE-AE5E-E10140E04643}" type="slidenum">
              <a:rPr lang="ru-RU" smtClean="0"/>
              <a:pPr/>
              <a:t>‹#›</a:t>
            </a:fld>
            <a:endParaRPr lang="ru-RU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768352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5" r:id="rId1"/>
    <p:sldLayoutId id="2147483886" r:id="rId2"/>
    <p:sldLayoutId id="2147483887" r:id="rId3"/>
    <p:sldLayoutId id="2147483888" r:id="rId4"/>
    <p:sldLayoutId id="2147483889" r:id="rId5"/>
    <p:sldLayoutId id="2147483890" r:id="rId6"/>
    <p:sldLayoutId id="2147483891" r:id="rId7"/>
    <p:sldLayoutId id="2147483892" r:id="rId8"/>
    <p:sldLayoutId id="2147483893" r:id="rId9"/>
    <p:sldLayoutId id="2147483894" r:id="rId10"/>
    <p:sldLayoutId id="2147483895" r:id="rId11"/>
    <p:sldLayoutId id="2147483897" r:id="rId12"/>
    <p:sldLayoutId id="2147483898" r:id="rId1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 spc="-5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2000" kern="1200" spc="1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13" Type="http://schemas.openxmlformats.org/officeDocument/2006/relationships/image" Target="../media/image19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12" Type="http://schemas.openxmlformats.org/officeDocument/2006/relationships/image" Target="../media/image18.jpeg"/><Relationship Id="rId2" Type="http://schemas.openxmlformats.org/officeDocument/2006/relationships/image" Target="../media/image8.jpeg"/><Relationship Id="rId16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11" Type="http://schemas.openxmlformats.org/officeDocument/2006/relationships/image" Target="../media/image17.jpeg"/><Relationship Id="rId5" Type="http://schemas.openxmlformats.org/officeDocument/2006/relationships/image" Target="../media/image11.jpeg"/><Relationship Id="rId15" Type="http://schemas.openxmlformats.org/officeDocument/2006/relationships/image" Target="../media/image21.jpeg"/><Relationship Id="rId10" Type="http://schemas.openxmlformats.org/officeDocument/2006/relationships/image" Target="../media/image16.jpeg"/><Relationship Id="rId4" Type="http://schemas.openxmlformats.org/officeDocument/2006/relationships/image" Target="../media/image10.jpeg"/><Relationship Id="rId9" Type="http://schemas.openxmlformats.org/officeDocument/2006/relationships/image" Target="../media/image15.jpeg"/><Relationship Id="rId14" Type="http://schemas.openxmlformats.org/officeDocument/2006/relationships/image" Target="../media/image20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hyperlink" Target="http://schoolmuseum1.tilda.ws/page62470705.html" TargetMode="Externa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4EDA75-0988-2AC2-87F8-8DEC83A7B9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88040" y="0"/>
            <a:ext cx="7156912" cy="6783046"/>
          </a:xfrm>
        </p:spPr>
        <p:txBody>
          <a:bodyPr rtlCol="0"/>
          <a:lstStyle>
            <a:defPPr>
              <a:defRPr lang="ru-RU"/>
            </a:defPPr>
          </a:lstStyle>
          <a:p>
            <a:pPr lvl="0" algn="ctr">
              <a:lnSpc>
                <a:spcPct val="107000"/>
              </a:lnSpc>
              <a:spcAft>
                <a:spcPts val="800"/>
              </a:spcAft>
              <a:buSzPts val="1000"/>
              <a:tabLst>
                <a:tab pos="457200" algn="l"/>
              </a:tabLst>
            </a:pPr>
            <a:r>
              <a:rPr kumimoji="0" lang="ru-RU" sz="3200" b="1" i="0" u="none" strike="noStrike" kern="1200" cap="all" spc="0" normalizeH="0" baseline="0" noProof="0" dirty="0">
                <a:ln>
                  <a:noFill/>
                </a:ln>
                <a:solidFill>
                  <a:srgbClr val="1F2C8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УРОК ПОБЕДЫ</a:t>
            </a:r>
            <a:br>
              <a:rPr kumimoji="0" lang="ru-RU" sz="3200" b="1" i="0" u="none" strike="noStrike" kern="1200" cap="all" spc="0" normalizeH="0" baseline="0" noProof="0" dirty="0">
                <a:ln>
                  <a:noFill/>
                </a:ln>
                <a:solidFill>
                  <a:srgbClr val="1F2C8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3200" b="1" i="0" u="none" strike="noStrike" kern="1200" cap="all" spc="0" normalizeH="0" baseline="0" noProof="0" dirty="0">
                <a:ln>
                  <a:noFill/>
                </a:ln>
                <a:solidFill>
                  <a:srgbClr val="1F2C8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«Бурятия в годы Великой Отечественной войны»</a:t>
            </a:r>
            <a:br>
              <a:rPr kumimoji="0" lang="ru-RU" sz="3200" b="1" i="0" u="none" strike="noStrike" kern="1200" cap="all" spc="0" normalizeH="0" baseline="0" noProof="0" dirty="0">
                <a:ln>
                  <a:noFill/>
                </a:ln>
                <a:solidFill>
                  <a:srgbClr val="1F2C8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kumimoji="0" lang="ru-RU" sz="3200" b="1" i="0" u="none" strike="noStrike" kern="1200" cap="all" spc="0" normalizeH="0" baseline="0" noProof="0" dirty="0">
                <a:ln>
                  <a:noFill/>
                </a:ln>
                <a:solidFill>
                  <a:srgbClr val="1F2C8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5–7 классы</a:t>
            </a:r>
            <a:br>
              <a:rPr kumimoji="0" lang="en-US" sz="4800" b="1" i="0" u="none" strike="noStrike" kern="1200" cap="all" spc="0" normalizeH="0" baseline="0" noProof="0" dirty="0">
                <a:ln>
                  <a:noFill/>
                </a:ln>
                <a:solidFill>
                  <a:srgbClr val="1F2C8F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ru-RU" sz="48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2F14EEC-5217-4ED2-A4E0-9C8844485914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 rotWithShape="1">
          <a:blip r:embed="rId3"/>
          <a:srcRect t="592" b="592"/>
          <a:stretch/>
        </p:blipFill>
        <p:spPr>
          <a:xfrm>
            <a:off x="154005" y="0"/>
            <a:ext cx="4634036" cy="6783046"/>
          </a:xfrm>
        </p:spPr>
      </p:pic>
    </p:spTree>
    <p:extLst>
      <p:ext uri="{BB962C8B-B14F-4D97-AF65-F5344CB8AC3E}">
        <p14:creationId xmlns:p14="http://schemas.microsoft.com/office/powerpoint/2010/main" val="29064919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726004" y="262393"/>
            <a:ext cx="6228508" cy="1428929"/>
          </a:xfrm>
        </p:spPr>
        <p:txBody>
          <a:bodyPr/>
          <a:lstStyle/>
          <a:p>
            <a:pPr algn="ctr"/>
            <a:r>
              <a:rPr lang="ru-RU" b="1" dirty="0">
                <a:solidFill>
                  <a:srgbClr val="C00000"/>
                </a:solidFill>
              </a:rPr>
              <a:t>Что мы узнаем сегодня?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0" y="2377440"/>
            <a:ext cx="3761232" cy="3513221"/>
          </a:xfrm>
        </p:spPr>
        <p:txBody>
          <a:bodyPr>
            <a:normAutofit fontScale="92500" lnSpcReduction="20000"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ru-RU" sz="3200" b="1" i="0" dirty="0">
                <a:solidFill>
                  <a:srgbClr val="7030A0"/>
                </a:solidFill>
                <a:effectLst/>
                <a:latin typeface="quote-cjk-patch"/>
              </a:rPr>
              <a:t>Кто из Бурятии ушёл на фронт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3200" b="1" i="0" dirty="0">
                <a:solidFill>
                  <a:srgbClr val="7030A0"/>
                </a:solidFill>
                <a:effectLst/>
                <a:latin typeface="quote-cjk-patch"/>
              </a:rPr>
              <a:t>Как помогали раненые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3200" b="1" i="0" dirty="0">
                <a:solidFill>
                  <a:srgbClr val="7030A0"/>
                </a:solidFill>
                <a:effectLst/>
                <a:latin typeface="quote-cjk-patch"/>
              </a:rPr>
              <a:t>Что делали заводы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3200" b="1" i="0" dirty="0">
                <a:solidFill>
                  <a:srgbClr val="7030A0"/>
                </a:solidFill>
                <a:effectLst/>
                <a:latin typeface="quote-cjk-patch"/>
              </a:rPr>
              <a:t>Почему мы помним</a:t>
            </a:r>
          </a:p>
          <a:p>
            <a:pPr marL="0" indent="0" algn="ctr">
              <a:buNone/>
            </a:pPr>
            <a:r>
              <a:rPr lang="ru-RU" altLang="ru-RU" sz="32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endParaRPr lang="ru-RU" b="1" dirty="0">
              <a:solidFill>
                <a:srgbClr val="7030A0"/>
              </a:solidFill>
            </a:endParaRPr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19C43EC9-1997-420C-8CCD-F3AC317E8A6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484150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3622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0BD88D-A5F1-46CA-A501-CDAA8616DA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КАЖДЫЙ ПЯТЫЙ ЖИТЕЛЬ БУРЯТИИ УШЁЛ НА ФРОНТ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DABC499-F271-44B4-A12A-2F72D642A1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B19B0651-EE4F-4900-A07F-96A6BFA9D0F0}" type="slidenum">
              <a:rPr lang="ru-RU" smtClean="0"/>
              <a:t>3</a:t>
            </a:fld>
            <a:endParaRPr lang="ru-RU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9C6E074-E17E-4841-B11C-2BCCB1E01BB2}"/>
              </a:ext>
            </a:extLst>
          </p:cNvPr>
          <p:cNvSpPr txBox="1"/>
          <p:nvPr/>
        </p:nvSpPr>
        <p:spPr>
          <a:xfrm>
            <a:off x="6217919" y="2285281"/>
            <a:ext cx="4456497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7030A0"/>
                </a:solidFill>
              </a:rPr>
              <a:t>Летом 1941 года фашисты напали на нашу страну.</a:t>
            </a:r>
          </a:p>
          <a:p>
            <a:r>
              <a:rPr lang="ru-RU" sz="3200" b="1" dirty="0">
                <a:solidFill>
                  <a:srgbClr val="7030A0"/>
                </a:solidFill>
              </a:rPr>
              <a:t>Из Бурятии тысячи людей ушли защищать Родину.</a:t>
            </a:r>
          </a:p>
        </p:txBody>
      </p:sp>
      <p:pic>
        <p:nvPicPr>
          <p:cNvPr id="13" name="Объект 12">
            <a:extLst>
              <a:ext uri="{FF2B5EF4-FFF2-40B4-BE49-F238E27FC236}">
                <a16:creationId xmlns:a16="http://schemas.microsoft.com/office/drawing/2014/main" id="{F72E5DF3-A604-407D-8783-CAD49DFFA1B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35127" y="1820862"/>
            <a:ext cx="4351338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53035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668672" y="274638"/>
            <a:ext cx="432048" cy="1143000"/>
          </a:xfrm>
        </p:spPr>
        <p:txBody>
          <a:bodyPr>
            <a:normAutofit/>
          </a:bodyPr>
          <a:lstStyle/>
          <a:p>
            <a:endParaRPr lang="ru-RU" sz="800" dirty="0"/>
          </a:p>
        </p:txBody>
      </p:sp>
      <p:pic>
        <p:nvPicPr>
          <p:cNvPr id="5" name="Picture 2" descr="ааппппппп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407" t="8723" r="11382" b="-8723"/>
          <a:stretch>
            <a:fillRect/>
          </a:stretch>
        </p:blipFill>
        <p:spPr bwMode="auto">
          <a:xfrm>
            <a:off x="225860" y="143693"/>
            <a:ext cx="6280818" cy="715047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602930" y="143693"/>
            <a:ext cx="4600876" cy="623763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   </a:t>
            </a:r>
          </a:p>
          <a:p>
            <a:pPr marL="0" indent="0" algn="ctr">
              <a:buNone/>
            </a:pPr>
            <a:r>
              <a:rPr lang="ru-RU" sz="4000" b="1" dirty="0">
                <a:solidFill>
                  <a:schemeClr val="accent3">
                    <a:lumMod val="40000"/>
                    <a:lumOff val="60000"/>
                  </a:schemeClr>
                </a:solidFill>
                <a:effectLst/>
                <a:latin typeface="quote-cjk-patch"/>
              </a:rPr>
              <a:t>Наши земляки на фронте</a:t>
            </a:r>
          </a:p>
          <a:p>
            <a:pPr marL="0" indent="0" algn="ctr">
              <a:buNone/>
            </a:pPr>
            <a:endParaRPr lang="ru-RU" sz="4000" dirty="0">
              <a:solidFill>
                <a:schemeClr val="accent3">
                  <a:lumMod val="40000"/>
                  <a:lumOff val="6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0" i="0" dirty="0">
                <a:solidFill>
                  <a:schemeClr val="tx1"/>
                </a:solidFill>
                <a:effectLst/>
                <a:latin typeface="quote-cjk-patch"/>
              </a:rPr>
              <a:t>Более 120 000 человек – буряты, русские, эвенки, татары.</a:t>
            </a:r>
            <a:br>
              <a:rPr lang="ru-RU" sz="3200" dirty="0">
                <a:solidFill>
                  <a:schemeClr val="tx1"/>
                </a:solidFill>
              </a:rPr>
            </a:br>
            <a:r>
              <a:rPr lang="ru-RU" sz="3200" b="0" i="0" dirty="0">
                <a:solidFill>
                  <a:schemeClr val="tx1"/>
                </a:solidFill>
                <a:effectLst/>
                <a:latin typeface="quote-cjk-patch"/>
              </a:rPr>
              <a:t>43 500 из них не вернулись…</a:t>
            </a:r>
            <a:endParaRPr lang="ru-RU" sz="24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67168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4CABC7-C9B6-408B-9D0E-0CA1A4C95B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Где воевали наши земляки?</a:t>
            </a: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4A091D84-A6F2-4CDB-A4FD-3C07BE858393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527459" y="1828800"/>
            <a:ext cx="7788768" cy="4351338"/>
          </a:xfrm>
          <a:prstGeom prst="rect">
            <a:avLst/>
          </a:prstGeom>
        </p:spPr>
      </p:pic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CC10C76-645C-4D19-A175-181DD27958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B19B0651-EE4F-4900-A07F-96A6BFA9D0F0}" type="slidenum">
              <a:rPr lang="ru-RU" smtClean="0"/>
              <a:t>5</a:t>
            </a:fld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41B0B8C-98FC-49DE-A60E-058185AD2374}"/>
              </a:ext>
            </a:extLst>
          </p:cNvPr>
          <p:cNvSpPr txBox="1"/>
          <p:nvPr/>
        </p:nvSpPr>
        <p:spPr>
          <a:xfrm>
            <a:off x="8481060" y="2234754"/>
            <a:ext cx="2415941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800" b="1" dirty="0"/>
              <a:t>Наши дивизии сражались от Баренцева моря до Берлина.</a:t>
            </a:r>
          </a:p>
        </p:txBody>
      </p:sp>
    </p:spTree>
    <p:extLst>
      <p:ext uri="{BB962C8B-B14F-4D97-AF65-F5344CB8AC3E}">
        <p14:creationId xmlns:p14="http://schemas.microsoft.com/office/powerpoint/2010/main" val="229635499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>
            <a:extLst>
              <a:ext uri="{FF2B5EF4-FFF2-40B4-BE49-F238E27FC236}">
                <a16:creationId xmlns:a16="http://schemas.microsoft.com/office/drawing/2014/main" id="{D339E008-4EB7-4702-9AF2-AB9CBC69C96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1649" y="121182"/>
            <a:ext cx="11574442" cy="6510624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0B4D5136-C597-4EAA-8DF4-8B9CB4C30C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92475" y="121182"/>
            <a:ext cx="4373615" cy="6510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314132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52648" y="274638"/>
            <a:ext cx="288032" cy="1143000"/>
          </a:xfrm>
        </p:spPr>
        <p:txBody>
          <a:bodyPr>
            <a:normAutofit/>
          </a:bodyPr>
          <a:lstStyle/>
          <a:p>
            <a:endParaRPr lang="ru-RU" sz="800" dirty="0"/>
          </a:p>
        </p:txBody>
      </p:sp>
      <p:pic>
        <p:nvPicPr>
          <p:cNvPr id="1026" name="Picture 2" descr="C:\Users\comp32\Desktop\aseev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552" y="332657"/>
            <a:ext cx="1368152" cy="194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comp32\Desktop\baldynov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5721" y="332657"/>
            <a:ext cx="1440159" cy="194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comp32\Desktop\borsoev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9896" y="332658"/>
            <a:ext cx="1440160" cy="194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comp32\Desktop\afanasiev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4072" y="332659"/>
            <a:ext cx="1584176" cy="194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comp32\Desktop\zshanaev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4272" y="332660"/>
            <a:ext cx="1368152" cy="194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comp32\Desktop\moskalev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554" y="2492896"/>
            <a:ext cx="1368151" cy="2088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C:\Users\comp32\Desktop\tulaev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5721" y="2492895"/>
            <a:ext cx="1440158" cy="2088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3" name="Picture 9" descr="C:\Users\comp32\Desktop\senchikhin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9897" y="2492895"/>
            <a:ext cx="1440160" cy="2088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C:\Users\comp32\Desktop\denisov.jp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4072" y="2492895"/>
            <a:ext cx="1584176" cy="2088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5" name="Picture 11" descr="C:\Users\comp32\Desktop\ivanov.jpg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4272" y="2492895"/>
            <a:ext cx="1368152" cy="2088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C:\Users\comp32\Desktop\bannov.jpg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3554" y="4653136"/>
            <a:ext cx="1368150" cy="194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7" name="Picture 13" descr="C:\Users\comp32\Desktop\oreshkov.jpg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5722" y="4653136"/>
            <a:ext cx="1440158" cy="194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C:\Users\comp32\Desktop\ozimik.jpg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9897" y="4653136"/>
            <a:ext cx="1440161" cy="194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9" name="Picture 15" descr="C:\Users\comp32\Desktop\rublenko.jp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4072" y="4653136"/>
            <a:ext cx="1584176" cy="19442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C:\Users\comp32\Desktop\garmaev.jpg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4272" y="4653137"/>
            <a:ext cx="1368152" cy="1944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12554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Объект 5">
            <a:extLst>
              <a:ext uri="{FF2B5EF4-FFF2-40B4-BE49-F238E27FC236}">
                <a16:creationId xmlns:a16="http://schemas.microsoft.com/office/drawing/2014/main" id="{94DCD989-3815-4DA9-9F8A-05E5D1431A0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78160" y="895149"/>
            <a:ext cx="2742046" cy="2627466"/>
          </a:xfrm>
          <a:prstGeom prst="rect">
            <a:avLst/>
          </a:prstGeom>
        </p:spPr>
      </p:pic>
      <p:pic>
        <p:nvPicPr>
          <p:cNvPr id="7" name="Объект 6">
            <a:extLst>
              <a:ext uri="{FF2B5EF4-FFF2-40B4-BE49-F238E27FC236}">
                <a16:creationId xmlns:a16="http://schemas.microsoft.com/office/drawing/2014/main" id="{09036B07-0BD6-48C1-AF62-2E212F16ACA1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8632031" y="808831"/>
            <a:ext cx="2119387" cy="2955987"/>
          </a:xfrm>
          <a:prstGeom prst="rect">
            <a:avLst/>
          </a:prstGeom>
        </p:spPr>
      </p:pic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8B479386-010B-4029-93BD-004D881172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B19B0651-EE4F-4900-A07F-96A6BFA9D0F0}" type="slidenum">
              <a:rPr lang="ru-RU" smtClean="0"/>
              <a:t>8</a:t>
            </a:fld>
            <a:endParaRPr lang="ru-RU"/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51D15445-CDDB-44F8-9ADF-473B8B249A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85319" y="808831"/>
            <a:ext cx="5181600" cy="386715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7D73EA68-5005-4294-8E24-AE0143DCFED8}"/>
              </a:ext>
            </a:extLst>
          </p:cNvPr>
          <p:cNvSpPr txBox="1"/>
          <p:nvPr/>
        </p:nvSpPr>
        <p:spPr>
          <a:xfrm>
            <a:off x="442762" y="4991734"/>
            <a:ext cx="10154653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000" b="1" dirty="0"/>
              <a:t>Владимир </a:t>
            </a:r>
            <a:r>
              <a:rPr lang="ru-RU" sz="2000" b="1" dirty="0" err="1"/>
              <a:t>Борсоев</a:t>
            </a:r>
            <a:r>
              <a:rPr lang="ru-RU" sz="2000" b="1" dirty="0"/>
              <a:t> – лётчик, сбил 4 самолёта</a:t>
            </a:r>
          </a:p>
          <a:p>
            <a:pPr algn="ctr"/>
            <a:r>
              <a:rPr lang="ru-RU" sz="2000" b="1" dirty="0"/>
              <a:t>Василий </a:t>
            </a:r>
            <a:r>
              <a:rPr lang="ru-RU" sz="2000" b="1" dirty="0" err="1"/>
              <a:t>Хантаев</a:t>
            </a:r>
            <a:r>
              <a:rPr lang="ru-RU" sz="2000" b="1" dirty="0"/>
              <a:t> – форсировал Днепр</a:t>
            </a:r>
          </a:p>
          <a:p>
            <a:pPr algn="ctr"/>
            <a:r>
              <a:rPr lang="ru-RU" sz="2000" b="1" dirty="0" err="1"/>
              <a:t>Гомбожап</a:t>
            </a:r>
            <a:r>
              <a:rPr lang="ru-RU" sz="2000" b="1" dirty="0"/>
              <a:t> </a:t>
            </a:r>
            <a:r>
              <a:rPr lang="ru-RU" sz="2000" b="1" dirty="0" err="1"/>
              <a:t>Гармаев</a:t>
            </a:r>
            <a:r>
              <a:rPr lang="ru-RU" sz="2000" b="1" dirty="0"/>
              <a:t> – разведчик, добыл «языка»</a:t>
            </a:r>
          </a:p>
          <a:p>
            <a:endParaRPr lang="ru-RU" dirty="0"/>
          </a:p>
          <a:p>
            <a:r>
              <a:rPr lang="ru-RU" dirty="0"/>
              <a:t>Источник: наградные листы (ЦАМО), письма с фронта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6E34961-117D-49B9-BED1-4F823EE04531}"/>
              </a:ext>
            </a:extLst>
          </p:cNvPr>
          <p:cNvSpPr txBox="1"/>
          <p:nvPr/>
        </p:nvSpPr>
        <p:spPr>
          <a:xfrm>
            <a:off x="2264503" y="77958"/>
            <a:ext cx="610241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b="1" dirty="0"/>
              <a:t>Герои – наши земляки</a:t>
            </a:r>
          </a:p>
        </p:txBody>
      </p:sp>
    </p:spTree>
    <p:extLst>
      <p:ext uri="{BB962C8B-B14F-4D97-AF65-F5344CB8AC3E}">
        <p14:creationId xmlns:p14="http://schemas.microsoft.com/office/powerpoint/2010/main" val="26849911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0CB859A-9888-4B57-A4AD-B878C24C6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Работа с карточкой</a:t>
            </a: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4A0C9FCA-42CC-48D2-B5F9-589E54BE3D56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/>
          <a:stretch>
            <a:fillRect/>
          </a:stretch>
        </p:blipFill>
        <p:spPr>
          <a:xfrm>
            <a:off x="1326356" y="1828800"/>
            <a:ext cx="4351338" cy="4351338"/>
          </a:xfrm>
          <a:prstGeom prst="rect">
            <a:avLst/>
          </a:prstGeom>
        </p:spPr>
      </p:pic>
      <p:sp>
        <p:nvSpPr>
          <p:cNvPr id="4" name="Объект 3">
            <a:extLst>
              <a:ext uri="{FF2B5EF4-FFF2-40B4-BE49-F238E27FC236}">
                <a16:creationId xmlns:a16="http://schemas.microsoft.com/office/drawing/2014/main" id="{1CAA76C0-9220-40F4-B2DB-0B054C4A028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Сейчас каждая группа получит карточку с историей героя.</a:t>
            </a:r>
          </a:p>
          <a:p>
            <a:r>
              <a:rPr lang="ru-RU" dirty="0"/>
              <a:t>Прочитайте, обсудите и расскажите классу:</a:t>
            </a:r>
          </a:p>
          <a:p>
            <a:endParaRPr lang="ru-RU" dirty="0"/>
          </a:p>
          <a:p>
            <a:r>
              <a:rPr lang="ru-RU" dirty="0"/>
              <a:t>Кто этот человек?</a:t>
            </a:r>
          </a:p>
          <a:p>
            <a:endParaRPr lang="ru-RU" dirty="0"/>
          </a:p>
          <a:p>
            <a:r>
              <a:rPr lang="ru-RU" dirty="0"/>
              <a:t>Какой подвиг совершил?</a:t>
            </a:r>
          </a:p>
          <a:p>
            <a:endParaRPr lang="ru-RU" dirty="0"/>
          </a:p>
          <a:p>
            <a:r>
              <a:rPr lang="ru-RU" dirty="0"/>
              <a:t>Откуда мы это узнали?</a:t>
            </a:r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FB4A7C2-DAC6-4BA8-A9FB-BA8B9A2BEB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B19B0651-EE4F-4900-A07F-96A6BFA9D0F0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90281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49680" y="418443"/>
            <a:ext cx="9692640" cy="834887"/>
          </a:xfrm>
        </p:spPr>
        <p:txBody>
          <a:bodyPr>
            <a:normAutofit fontScale="90000"/>
          </a:bodyPr>
          <a:lstStyle/>
          <a:p>
            <a:pPr algn="ctr"/>
            <a:br>
              <a:rPr lang="ru-RU" dirty="0">
                <a:solidFill>
                  <a:srgbClr val="C00000"/>
                </a:solidFill>
              </a:rPr>
            </a:br>
            <a:br>
              <a:rPr lang="ru-RU" dirty="0">
                <a:solidFill>
                  <a:srgbClr val="C00000"/>
                </a:solidFill>
              </a:rPr>
            </a:br>
            <a:br>
              <a:rPr lang="ru-RU" dirty="0">
                <a:solidFill>
                  <a:srgbClr val="C00000"/>
                </a:solidFill>
              </a:rPr>
            </a:br>
            <a:br>
              <a:rPr lang="ru-RU" dirty="0">
                <a:solidFill>
                  <a:srgbClr val="C00000"/>
                </a:solidFill>
              </a:rPr>
            </a:br>
            <a:r>
              <a:rPr lang="ru-RU" dirty="0"/>
              <a:t>Госпитали в Бурятии</a:t>
            </a:r>
            <a:br>
              <a:rPr lang="ru-RU" dirty="0"/>
            </a:br>
            <a:endParaRPr lang="ru-RU" b="1" dirty="0">
              <a:solidFill>
                <a:srgbClr val="C00000"/>
              </a:solidFill>
            </a:endParaRPr>
          </a:p>
        </p:txBody>
      </p:sp>
      <p:pic>
        <p:nvPicPr>
          <p:cNvPr id="4" name="image13.jpeg" descr="445422"/>
          <p:cNvPicPr>
            <a:picLocks noGrp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089973" y="835886"/>
            <a:ext cx="7303256" cy="5603671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31F8C0B-A95C-4A23-A0B0-E43E902C4305}"/>
              </a:ext>
            </a:extLst>
          </p:cNvPr>
          <p:cNvSpPr txBox="1"/>
          <p:nvPr/>
        </p:nvSpPr>
        <p:spPr>
          <a:xfrm>
            <a:off x="8393229" y="981580"/>
            <a:ext cx="2473693" cy="48936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2400" dirty="0"/>
              <a:t>В Бурятии открыли 14 госпиталей – больниц для раненых.</a:t>
            </a:r>
          </a:p>
          <a:p>
            <a:pPr algn="ctr"/>
            <a:r>
              <a:rPr lang="ru-RU" sz="2400" dirty="0"/>
              <a:t>Вылечили около 31 000 бойцов.</a:t>
            </a:r>
          </a:p>
          <a:p>
            <a:pPr algn="ctr"/>
            <a:r>
              <a:rPr lang="ru-RU" sz="2400" dirty="0"/>
              <a:t>Работали врачи, медсёстры, даже школьники.</a:t>
            </a:r>
          </a:p>
        </p:txBody>
      </p:sp>
    </p:spTree>
    <p:extLst>
      <p:ext uri="{BB962C8B-B14F-4D97-AF65-F5344CB8AC3E}">
        <p14:creationId xmlns:p14="http://schemas.microsoft.com/office/powerpoint/2010/main" val="11674433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092D3DD6-8A7D-48F1-B8DF-7202E5C4BE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3332" y="69676"/>
            <a:ext cx="12098907" cy="6148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55360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49E8FCA-9463-4A1D-8BDB-59B9A953D2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254" y="217524"/>
            <a:ext cx="11903121" cy="60196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1854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0568C30-85F6-44C4-BBC4-41C73BC603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132692"/>
            <a:ext cx="12209861" cy="6296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92271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637C770-00DB-4CE6-805B-CE6D95977D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783" y="107391"/>
            <a:ext cx="12084998" cy="6495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3751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/>
              <a:t>Паровозоремонтный завод</a:t>
            </a:r>
          </a:p>
        </p:txBody>
      </p:sp>
      <p:pic>
        <p:nvPicPr>
          <p:cNvPr id="5" name="Picture 7" descr="1111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lum bright="10000"/>
          </a:blip>
          <a:srcRect/>
          <a:stretch>
            <a:fillRect/>
          </a:stretch>
        </p:blipFill>
        <p:spPr>
          <a:xfrm>
            <a:off x="1028299" y="1828799"/>
            <a:ext cx="5446724" cy="4639377"/>
          </a:xfrm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891688" y="2004464"/>
            <a:ext cx="3715352" cy="4232707"/>
          </a:xfrm>
        </p:spPr>
        <p:txBody>
          <a:bodyPr>
            <a:normAutofit/>
          </a:bodyPr>
          <a:lstStyle/>
          <a:p>
            <a:pPr marL="0" indent="0" algn="ctr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3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 начала войны на ПВЗ начинается выпуск </a:t>
            </a:r>
            <a:r>
              <a:rPr lang="ru-RU" altLang="ru-RU" sz="32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спецпродукции</a:t>
            </a:r>
            <a:r>
              <a:rPr lang="ru-RU" altLang="ru-RU" sz="3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marL="0" indent="0" algn="ctr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32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За годы войны возвращены в строй 271 паровоз, 1242 грузовых вагона.</a:t>
            </a:r>
            <a:endParaRPr lang="ru-RU" sz="3200" dirty="0"/>
          </a:p>
        </p:txBody>
      </p:sp>
    </p:spTree>
    <p:extLst>
      <p:ext uri="{BB962C8B-B14F-4D97-AF65-F5344CB8AC3E}">
        <p14:creationId xmlns:p14="http://schemas.microsoft.com/office/powerpoint/2010/main" val="281793404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/>
              <a:t>Улан-Удэнский авиационный завод</a:t>
            </a:r>
          </a:p>
        </p:txBody>
      </p:sp>
      <p:pic>
        <p:nvPicPr>
          <p:cNvPr id="7" name="Объект 4"/>
          <p:cNvPicPr>
            <a:picLocks noGrp="1" noChangeAspect="1"/>
          </p:cNvPicPr>
          <p:nvPr>
            <p:ph sz="half" idx="1"/>
          </p:nvPr>
        </p:nvPicPr>
        <p:blipFill rotWithShape="1">
          <a:blip r:embed="rId2" cstate="print"/>
          <a:stretch/>
        </p:blipFill>
        <p:spPr>
          <a:xfrm>
            <a:off x="911332" y="1839057"/>
            <a:ext cx="6270024" cy="4600244"/>
          </a:xfrm>
          <a:effectLst>
            <a:softEdge rad="112500"/>
          </a:effectLst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7363326" y="1973179"/>
            <a:ext cx="2909138" cy="4109577"/>
          </a:xfrm>
        </p:spPr>
        <p:txBody>
          <a:bodyPr>
            <a:normAutofit fontScale="92500" lnSpcReduction="10000"/>
          </a:bodyPr>
          <a:lstStyle/>
          <a:p>
            <a:pPr marL="0" indent="0" algn="ctr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 1941г. Улан-Удэнский авиационный завод приступил к производству фюзеляжа и оперения самолета</a:t>
            </a:r>
          </a:p>
          <a:p>
            <a:pPr marL="0" indent="0" algn="ctr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ПЕ-12.</a:t>
            </a:r>
          </a:p>
          <a:p>
            <a:pPr marL="0" indent="0" algn="ctr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До 1944г. завод выпускал самолеты ЛА-7 и Ла-5</a:t>
            </a:r>
          </a:p>
          <a:p>
            <a:pPr marL="0" indent="0" algn="ctr" eaLnBrk="0" fontAlgn="base" hangingPunct="0">
              <a:spcBef>
                <a:spcPct val="0"/>
              </a:spcBef>
              <a:spcAft>
                <a:spcPct val="0"/>
              </a:spcAft>
              <a:buNone/>
            </a:pPr>
            <a:r>
              <a:rPr lang="ru-RU" altLang="ru-RU" sz="24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Всего за войну завод передал 283 машины.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1835112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B03B088D-AD16-45DA-A4CB-3581FC2555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815" y="264633"/>
            <a:ext cx="11922370" cy="63287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47438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ABA87B9-12A1-46AE-8EB3-BD565AEF5A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37" y="152624"/>
            <a:ext cx="12165817" cy="6200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707353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9402D2E7-D433-47AA-832B-3240BA2F71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010" y="173255"/>
            <a:ext cx="11781321" cy="66269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856107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5F691EF-6307-446B-A8A8-F2D9C65BC3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1095"/>
            <a:ext cx="12198534" cy="62682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37065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2CDC9E4-F057-4943-9FF3-34D8B1AFE6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1872" y="262393"/>
            <a:ext cx="9692640" cy="1672285"/>
          </a:xfrm>
        </p:spPr>
        <p:txBody>
          <a:bodyPr/>
          <a:lstStyle/>
          <a:p>
            <a:pPr algn="ctr"/>
            <a:r>
              <a:rPr lang="ru-RU" dirty="0"/>
              <a:t>Цифры Победы (игра)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98A71E3-0FB0-4472-993D-036289AC98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dirty="0">
                <a:solidFill>
                  <a:schemeClr val="tx1"/>
                </a:solidFill>
              </a:rPr>
              <a:t>120 000 – ушли на фронт</a:t>
            </a:r>
          </a:p>
          <a:p>
            <a:pPr algn="ctr"/>
            <a:r>
              <a:rPr lang="ru-RU" sz="3200" b="1" dirty="0">
                <a:solidFill>
                  <a:schemeClr val="tx1"/>
                </a:solidFill>
              </a:rPr>
              <a:t>43 500 – погибли</a:t>
            </a:r>
          </a:p>
          <a:p>
            <a:pPr algn="ctr"/>
            <a:r>
              <a:rPr lang="ru-RU" sz="3200" b="1" dirty="0">
                <a:solidFill>
                  <a:schemeClr val="tx1"/>
                </a:solidFill>
              </a:rPr>
              <a:t>43 – Героя Советского Союза</a:t>
            </a:r>
          </a:p>
          <a:p>
            <a:pPr algn="ctr"/>
            <a:r>
              <a:rPr lang="ru-RU" sz="3200" b="1" dirty="0">
                <a:solidFill>
                  <a:schemeClr val="tx1"/>
                </a:solidFill>
              </a:rPr>
              <a:t>50% – вольфрама дала Бурятия</a:t>
            </a:r>
          </a:p>
          <a:p>
            <a:pPr algn="ctr"/>
            <a:r>
              <a:rPr lang="ru-RU" sz="3200" b="1" dirty="0">
                <a:solidFill>
                  <a:schemeClr val="tx1"/>
                </a:solidFill>
              </a:rPr>
              <a:t>283 – самолёта</a:t>
            </a:r>
          </a:p>
          <a:p>
            <a:pPr algn="ctr"/>
            <a:r>
              <a:rPr lang="ru-RU" sz="3200" b="1" dirty="0">
                <a:solidFill>
                  <a:schemeClr val="tx1"/>
                </a:solidFill>
              </a:rPr>
              <a:t>Задание: объясните, что означает каждая цифра.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D7928A9-7676-4C19-9FFA-575A516B8F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B19B0651-EE4F-4900-A07F-96A6BFA9D0F0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776807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21A06B2-BFAC-4696-B410-400533EE06C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856" y="238470"/>
            <a:ext cx="12116439" cy="6220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30867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1B38CC-F64D-4316-80A4-449017971C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1872" y="262393"/>
            <a:ext cx="9692640" cy="1065893"/>
          </a:xfrm>
        </p:spPr>
        <p:txBody>
          <a:bodyPr/>
          <a:lstStyle/>
          <a:p>
            <a:pPr algn="ctr"/>
            <a:r>
              <a:rPr lang="ru-RU" dirty="0"/>
              <a:t>Минута молчания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DB3F41E-149E-4967-92B4-881F995784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96539" y="1828800"/>
            <a:ext cx="3860693" cy="435133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000" b="1" dirty="0">
                <a:solidFill>
                  <a:schemeClr val="tx1"/>
                </a:solidFill>
              </a:rPr>
              <a:t>Почтим память 43 500 жителей Бурятии, которые не вернулись с войны.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91CCA06-EA00-45CB-84A2-034A51F9D9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B19B0651-EE4F-4900-A07F-96A6BFA9D0F0}" type="slidenum">
              <a:rPr lang="ru-RU" smtClean="0"/>
              <a:t>23</a:t>
            </a:fld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B8F90A4-99C9-4F8F-8029-8ECB53FACFD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8576" t="19739" r="34915" b="28925"/>
          <a:stretch/>
        </p:blipFill>
        <p:spPr>
          <a:xfrm>
            <a:off x="1963554" y="1833034"/>
            <a:ext cx="3214837" cy="45203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93155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88D1F195-0850-422E-BEB9-26D82636DD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61872" y="972152"/>
            <a:ext cx="2010717" cy="5207985"/>
          </a:xfrm>
        </p:spPr>
        <p:txBody>
          <a:bodyPr>
            <a:normAutofit fontScale="92500" lnSpcReduction="10000"/>
          </a:bodyPr>
          <a:lstStyle/>
          <a:p>
            <a:r>
              <a:rPr lang="ru-RU" sz="2400" b="1" dirty="0"/>
              <a:t>Закончи предложение:</a:t>
            </a:r>
          </a:p>
          <a:p>
            <a:endParaRPr lang="ru-RU" sz="2400" b="1" dirty="0"/>
          </a:p>
          <a:p>
            <a:r>
              <a:rPr lang="ru-RU" sz="2400" b="1" dirty="0"/>
              <a:t>Сегодня я узнал…</a:t>
            </a:r>
          </a:p>
          <a:p>
            <a:endParaRPr lang="ru-RU" sz="2400" b="1" dirty="0"/>
          </a:p>
          <a:p>
            <a:r>
              <a:rPr lang="ru-RU" sz="2400" b="1" dirty="0"/>
              <a:t>Меня поразило…</a:t>
            </a:r>
          </a:p>
          <a:p>
            <a:endParaRPr lang="ru-RU" sz="2400" b="1" dirty="0"/>
          </a:p>
          <a:p>
            <a:r>
              <a:rPr lang="ru-RU" sz="2400" b="1" dirty="0"/>
              <a:t>Я горжусь…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C6DB999-E5F8-4DDC-AE97-6BC4E194B7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B19B0651-EE4F-4900-A07F-96A6BFA9D0F0}" type="slidenum">
              <a:rPr lang="ru-RU" smtClean="0"/>
              <a:t>24</a:t>
            </a:fld>
            <a:endParaRPr lang="ru-RU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6F6B605-BCB8-41C4-8DB9-5B950D2B1C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7857" y="230315"/>
            <a:ext cx="7214936" cy="63973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419252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C46713-3423-4890-8526-843E409006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6029" y="349469"/>
            <a:ext cx="3039486" cy="1719986"/>
          </a:xfrm>
        </p:spPr>
        <p:txBody>
          <a:bodyPr>
            <a:normAutofit fontScale="90000"/>
          </a:bodyPr>
          <a:lstStyle/>
          <a:p>
            <a:pPr algn="ctr"/>
            <a:br>
              <a:rPr lang="ru-RU" b="1" dirty="0">
                <a:solidFill>
                  <a:srgbClr val="0F1115"/>
                </a:solidFill>
                <a:effectLst/>
                <a:latin typeface="quote-cjk-patch"/>
              </a:rPr>
            </a:br>
            <a:br>
              <a:rPr lang="ru-RU" b="1" dirty="0">
                <a:solidFill>
                  <a:srgbClr val="0F1115"/>
                </a:solidFill>
                <a:effectLst/>
                <a:latin typeface="quote-cjk-patch"/>
              </a:rPr>
            </a:br>
            <a:r>
              <a:rPr lang="ru-RU" b="1" dirty="0">
                <a:solidFill>
                  <a:srgbClr val="0F1115"/>
                </a:solidFill>
                <a:effectLst/>
                <a:latin typeface="quote-cjk-patch"/>
              </a:rPr>
              <a:t>Домашнее задание (на выбор)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88D488A-9D72-4D9B-8066-ACF8C14F96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5876" y="2596055"/>
            <a:ext cx="3039486" cy="3576145"/>
          </a:xfrm>
        </p:spPr>
        <p:txBody>
          <a:bodyPr/>
          <a:lstStyle/>
          <a:p>
            <a:pPr algn="l">
              <a:buFont typeface="+mj-lt"/>
              <a:buAutoNum type="arabicPeriod"/>
            </a:pPr>
            <a:r>
              <a:rPr lang="ru-RU" b="0" i="0" dirty="0">
                <a:solidFill>
                  <a:srgbClr val="0F1115"/>
                </a:solidFill>
                <a:effectLst/>
                <a:latin typeface="quote-cjk-patch"/>
              </a:rPr>
              <a:t>Нарисовать рисунок «Мир без войны»</a:t>
            </a:r>
          </a:p>
          <a:p>
            <a:pPr algn="l">
              <a:buFont typeface="+mj-lt"/>
              <a:buAutoNum type="arabicPeriod"/>
            </a:pPr>
            <a:r>
              <a:rPr lang="ru-RU" b="0" i="0" dirty="0">
                <a:solidFill>
                  <a:srgbClr val="0F1115"/>
                </a:solidFill>
                <a:effectLst/>
                <a:latin typeface="quote-cjk-patch"/>
              </a:rPr>
              <a:t>Вместе с родителями найти фото ветерана в семейном архиве</a:t>
            </a:r>
          </a:p>
          <a:p>
            <a:pPr algn="l">
              <a:buFont typeface="+mj-lt"/>
              <a:buAutoNum type="arabicPeriod"/>
            </a:pPr>
            <a:r>
              <a:rPr lang="ru-RU" b="0" i="0" dirty="0">
                <a:solidFill>
                  <a:srgbClr val="0F1115"/>
                </a:solidFill>
                <a:effectLst/>
                <a:latin typeface="quote-cjk-patch"/>
              </a:rPr>
              <a:t>Посмотреть мультфильм «Солдатская лампа»</a:t>
            </a: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E7CB52D-842E-4ED9-BD49-2C894854C4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B19B0651-EE4F-4900-A07F-96A6BFA9D0F0}" type="slidenum">
              <a:rPr lang="ru-RU" smtClean="0"/>
              <a:t>25</a:t>
            </a:fld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4850517-B21D-47F2-B294-28687DA17E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43552" y="0"/>
            <a:ext cx="6858000" cy="6595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5755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5BB9835-2B3F-48BE-A663-E9890ABF28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05601" y="430925"/>
            <a:ext cx="4193628" cy="6038138"/>
          </a:xfrm>
        </p:spPr>
        <p:txBody>
          <a:bodyPr>
            <a:noAutofit/>
          </a:bodyPr>
          <a:lstStyle/>
          <a:p>
            <a:pPr algn="ctr"/>
            <a:r>
              <a:rPr lang="ru-RU" sz="3200" dirty="0"/>
              <a:t>УРОК ПАМЯТИ И ИССЛЕДОВАНИЯ</a:t>
            </a:r>
            <a:br>
              <a:rPr lang="ru-RU" sz="3200" dirty="0"/>
            </a:br>
            <a:r>
              <a:rPr lang="ru-RU" sz="3200" dirty="0"/>
              <a:t>«Бурятия в годы Великой Отечественной войны: работа с первичными источниками» </a:t>
            </a:r>
            <a:br>
              <a:rPr lang="ru-RU" sz="3200" dirty="0"/>
            </a:br>
            <a:r>
              <a:rPr lang="ru-RU" sz="3200" dirty="0"/>
              <a:t>8–11 классы</a:t>
            </a:r>
            <a:br>
              <a:rPr lang="ru-RU" sz="3200" dirty="0"/>
            </a:br>
            <a:br>
              <a:rPr lang="ru-RU" sz="3200" dirty="0"/>
            </a:br>
            <a:endParaRPr lang="ru-RU" sz="3200" dirty="0"/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705BC3A5-E79F-4A8D-8C5D-86D28EF602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4224" y="231227"/>
            <a:ext cx="6275251" cy="6275251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0056E88-768A-4290-9316-C653D85D2D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B19B0651-EE4F-4900-A07F-96A6BFA9D0F0}" type="slidenum">
              <a:rPr lang="ru-RU" smtClean="0"/>
              <a:t>26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3823903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12FBB07-A0E8-4376-8361-E84E773873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4106" y="409538"/>
            <a:ext cx="9692640" cy="1818655"/>
          </a:xfrm>
        </p:spPr>
        <p:txBody>
          <a:bodyPr>
            <a:normAutofit/>
          </a:bodyPr>
          <a:lstStyle/>
          <a:p>
            <a:pPr algn="ctr"/>
            <a:r>
              <a:rPr lang="ru-RU" sz="5400" dirty="0">
                <a:solidFill>
                  <a:srgbClr val="0F1115"/>
                </a:solidFill>
                <a:latin typeface="quote-cjk-patch"/>
              </a:rPr>
              <a:t>Проблемный вопрос</a:t>
            </a:r>
            <a:br>
              <a:rPr lang="ru-RU" sz="5400" dirty="0">
                <a:solidFill>
                  <a:srgbClr val="0F1115"/>
                </a:solidFill>
                <a:latin typeface="quote-cjk-patch"/>
              </a:rPr>
            </a:br>
            <a:endParaRPr lang="ru-RU" sz="5400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0568747-2BC2-4B74-9980-C5E7C7C5BC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br>
              <a:rPr lang="ru-RU" b="0" i="0" dirty="0">
                <a:solidFill>
                  <a:srgbClr val="0F1115"/>
                </a:solidFill>
                <a:effectLst/>
                <a:latin typeface="quote-cjk-patch"/>
              </a:rPr>
            </a:br>
            <a:r>
              <a:rPr lang="ru-RU" sz="4800" b="0" i="0" dirty="0">
                <a:solidFill>
                  <a:srgbClr val="0F1115"/>
                </a:solidFill>
                <a:effectLst/>
                <a:latin typeface="quote-cjk-patch"/>
              </a:rPr>
              <a:t>Как мы узнаём правду о войне?</a:t>
            </a:r>
            <a:br>
              <a:rPr lang="ru-RU" sz="4800" b="0" i="0" dirty="0">
                <a:solidFill>
                  <a:srgbClr val="0F1115"/>
                </a:solidFill>
                <a:effectLst/>
                <a:latin typeface="quote-cjk-patch"/>
              </a:rPr>
            </a:br>
            <a:r>
              <a:rPr lang="ru-RU" sz="4800" b="0" i="0" dirty="0">
                <a:solidFill>
                  <a:srgbClr val="0F1115"/>
                </a:solidFill>
                <a:effectLst/>
                <a:latin typeface="quote-cjk-patch"/>
              </a:rPr>
              <a:t>Почему важно обращаться к подлинным документам – приказам, письмам, сводкам?</a:t>
            </a:r>
          </a:p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8FE5B06-2E47-415A-B43B-E361474045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B19B0651-EE4F-4900-A07F-96A6BFA9D0F0}" type="slidenum">
              <a:rPr lang="ru-RU" smtClean="0"/>
              <a:t>27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7111075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C85AD1A-6A71-415B-81E7-3B0C0CD9D7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1872" y="262393"/>
            <a:ext cx="9258983" cy="1428929"/>
          </a:xfrm>
        </p:spPr>
        <p:txBody>
          <a:bodyPr/>
          <a:lstStyle/>
          <a:p>
            <a:r>
              <a:rPr lang="ru-RU" dirty="0"/>
              <a:t>Цифры и факты (источники)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0A96B9A-E0F5-4F10-8F1B-01DCF0BF3B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B19B0651-EE4F-4900-A07F-96A6BFA9D0F0}" type="slidenum">
              <a:rPr lang="ru-RU" smtClean="0"/>
              <a:t>28</a:t>
            </a:fld>
            <a:endParaRPr lang="ru-RU"/>
          </a:p>
        </p:txBody>
      </p:sp>
      <p:graphicFrame>
        <p:nvGraphicFramePr>
          <p:cNvPr id="8" name="Объект 7">
            <a:extLst>
              <a:ext uri="{FF2B5EF4-FFF2-40B4-BE49-F238E27FC236}">
                <a16:creationId xmlns:a16="http://schemas.microsoft.com/office/drawing/2014/main" id="{F1303C75-82A2-4205-8196-74A0E8691A2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40518914"/>
              </p:ext>
            </p:extLst>
          </p:nvPr>
        </p:nvGraphicFramePr>
        <p:xfrm>
          <a:off x="1261872" y="2315369"/>
          <a:ext cx="9101328" cy="3561080"/>
        </p:xfrm>
        <a:graphic>
          <a:graphicData uri="http://schemas.openxmlformats.org/drawingml/2006/table">
            <a:tbl>
              <a:tblPr/>
              <a:tblGrid>
                <a:gridCol w="3033776">
                  <a:extLst>
                    <a:ext uri="{9D8B030D-6E8A-4147-A177-3AD203B41FA5}">
                      <a16:colId xmlns:a16="http://schemas.microsoft.com/office/drawing/2014/main" val="3649298259"/>
                    </a:ext>
                  </a:extLst>
                </a:gridCol>
                <a:gridCol w="3033776">
                  <a:extLst>
                    <a:ext uri="{9D8B030D-6E8A-4147-A177-3AD203B41FA5}">
                      <a16:colId xmlns:a16="http://schemas.microsoft.com/office/drawing/2014/main" val="416367784"/>
                    </a:ext>
                  </a:extLst>
                </a:gridCol>
                <a:gridCol w="3033776">
                  <a:extLst>
                    <a:ext uri="{9D8B030D-6E8A-4147-A177-3AD203B41FA5}">
                      <a16:colId xmlns:a16="http://schemas.microsoft.com/office/drawing/2014/main" val="193510333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/>
                      <a:r>
                        <a:rPr lang="ru-RU" sz="2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Показатель</a:t>
                      </a:r>
                    </a:p>
                  </a:txBody>
                  <a:tcPr marR="101600" marT="63500" marB="635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Значение</a:t>
                      </a:r>
                    </a:p>
                  </a:txBody>
                  <a:tcPr marL="101600" marR="101600" marT="63500" marB="635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2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Источник</a:t>
                      </a:r>
                    </a:p>
                  </a:txBody>
                  <a:tcPr marL="101600" marR="101600" marT="63500" marB="635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85534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2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Ушли на фронт</a:t>
                      </a:r>
                    </a:p>
                  </a:txBody>
                  <a:tcPr marR="101600" marT="63500" marB="635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&gt;120 000 чел.</a:t>
                      </a:r>
                    </a:p>
                  </a:txBody>
                  <a:tcPr marL="101600" marR="101600" marT="63500" marB="635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Книга памяти РБ, т.1</a:t>
                      </a:r>
                    </a:p>
                  </a:txBody>
                  <a:tcPr marL="101600" marT="63500" marB="635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3086344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2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Погибли</a:t>
                      </a:r>
                    </a:p>
                  </a:txBody>
                  <a:tcPr marR="101600" marT="63500" marB="635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43 500 чел.</a:t>
                      </a:r>
                    </a:p>
                  </a:txBody>
                  <a:tcPr marL="101600" marR="101600" marT="63500" marB="635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ЦАМО, ф. 58</a:t>
                      </a:r>
                    </a:p>
                  </a:txBody>
                  <a:tcPr marL="101600" marT="63500" marB="635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6811963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2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Герои Советского Союза</a:t>
                      </a:r>
                    </a:p>
                  </a:txBody>
                  <a:tcPr marR="101600" marT="63500" marB="635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</a:t>
                      </a:r>
                    </a:p>
                  </a:txBody>
                  <a:tcPr marL="101600" marR="101600" marT="63500" marB="635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Указы Президиума ВС СССР</a:t>
                      </a:r>
                    </a:p>
                  </a:txBody>
                  <a:tcPr marL="101600" marT="63500" marB="635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6574708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ru-RU" sz="2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Вольфрам от Джидинского комбината</a:t>
                      </a:r>
                    </a:p>
                  </a:txBody>
                  <a:tcPr marR="101600" marT="63500" marB="635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50% от союзной добычи</a:t>
                      </a:r>
                    </a:p>
                  </a:txBody>
                  <a:tcPr marL="101600" marR="101600" marT="63500" marB="635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2400" b="0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Отчёт комбината, НАРБ</a:t>
                      </a:r>
                    </a:p>
                  </a:txBody>
                  <a:tcPr marL="101600" marT="63500" marB="635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7032316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8483302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572000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492" y="1151533"/>
            <a:ext cx="5168404" cy="59064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4625"/>
              </a:lnSpc>
            </a:pPr>
            <a:r>
              <a:rPr lang="en-US" sz="3708" dirty="0">
                <a:solidFill>
                  <a:srgbClr val="403CC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Боевой путь земляков</a:t>
            </a:r>
            <a:endParaRPr lang="en-US" sz="3708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4" name="Text 1"/>
          <p:cNvSpPr/>
          <p:nvPr/>
        </p:nvSpPr>
        <p:spPr>
          <a:xfrm>
            <a:off x="5233492" y="2025650"/>
            <a:ext cx="6297018" cy="6048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761970">
              <a:lnSpc>
                <a:spcPts val="2375"/>
              </a:lnSpc>
            </a:pPr>
            <a:r>
              <a:rPr lang="en-US" sz="1458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Бурятские воины сражались в составе дивизий, имевших богатую боевую историю и получивших славу на полях сражений.</a:t>
            </a:r>
            <a:endParaRPr lang="en-US" sz="1458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5" name="Text 2"/>
          <p:cNvSpPr/>
          <p:nvPr/>
        </p:nvSpPr>
        <p:spPr>
          <a:xfrm>
            <a:off x="5233492" y="3032126"/>
            <a:ext cx="2917924" cy="7088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defTabSz="761970">
              <a:lnSpc>
                <a:spcPts val="2750"/>
              </a:lnSpc>
            </a:pPr>
            <a:r>
              <a:rPr lang="en-US" sz="2208" dirty="0">
                <a:solidFill>
                  <a:srgbClr val="403CC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Стрелковые дивизии</a:t>
            </a:r>
            <a:endParaRPr lang="en-US" sz="2208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6" name="Text 3"/>
          <p:cNvSpPr/>
          <p:nvPr/>
        </p:nvSpPr>
        <p:spPr>
          <a:xfrm>
            <a:off x="5233492" y="3929956"/>
            <a:ext cx="2917924" cy="17103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39" indent="-285739" defTabSz="761970">
              <a:lnSpc>
                <a:spcPts val="2375"/>
              </a:lnSpc>
              <a:buSzPct val="100000"/>
              <a:buFontTx/>
              <a:buChar char="•"/>
            </a:pPr>
            <a:r>
              <a:rPr lang="en-US" sz="1458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46-я, 152-я, 109-я дивизии</a:t>
            </a:r>
            <a:endParaRPr lang="en-US" sz="1458" dirty="0">
              <a:solidFill>
                <a:prstClr val="black"/>
              </a:solidFill>
              <a:latin typeface="Calibri" panose="020F0502020204030204"/>
            </a:endParaRPr>
          </a:p>
          <a:p>
            <a:pPr marL="285739" indent="-285739" defTabSz="761970">
              <a:lnSpc>
                <a:spcPts val="2375"/>
              </a:lnSpc>
              <a:buSzPct val="100000"/>
              <a:buFontTx/>
              <a:buChar char="•"/>
            </a:pPr>
            <a:r>
              <a:rPr lang="en-US" sz="1458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82-я мотострелковая</a:t>
            </a:r>
            <a:endParaRPr lang="en-US" sz="1458" dirty="0">
              <a:solidFill>
                <a:prstClr val="black"/>
              </a:solidFill>
              <a:latin typeface="Calibri" panose="020F0502020204030204"/>
            </a:endParaRPr>
          </a:p>
          <a:p>
            <a:pPr marL="285739" indent="-285739" defTabSz="761970">
              <a:lnSpc>
                <a:spcPts val="2375"/>
              </a:lnSpc>
              <a:buSzPct val="100000"/>
              <a:buFontTx/>
              <a:buChar char="•"/>
            </a:pPr>
            <a:r>
              <a:rPr lang="en-US" sz="1458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93-я, 97-я, 87-я, 116-я дивизии</a:t>
            </a:r>
            <a:endParaRPr lang="en-US" sz="1458" dirty="0">
              <a:solidFill>
                <a:prstClr val="black"/>
              </a:solidFill>
              <a:latin typeface="Calibri" panose="020F0502020204030204"/>
            </a:endParaRPr>
          </a:p>
          <a:p>
            <a:pPr marL="285739" indent="-285739" defTabSz="761970">
              <a:lnSpc>
                <a:spcPts val="2375"/>
              </a:lnSpc>
              <a:buSzPct val="100000"/>
              <a:buFontTx/>
              <a:buChar char="•"/>
            </a:pPr>
            <a:r>
              <a:rPr lang="en-US" sz="1458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32-я Дальневосточная</a:t>
            </a:r>
            <a:endParaRPr lang="en-US" sz="1458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7" name="Text 4"/>
          <p:cNvSpPr/>
          <p:nvPr/>
        </p:nvSpPr>
        <p:spPr>
          <a:xfrm>
            <a:off x="8618934" y="3032126"/>
            <a:ext cx="2835275" cy="35440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defTabSz="761970">
              <a:lnSpc>
                <a:spcPts val="2750"/>
              </a:lnSpc>
            </a:pPr>
            <a:r>
              <a:rPr lang="en-US" sz="2208" dirty="0">
                <a:solidFill>
                  <a:srgbClr val="403CCF"/>
                </a:solidFill>
                <a:latin typeface="Libre Baskerville" pitchFamily="34" charset="0"/>
                <a:ea typeface="Libre Baskerville" pitchFamily="34" charset="-122"/>
                <a:cs typeface="Libre Baskerville" pitchFamily="34" charset="-120"/>
              </a:rPr>
              <a:t>Танковые дивизии</a:t>
            </a:r>
            <a:endParaRPr lang="en-US" sz="2208" dirty="0">
              <a:solidFill>
                <a:prstClr val="black"/>
              </a:solidFill>
              <a:latin typeface="Calibri" panose="020F0502020204030204"/>
            </a:endParaRPr>
          </a:p>
        </p:txBody>
      </p:sp>
      <p:sp>
        <p:nvSpPr>
          <p:cNvPr id="8" name="Text 5"/>
          <p:cNvSpPr/>
          <p:nvPr/>
        </p:nvSpPr>
        <p:spPr>
          <a:xfrm>
            <a:off x="8618935" y="3575546"/>
            <a:ext cx="2440492" cy="103941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85739" indent="-285739" defTabSz="761970">
              <a:lnSpc>
                <a:spcPts val="2375"/>
              </a:lnSpc>
              <a:buSzPct val="100000"/>
              <a:buFontTx/>
              <a:buChar char="•"/>
            </a:pPr>
            <a:r>
              <a:rPr lang="en-US" sz="1458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13-я гвардейская танковая</a:t>
            </a:r>
            <a:endParaRPr lang="en-US" sz="1458" dirty="0">
              <a:solidFill>
                <a:prstClr val="black"/>
              </a:solidFill>
              <a:latin typeface="Calibri" panose="020F0502020204030204"/>
            </a:endParaRPr>
          </a:p>
          <a:p>
            <a:pPr marL="285739" indent="-285739" defTabSz="761970">
              <a:lnSpc>
                <a:spcPts val="2375"/>
              </a:lnSpc>
              <a:buSzPct val="100000"/>
              <a:buFontTx/>
              <a:buChar char="•"/>
            </a:pPr>
            <a:r>
              <a:rPr lang="en-US" sz="1458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17-я танковая</a:t>
            </a:r>
            <a:endParaRPr lang="en-US" sz="1458" dirty="0">
              <a:solidFill>
                <a:prstClr val="black"/>
              </a:solidFill>
              <a:latin typeface="Calibri" panose="020F0502020204030204"/>
            </a:endParaRPr>
          </a:p>
          <a:p>
            <a:pPr marL="285739" indent="-285739" defTabSz="761970">
              <a:lnSpc>
                <a:spcPts val="2375"/>
              </a:lnSpc>
              <a:buSzPct val="100000"/>
              <a:buFontTx/>
              <a:buChar char="•"/>
            </a:pPr>
            <a:r>
              <a:rPr lang="en-US" sz="1458" dirty="0">
                <a:solidFill>
                  <a:srgbClr val="49495A"/>
                </a:solidFill>
                <a:latin typeface="Open Sans" pitchFamily="34" charset="0"/>
                <a:ea typeface="Open Sans" pitchFamily="34" charset="-122"/>
                <a:cs typeface="Open Sans" pitchFamily="34" charset="-120"/>
              </a:rPr>
              <a:t>57-я танковая</a:t>
            </a:r>
            <a:endParaRPr lang="en-US" sz="1458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468AC11-0364-4910-A221-ED5CCE48B5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0632" y="281385"/>
            <a:ext cx="9692640" cy="1428929"/>
          </a:xfrm>
        </p:spPr>
        <p:txBody>
          <a:bodyPr>
            <a:noAutofit/>
          </a:bodyPr>
          <a:lstStyle/>
          <a:p>
            <a:pPr algn="ctr"/>
            <a:r>
              <a:rPr lang="ru-RU" sz="3200" dirty="0"/>
              <a:t>Пример героя – работа с наградным листом</a:t>
            </a:r>
            <a:r>
              <a:rPr lang="en-US" sz="3200" dirty="0"/>
              <a:t>/ </a:t>
            </a:r>
            <a:r>
              <a:rPr lang="ru-RU" sz="3200" dirty="0"/>
              <a:t>Выноска: «Из наградного листа на В.Б. </a:t>
            </a:r>
            <a:r>
              <a:rPr lang="ru-RU" sz="3200" dirty="0" err="1"/>
              <a:t>Борсоева</a:t>
            </a:r>
            <a:r>
              <a:rPr lang="ru-RU" sz="3200" dirty="0"/>
              <a:t>, ЦАМО, ф. 33, оп. 682526, д. 78»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F5C31A3-80E3-4828-B526-4D0DF000E5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9393" y="1828800"/>
            <a:ext cx="10555119" cy="4351337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b="1" u="none" strike="noStrike" dirty="0">
                <a:effectLst/>
                <a:latin typeface="Google Sans"/>
              </a:rPr>
              <a:t>Ключевые эпизоды из наградных листов (ЦАМО):</a:t>
            </a:r>
            <a:endParaRPr lang="ru-RU" b="0" u="none" strike="noStrike" dirty="0">
              <a:effectLst/>
              <a:latin typeface="Google Sans"/>
            </a:endParaRPr>
          </a:p>
          <a:p>
            <a:pPr marL="0" indent="0">
              <a:buNone/>
            </a:pPr>
            <a:r>
              <a:rPr lang="ru-RU" b="1" u="none" strike="noStrike" dirty="0">
                <a:effectLst/>
                <a:latin typeface="Google Sans"/>
              </a:rPr>
              <a:t>Бой под Екатериновкой (16 октября 1941 г.):</a:t>
            </a:r>
            <a:r>
              <a:rPr lang="ru-RU" b="0" u="none" strike="noStrike" dirty="0">
                <a:effectLst/>
                <a:latin typeface="Google Sans"/>
              </a:rPr>
              <a:t> Тов. </a:t>
            </a:r>
            <a:r>
              <a:rPr lang="ru-RU" b="0" u="none" strike="noStrike" dirty="0" err="1">
                <a:effectLst/>
                <a:latin typeface="Google Sans"/>
              </a:rPr>
              <a:t>Борсоев</a:t>
            </a:r>
            <a:r>
              <a:rPr lang="ru-RU" b="0" u="none" strike="noStrike" dirty="0">
                <a:effectLst/>
                <a:latin typeface="Google Sans"/>
              </a:rPr>
              <a:t> В.Б. нанес большое поражение противнику, уничтожив до одного батальона пехоты. В критической ситуации, при опасности окружения, грамотно вывел батарею из-под огня и продолжил наносить удары по врагу.</a:t>
            </a:r>
          </a:p>
          <a:p>
            <a:pPr marL="0" indent="0">
              <a:buNone/>
            </a:pPr>
            <a:r>
              <a:rPr lang="ru-RU" b="1" u="none" strike="noStrike" dirty="0">
                <a:effectLst/>
                <a:latin typeface="Google Sans"/>
              </a:rPr>
              <a:t>Смелые решения:</a:t>
            </a:r>
            <a:r>
              <a:rPr lang="ru-RU" b="0" u="none" strike="noStrike" dirty="0">
                <a:effectLst/>
                <a:latin typeface="Google Sans"/>
              </a:rPr>
              <a:t> Принимал решения на выдвижение батарей для стрельбы прямой наводкой, что приводило к уничтожению до двух взводов пехоты, 8 автоматчиков и нескольких мотоциклистов противника.</a:t>
            </a:r>
          </a:p>
          <a:p>
            <a:pPr marL="0" indent="0">
              <a:buNone/>
            </a:pPr>
            <a:r>
              <a:rPr lang="ru-RU" b="1" u="none" strike="noStrike" dirty="0">
                <a:effectLst/>
                <a:latin typeface="Google Sans"/>
              </a:rPr>
              <a:t>Командование полком:</a:t>
            </a:r>
            <a:r>
              <a:rPr lang="ru-RU" b="0" u="none" strike="noStrike" dirty="0">
                <a:effectLst/>
                <a:latin typeface="Google Sans"/>
              </a:rPr>
              <a:t> Отмечалось, что полк под командованием </a:t>
            </a:r>
            <a:r>
              <a:rPr lang="ru-RU" b="0" u="none" strike="noStrike" dirty="0" err="1">
                <a:effectLst/>
                <a:latin typeface="Google Sans"/>
              </a:rPr>
              <a:t>Борсоева</a:t>
            </a:r>
            <a:r>
              <a:rPr lang="ru-RU" b="0" u="none" strike="noStrike" dirty="0">
                <a:effectLst/>
                <a:latin typeface="Google Sans"/>
              </a:rPr>
              <a:t> в наступательных боях подбил и уничтожил 15 танков. [</a:t>
            </a:r>
            <a:r>
              <a:rPr lang="ru-RU" b="0" u="none" strike="noStrike" dirty="0">
                <a:effectLst/>
                <a:latin typeface="Google Sans"/>
                <a:hlinkClick r:id="rId2"/>
              </a:rPr>
              <a:t>1</a:t>
            </a:r>
            <a:r>
              <a:rPr lang="ru-RU" b="0" u="none" strike="noStrike" dirty="0">
                <a:effectLst/>
                <a:latin typeface="Google Sans"/>
              </a:rPr>
              <a:t>]</a:t>
            </a:r>
            <a:endParaRPr lang="en-US" b="0" u="none" strike="noStrike" dirty="0">
              <a:effectLst/>
              <a:latin typeface="Google Sans"/>
            </a:endParaRPr>
          </a:p>
          <a:p>
            <a:pPr marL="0" indent="0">
              <a:buNone/>
            </a:pPr>
            <a:r>
              <a:rPr lang="ru-RU" b="0" u="none" strike="noStrike" dirty="0">
                <a:effectLst/>
                <a:latin typeface="Google Sans"/>
              </a:rPr>
              <a:t>Основные награды </a:t>
            </a:r>
            <a:r>
              <a:rPr lang="ru-RU" b="0" u="none" strike="noStrike" dirty="0" err="1">
                <a:effectLst/>
                <a:latin typeface="Google Sans"/>
              </a:rPr>
              <a:t>Борсоева</a:t>
            </a:r>
            <a:r>
              <a:rPr lang="ru-RU" b="0" u="none" strike="noStrike" dirty="0">
                <a:effectLst/>
                <a:latin typeface="Google Sans"/>
              </a:rPr>
              <a:t> </a:t>
            </a:r>
            <a:r>
              <a:rPr lang="ru-RU" b="0" u="none" strike="noStrike" dirty="0" err="1">
                <a:effectLst/>
                <a:latin typeface="Google Sans"/>
              </a:rPr>
              <a:t>В.Б.:Орден</a:t>
            </a:r>
            <a:r>
              <a:rPr lang="ru-RU" b="0" u="none" strike="noStrike" dirty="0">
                <a:effectLst/>
                <a:latin typeface="Google Sans"/>
              </a:rPr>
              <a:t> Красного Знамени (приказ от 23 ноября 1941 г.).Орден Красной Звезды, Орден Отечественной войны I степени, Орден </a:t>
            </a:r>
            <a:r>
              <a:rPr lang="ru-RU" b="0" u="none" strike="noStrike" dirty="0" err="1">
                <a:effectLst/>
                <a:latin typeface="Google Sans"/>
              </a:rPr>
              <a:t>Ленина.Звание</a:t>
            </a:r>
            <a:r>
              <a:rPr lang="ru-RU" b="0" u="none" strike="noStrike" dirty="0">
                <a:effectLst/>
                <a:latin typeface="Google Sans"/>
              </a:rPr>
              <a:t> Героя Советского Союза (6 мая 1965 г., посмертно) за мужество и героизм, проявленные в боях с немецко-фашистскими захватчиками.</a:t>
            </a:r>
          </a:p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8F38A1C-736A-4013-A982-880C7EB6C8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B19B0651-EE4F-4900-A07F-96A6BFA9D0F0}" type="slidenum">
              <a:rPr lang="ru-RU" smtClean="0"/>
              <a:t>30</a:t>
            </a:fld>
            <a:endParaRPr lang="ru-RU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2052B9F-7DE5-4C98-8794-5127FBCDAF13}"/>
              </a:ext>
            </a:extLst>
          </p:cNvPr>
          <p:cNvSpPr txBox="1"/>
          <p:nvPr/>
        </p:nvSpPr>
        <p:spPr>
          <a:xfrm>
            <a:off x="2513286" y="6207283"/>
            <a:ext cx="716542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chemeClr val="accent2"/>
                </a:solidFill>
              </a:rPr>
              <a:t>Какие подвиги описаны? </a:t>
            </a:r>
            <a:r>
              <a:rPr lang="en-US" b="1" dirty="0">
                <a:solidFill>
                  <a:schemeClr val="accent2"/>
                </a:solidFill>
              </a:rPr>
              <a:t>  </a:t>
            </a:r>
            <a:r>
              <a:rPr lang="ru-RU" b="1" dirty="0">
                <a:solidFill>
                  <a:schemeClr val="accent2"/>
                </a:solidFill>
              </a:rPr>
              <a:t>Какими наградами отмечен?</a:t>
            </a:r>
          </a:p>
        </p:txBody>
      </p:sp>
    </p:spTree>
    <p:extLst>
      <p:ext uri="{BB962C8B-B14F-4D97-AF65-F5344CB8AC3E}">
        <p14:creationId xmlns:p14="http://schemas.microsoft.com/office/powerpoint/2010/main" val="223560835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AB7DED-55A5-4F88-B5AD-6E9969A2A0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99586" y="157290"/>
            <a:ext cx="3206286" cy="2165496"/>
          </a:xfrm>
        </p:spPr>
        <p:txBody>
          <a:bodyPr>
            <a:noAutofit/>
          </a:bodyPr>
          <a:lstStyle/>
          <a:p>
            <a:pPr algn="ctr"/>
            <a:r>
              <a:rPr lang="ru-RU" sz="3600" dirty="0"/>
              <a:t>Фронтовые письма – живые голоса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636E361-6BE4-4BAC-A524-52DE55E757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60476" y="2414588"/>
            <a:ext cx="3855825" cy="435133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400" b="1" dirty="0">
                <a:solidFill>
                  <a:schemeClr val="accent6"/>
                </a:solidFill>
              </a:rPr>
              <a:t>Цитата: «Мама, жив. Бьём фашистов. Если вернусь – посадим сад…»</a:t>
            </a:r>
          </a:p>
          <a:p>
            <a:pPr marL="0" indent="0" algn="ctr">
              <a:buNone/>
            </a:pPr>
            <a:r>
              <a:rPr lang="ru-RU" dirty="0"/>
              <a:t>Источник: Национальный архив Бурятии, фонд Р-475, оп.1, д. 112</a:t>
            </a:r>
          </a:p>
          <a:p>
            <a:pPr marL="0" indent="0" algn="ctr">
              <a:buNone/>
            </a:pPr>
            <a:r>
              <a:rPr lang="ru-RU" sz="2800" dirty="0"/>
              <a:t>Вопрос классу: О чём говорят эти строки?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C33F54AC-3DFF-4A54-B4D4-B11315561A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B19B0651-EE4F-4900-A07F-96A6BFA9D0F0}" type="slidenum">
              <a:rPr lang="ru-RU" smtClean="0"/>
              <a:t>31</a:t>
            </a:fld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04ADA3D1-A01F-4E36-A514-ED9453FECB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476" y="157290"/>
            <a:ext cx="6858000" cy="64537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952894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650577-FD8F-478D-A057-8087CD6001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679" y="246573"/>
            <a:ext cx="9692640" cy="1428929"/>
          </a:xfrm>
        </p:spPr>
        <p:txBody>
          <a:bodyPr/>
          <a:lstStyle/>
          <a:p>
            <a:pPr algn="ctr"/>
            <a:r>
              <a:rPr lang="ru-RU" dirty="0"/>
              <a:t>Групповая работа – пакеты документов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04ED3B2-7121-4B0F-A044-050C5655DA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Темы:</a:t>
            </a:r>
          </a:p>
          <a:p>
            <a:pPr marL="457200" indent="-457200" algn="ctr">
              <a:buFont typeface="+mj-lt"/>
              <a:buAutoNum type="arabicPeriod"/>
            </a:pPr>
            <a:r>
              <a:rPr lang="ru-RU" sz="24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Боевой путь земляков</a:t>
            </a:r>
          </a:p>
          <a:p>
            <a:pPr marL="457200" indent="-457200" algn="ctr">
              <a:buFont typeface="+mj-lt"/>
              <a:buAutoNum type="arabicPeriod"/>
            </a:pPr>
            <a:r>
              <a:rPr lang="ru-RU" sz="24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Госпитали</a:t>
            </a:r>
          </a:p>
          <a:p>
            <a:pPr marL="457200" indent="-457200" algn="ctr">
              <a:buFont typeface="+mj-lt"/>
              <a:buAutoNum type="arabicPeriod"/>
            </a:pPr>
            <a:r>
              <a:rPr lang="ru-RU" sz="24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Тыл – фронту</a:t>
            </a:r>
          </a:p>
          <a:p>
            <a:pPr marL="457200" indent="-457200" algn="ctr">
              <a:buFont typeface="+mj-lt"/>
              <a:buAutoNum type="arabicPeriod"/>
            </a:pPr>
            <a:r>
              <a:rPr lang="ru-RU" sz="24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Джидинский комбинат</a:t>
            </a:r>
          </a:p>
          <a:p>
            <a:pPr marL="457200" indent="-457200" algn="ctr">
              <a:buFont typeface="+mj-lt"/>
              <a:buAutoNum type="arabicPeriod"/>
            </a:pPr>
            <a:r>
              <a:rPr lang="ru-RU" sz="2400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Награды и память</a:t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Каждая группа получает папку с копиями первичных документов. За 15 минут проанализировать, сделать выводы, подготовить выступление (2–3 мин).</a:t>
            </a:r>
          </a:p>
          <a:p>
            <a:pPr marL="0" indent="0">
              <a:buNone/>
            </a:pPr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3195B6D-E3AB-491C-A762-4381D1476D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B19B0651-EE4F-4900-A07F-96A6BFA9D0F0}" type="slidenum">
              <a:rPr lang="ru-RU" smtClean="0"/>
              <a:t>32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369959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03EC5E-9714-4610-BC8C-61135E407A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1872" y="262393"/>
            <a:ext cx="9692640" cy="1797635"/>
          </a:xfrm>
        </p:spPr>
        <p:txBody>
          <a:bodyPr>
            <a:normAutofit fontScale="90000"/>
          </a:bodyPr>
          <a:lstStyle/>
          <a:p>
            <a:pPr algn="ctr"/>
            <a:br>
              <a:rPr lang="ru-RU" dirty="0"/>
            </a:br>
            <a:r>
              <a:rPr lang="ru-RU" dirty="0"/>
              <a:t>Как работать с документом (памятка)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F8BB632-76A9-4CF8-956F-D9FF80755E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ctr"/>
            <a:r>
              <a:rPr lang="ru-RU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Текст в виде списка:</a:t>
            </a:r>
          </a:p>
          <a:p>
            <a:pPr algn="ctr"/>
            <a:endParaRPr lang="ru-RU" b="1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Какой это вид документа? (приказ, письмо, отчёт, наградной лист)</a:t>
            </a:r>
          </a:p>
          <a:p>
            <a:pPr algn="ctr"/>
            <a:endParaRPr lang="ru-RU" b="1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Кто автор, когда создан?</a:t>
            </a:r>
          </a:p>
          <a:p>
            <a:pPr algn="ctr"/>
            <a:endParaRPr lang="ru-RU" b="1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Какие факты сообщает?</a:t>
            </a:r>
          </a:p>
          <a:p>
            <a:pPr algn="ctr"/>
            <a:endParaRPr lang="ru-RU" b="1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Чему мы можем доверять?</a:t>
            </a:r>
          </a:p>
          <a:p>
            <a:pPr algn="ctr"/>
            <a:endParaRPr lang="ru-RU" b="1" dirty="0">
              <a:solidFill>
                <a:schemeClr val="accent6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b="1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Какие вопросы остаются?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40F1263-9AFF-4069-8798-A79CAB753B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B19B0651-EE4F-4900-A07F-96A6BFA9D0F0}" type="slidenum">
              <a:rPr lang="ru-RU" smtClean="0"/>
              <a:t>33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051762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1BDC519D-39CD-40E2-ADEB-96B6FBB06A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25821" y="220718"/>
            <a:ext cx="9531411" cy="5959420"/>
          </a:xfrm>
        </p:spPr>
        <p:txBody>
          <a:bodyPr/>
          <a:lstStyle/>
          <a:p>
            <a:pPr marL="0" indent="0" algn="ctr">
              <a:buNone/>
            </a:pPr>
            <a:r>
              <a:rPr lang="ru-RU" sz="4400" b="1" dirty="0">
                <a:solidFill>
                  <a:schemeClr val="accent6"/>
                </a:solidFill>
                <a:effectLst/>
                <a:latin typeface="quote-cjk-patch"/>
              </a:rPr>
              <a:t>Пример документа – госпитальный приказ</a:t>
            </a:r>
          </a:p>
          <a:p>
            <a:pPr marL="0" indent="0" algn="ctr">
              <a:buNone/>
            </a:pPr>
            <a:r>
              <a:rPr lang="ru-RU" sz="4400" b="1" i="0" dirty="0">
                <a:solidFill>
                  <a:schemeClr val="accent6"/>
                </a:solidFill>
                <a:effectLst/>
                <a:latin typeface="quote-cjk-patch"/>
              </a:rPr>
              <a:t>Фрагмент приказа по эвакогоспиталю № 1490 (1942 г.)</a:t>
            </a:r>
            <a:br>
              <a:rPr lang="ru-RU" sz="4400" b="0" i="0" dirty="0">
                <a:solidFill>
                  <a:schemeClr val="accent6"/>
                </a:solidFill>
                <a:effectLst/>
                <a:latin typeface="quote-cjk-patch"/>
              </a:rPr>
            </a:br>
            <a:r>
              <a:rPr lang="ru-RU" sz="4400" b="1" i="0" dirty="0">
                <a:solidFill>
                  <a:schemeClr val="accent6"/>
                </a:solidFill>
                <a:effectLst/>
                <a:latin typeface="quote-cjk-patch"/>
              </a:rPr>
              <a:t>Текст:</a:t>
            </a:r>
            <a:r>
              <a:rPr lang="ru-RU" sz="4400" b="0" i="0" dirty="0">
                <a:solidFill>
                  <a:schemeClr val="accent6"/>
                </a:solidFill>
                <a:effectLst/>
                <a:latin typeface="quote-cjk-patch"/>
              </a:rPr>
              <a:t> «…медсестре Петровой А.И. объявить благодарность за спасение 50 раненых во время </a:t>
            </a:r>
            <a:r>
              <a:rPr lang="ru-RU" sz="4400" b="0" i="0" dirty="0" err="1">
                <a:solidFill>
                  <a:schemeClr val="accent6"/>
                </a:solidFill>
                <a:effectLst/>
                <a:latin typeface="quote-cjk-patch"/>
              </a:rPr>
              <a:t>авиналёта</a:t>
            </a:r>
            <a:r>
              <a:rPr lang="ru-RU" sz="4400" b="0" i="0" dirty="0">
                <a:solidFill>
                  <a:schemeClr val="accent6"/>
                </a:solidFill>
                <a:effectLst/>
                <a:latin typeface="quote-cjk-patch"/>
              </a:rPr>
              <a:t>…»</a:t>
            </a:r>
            <a:br>
              <a:rPr lang="ru-RU" sz="4400" b="0" i="0" dirty="0">
                <a:solidFill>
                  <a:schemeClr val="accent6"/>
                </a:solidFill>
                <a:effectLst/>
                <a:latin typeface="quote-cjk-patch"/>
              </a:rPr>
            </a:br>
            <a:r>
              <a:rPr lang="ru-RU" sz="4400" b="1" i="0" dirty="0">
                <a:solidFill>
                  <a:schemeClr val="accent6"/>
                </a:solidFill>
                <a:effectLst/>
                <a:latin typeface="quote-cjk-patch"/>
              </a:rPr>
              <a:t>Источник:</a:t>
            </a:r>
            <a:r>
              <a:rPr lang="ru-RU" sz="4400" b="0" i="0" dirty="0">
                <a:solidFill>
                  <a:schemeClr val="accent6"/>
                </a:solidFill>
                <a:effectLst/>
                <a:latin typeface="quote-cjk-patch"/>
              </a:rPr>
              <a:t> НАРБ, ф. Р-1210, оп. 1, д. 43</a:t>
            </a:r>
          </a:p>
          <a:p>
            <a:endParaRPr lang="ru-RU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E37DD0EF-79EE-4406-90BD-BCB94FAA68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B19B0651-EE4F-4900-A07F-96A6BFA9D0F0}" type="slidenum">
              <a:rPr lang="ru-RU" smtClean="0"/>
              <a:t>34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595689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4AB8311B-F812-4292-AD7E-64DB0C4E9C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61872" y="746234"/>
            <a:ext cx="8595360" cy="543390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3600" b="1" dirty="0">
                <a:solidFill>
                  <a:schemeClr val="accent6"/>
                </a:solidFill>
              </a:rPr>
              <a:t>Трудовой подвиг (отчёт завода)</a:t>
            </a:r>
          </a:p>
          <a:p>
            <a:pPr marL="0" indent="0" algn="ctr">
              <a:buNone/>
            </a:pPr>
            <a:r>
              <a:rPr lang="ru-RU" sz="3600" b="1" dirty="0">
                <a:solidFill>
                  <a:schemeClr val="accent6"/>
                </a:solidFill>
              </a:rPr>
              <a:t>Выдержка из отчёта У-У авиационного завода за 1944 г.:</a:t>
            </a:r>
          </a:p>
          <a:p>
            <a:pPr marL="0" indent="0" algn="ctr">
              <a:buNone/>
            </a:pPr>
            <a:r>
              <a:rPr lang="ru-RU" sz="3600" b="1" dirty="0">
                <a:solidFill>
                  <a:schemeClr val="accent6"/>
                </a:solidFill>
              </a:rPr>
              <a:t>«Выпущено 127 самолётов Ла-7. Выполнено 8 рационализаторских предложений по экономии топлива…»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D8332E0-4AC6-4652-85ED-4BCDB7AFEE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B19B0651-EE4F-4900-A07F-96A6BFA9D0F0}" type="slidenum">
              <a:rPr lang="ru-RU" smtClean="0"/>
              <a:t>35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9613691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14067FEC-C50F-49F8-84B7-94992A2E91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5955" y="725214"/>
            <a:ext cx="8595360" cy="4351337"/>
          </a:xfrm>
        </p:spPr>
        <p:txBody>
          <a:bodyPr/>
          <a:lstStyle/>
          <a:p>
            <a:pPr marL="0" indent="0" algn="ctr">
              <a:buNone/>
            </a:pPr>
            <a:r>
              <a:rPr lang="ru-RU" sz="3200" b="1" dirty="0">
                <a:solidFill>
                  <a:schemeClr val="accent6"/>
                </a:solidFill>
              </a:rPr>
              <a:t>Джидинский комбинат – значение</a:t>
            </a:r>
          </a:p>
          <a:p>
            <a:pPr marL="0" indent="0" algn="ctr">
              <a:buNone/>
            </a:pPr>
            <a:r>
              <a:rPr lang="ru-RU" sz="3200" b="1" dirty="0">
                <a:solidFill>
                  <a:schemeClr val="accent6"/>
                </a:solidFill>
              </a:rPr>
              <a:t>График: «Доля вольфрама Джидинского комбината в общесоюзной добыче – 50%».</a:t>
            </a:r>
          </a:p>
          <a:p>
            <a:pPr marL="0" indent="0" algn="ctr">
              <a:buNone/>
            </a:pPr>
            <a:r>
              <a:rPr lang="ru-RU" sz="3200" b="1" dirty="0">
                <a:solidFill>
                  <a:schemeClr val="accent6"/>
                </a:solidFill>
              </a:rPr>
              <a:t>Текст: Почему вольфрам называли «стратегическим металлом»? (из документа: письмо наркома цветной металлургии от 1944 г</a:t>
            </a:r>
            <a:r>
              <a:rPr lang="ru-RU" dirty="0"/>
              <a:t>.)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9A82E5B-5AFA-4352-B918-5135E9D3FE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B19B0651-EE4F-4900-A07F-96A6BFA9D0F0}" type="slidenum">
              <a:rPr lang="ru-RU" smtClean="0"/>
              <a:t>36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737571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DDB8C7-E1EE-4CF0-AA95-37C5F3014A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42667" y="262393"/>
            <a:ext cx="5518162" cy="1188035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/>
              <a:t>Потери и память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5454442-80ED-44EF-BAB0-AB9702A2FF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71089" y="1450428"/>
            <a:ext cx="5089739" cy="4288219"/>
          </a:xfrm>
        </p:spPr>
        <p:txBody>
          <a:bodyPr>
            <a:normAutofit/>
          </a:bodyPr>
          <a:lstStyle/>
          <a:p>
            <a:r>
              <a:rPr lang="ru-RU" sz="2400" b="0" i="0" dirty="0">
                <a:solidFill>
                  <a:srgbClr val="474747"/>
                </a:solidFill>
                <a:effectLst/>
                <a:latin typeface="Google Sans"/>
              </a:rPr>
              <a:t>Из Бурятии на фронт ушло более 120 тысяч человек – каждый пятый житель республики. В годы Великой Отечественной войны погибло более </a:t>
            </a:r>
            <a:r>
              <a:rPr lang="ru-RU" sz="2400" b="0" i="0" dirty="0">
                <a:solidFill>
                  <a:srgbClr val="040C28"/>
                </a:solidFill>
                <a:effectLst/>
                <a:latin typeface="Google Sans"/>
              </a:rPr>
              <a:t>39 тысяч</a:t>
            </a:r>
            <a:r>
              <a:rPr lang="ru-RU" sz="2400" b="0" i="0" dirty="0">
                <a:solidFill>
                  <a:srgbClr val="474747"/>
                </a:solidFill>
                <a:effectLst/>
                <a:latin typeface="Google Sans"/>
              </a:rPr>
              <a:t> уроженцев Бурятии - каждый третий, из ушедших на фронт. От полученных ран в госпиталях скончалось 4 425 солдат и офицеров из Бурятии.</a:t>
            </a:r>
          </a:p>
          <a:p>
            <a:r>
              <a:rPr lang="ru-RU" sz="2400" dirty="0"/>
              <a:t>Источник: Книга памяти, том 5 – поименные списки.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F69049A-C5AE-4C4D-BDEF-22CB36E3EF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B19B0651-EE4F-4900-A07F-96A6BFA9D0F0}" type="slidenum">
              <a:rPr lang="ru-RU" smtClean="0"/>
              <a:t>37</a:t>
            </a:fld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AE3CF15D-7A84-42D3-8BCE-91EE28A994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5360" y="34159"/>
            <a:ext cx="4377307" cy="6511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622277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C44E84-654C-476E-9B99-19AECF4582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94481" y="201960"/>
            <a:ext cx="3113795" cy="6369844"/>
          </a:xfrm>
        </p:spPr>
        <p:txBody>
          <a:bodyPr>
            <a:normAutofit fontScale="90000"/>
          </a:bodyPr>
          <a:lstStyle/>
          <a:p>
            <a:r>
              <a:rPr lang="ru-RU" dirty="0"/>
              <a:t>«Помните, за каждой цифрой – человек. 43 500 жизней.</a:t>
            </a:r>
            <a:br>
              <a:rPr lang="ru-RU" dirty="0"/>
            </a:br>
            <a:r>
              <a:rPr lang="ru-RU" dirty="0"/>
              <a:t>Встаньте. Объявляется минута молчания».</a:t>
            </a:r>
          </a:p>
        </p:txBody>
      </p:sp>
      <p:pic>
        <p:nvPicPr>
          <p:cNvPr id="5" name="Объект 4">
            <a:extLst>
              <a:ext uri="{FF2B5EF4-FFF2-40B4-BE49-F238E27FC236}">
                <a16:creationId xmlns:a16="http://schemas.microsoft.com/office/drawing/2014/main" id="{84F10E3C-CAF0-4D08-8812-D993B110A6C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1673" y="201959"/>
            <a:ext cx="6369844" cy="6369844"/>
          </a:xfrm>
          <a:prstGeom prst="rect">
            <a:avLst/>
          </a:prstGeom>
        </p:spPr>
      </p:pic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89061E9-9D10-40BE-8681-D885820207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B19B0651-EE4F-4900-A07F-96A6BFA9D0F0}" type="slidenum">
              <a:rPr lang="ru-RU" smtClean="0"/>
              <a:t>38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0264548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>
            <a:extLst>
              <a:ext uri="{FF2B5EF4-FFF2-40B4-BE49-F238E27FC236}">
                <a16:creationId xmlns:a16="http://schemas.microsoft.com/office/drawing/2014/main" id="{03AD1FDA-D335-4EF5-A888-4A9D11C24E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9903" y="157656"/>
            <a:ext cx="9447329" cy="602248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dirty="0"/>
              <a:t> </a:t>
            </a:r>
            <a:r>
              <a:rPr lang="ru-RU" sz="3200" b="1" dirty="0">
                <a:solidFill>
                  <a:schemeClr val="accent6"/>
                </a:solidFill>
              </a:rPr>
              <a:t>Обсуждение результатов групп</a:t>
            </a:r>
          </a:p>
          <a:p>
            <a:pPr marL="0" indent="0">
              <a:buNone/>
            </a:pPr>
            <a:endParaRPr lang="ru-RU" sz="3200" dirty="0"/>
          </a:p>
          <a:p>
            <a:pPr marL="0" indent="0">
              <a:buNone/>
            </a:pPr>
            <a:r>
              <a:rPr lang="ru-RU" sz="3200" dirty="0"/>
              <a:t>Вопросы для дискуссии:</a:t>
            </a:r>
          </a:p>
          <a:p>
            <a:pPr marL="0" indent="0">
              <a:buNone/>
            </a:pPr>
            <a:r>
              <a:rPr lang="ru-RU" sz="3200" dirty="0"/>
              <a:t>Какой документ оказался самым «живым»?</a:t>
            </a:r>
          </a:p>
          <a:p>
            <a:pPr marL="0" indent="0">
              <a:buNone/>
            </a:pPr>
            <a:r>
              <a:rPr lang="ru-RU" sz="3200" dirty="0"/>
              <a:t>Почему труженики тыла совершали подвиг каждый день?</a:t>
            </a:r>
          </a:p>
          <a:p>
            <a:pPr marL="0" indent="0">
              <a:buNone/>
            </a:pPr>
            <a:r>
              <a:rPr lang="ru-RU" sz="3200" dirty="0"/>
              <a:t>Как работа с источниками меняет взгляд на войну?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EC3E363-5213-4D1D-A3FA-8120720002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B19B0651-EE4F-4900-A07F-96A6BFA9D0F0}" type="slidenum">
              <a:rPr lang="ru-RU" smtClean="0"/>
              <a:t>39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629445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E267668-8C08-4483-AC83-7319CCF386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/>
              <a:t>Рефлексия «</a:t>
            </a:r>
            <a:r>
              <a:rPr lang="ru-RU" dirty="0" err="1"/>
              <a:t>Синквейн</a:t>
            </a:r>
            <a:r>
              <a:rPr lang="ru-RU" dirty="0"/>
              <a:t>»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D0AA44F-F464-499A-9681-883EED579E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61872" y="1513490"/>
            <a:ext cx="8595360" cy="4351337"/>
          </a:xfrm>
        </p:spPr>
        <p:txBody>
          <a:bodyPr>
            <a:normAutofit fontScale="47500" lnSpcReduction="20000"/>
          </a:bodyPr>
          <a:lstStyle/>
          <a:p>
            <a:pPr marL="0" indent="0" algn="ctr">
              <a:buNone/>
            </a:pPr>
            <a:r>
              <a:rPr lang="ru-RU" sz="3300" dirty="0">
                <a:solidFill>
                  <a:schemeClr val="accent6"/>
                </a:solidFill>
              </a:rPr>
              <a:t>Шаблон:</a:t>
            </a:r>
          </a:p>
          <a:p>
            <a:pPr marL="0" indent="0" algn="ctr">
              <a:buNone/>
            </a:pPr>
            <a:endParaRPr lang="ru-RU" sz="3300" dirty="0">
              <a:solidFill>
                <a:schemeClr val="accent6"/>
              </a:solidFill>
            </a:endParaRPr>
          </a:p>
          <a:p>
            <a:pPr marL="0" indent="0" algn="ctr">
              <a:buNone/>
            </a:pPr>
            <a:r>
              <a:rPr lang="ru-RU" sz="3300" dirty="0">
                <a:solidFill>
                  <a:schemeClr val="accent6"/>
                </a:solidFill>
              </a:rPr>
              <a:t>Тема (одно слово)</a:t>
            </a:r>
          </a:p>
          <a:p>
            <a:pPr marL="0" indent="0" algn="ctr">
              <a:buNone/>
            </a:pPr>
            <a:endParaRPr lang="ru-RU" sz="3300" dirty="0">
              <a:solidFill>
                <a:schemeClr val="accent6"/>
              </a:solidFill>
            </a:endParaRPr>
          </a:p>
          <a:p>
            <a:pPr marL="0" indent="0" algn="ctr">
              <a:buNone/>
            </a:pPr>
            <a:r>
              <a:rPr lang="ru-RU" sz="3300" dirty="0">
                <a:solidFill>
                  <a:schemeClr val="accent6"/>
                </a:solidFill>
              </a:rPr>
              <a:t>Два прилагательных</a:t>
            </a:r>
          </a:p>
          <a:p>
            <a:pPr marL="0" indent="0" algn="ctr">
              <a:buNone/>
            </a:pPr>
            <a:endParaRPr lang="ru-RU" sz="3300" dirty="0">
              <a:solidFill>
                <a:schemeClr val="accent6"/>
              </a:solidFill>
            </a:endParaRPr>
          </a:p>
          <a:p>
            <a:pPr marL="0" indent="0" algn="ctr">
              <a:buNone/>
            </a:pPr>
            <a:r>
              <a:rPr lang="ru-RU" sz="3300" dirty="0">
                <a:solidFill>
                  <a:schemeClr val="accent6"/>
                </a:solidFill>
              </a:rPr>
              <a:t>Три глагола</a:t>
            </a:r>
          </a:p>
          <a:p>
            <a:pPr marL="0" indent="0" algn="ctr">
              <a:buNone/>
            </a:pPr>
            <a:endParaRPr lang="ru-RU" sz="3300" dirty="0">
              <a:solidFill>
                <a:schemeClr val="accent6"/>
              </a:solidFill>
            </a:endParaRPr>
          </a:p>
          <a:p>
            <a:pPr marL="0" indent="0" algn="ctr">
              <a:buNone/>
            </a:pPr>
            <a:r>
              <a:rPr lang="ru-RU" sz="3300" dirty="0">
                <a:solidFill>
                  <a:schemeClr val="accent6"/>
                </a:solidFill>
              </a:rPr>
              <a:t>Фраза из 4 слов</a:t>
            </a:r>
          </a:p>
          <a:p>
            <a:pPr marL="0" indent="0" algn="ctr">
              <a:buNone/>
            </a:pPr>
            <a:endParaRPr lang="ru-RU" sz="3300" dirty="0">
              <a:solidFill>
                <a:schemeClr val="accent6"/>
              </a:solidFill>
            </a:endParaRPr>
          </a:p>
          <a:p>
            <a:pPr marL="0" indent="0" algn="ctr">
              <a:buNone/>
            </a:pPr>
            <a:r>
              <a:rPr lang="ru-RU" sz="3300" dirty="0">
                <a:solidFill>
                  <a:schemeClr val="accent6"/>
                </a:solidFill>
              </a:rPr>
              <a:t>Слово-резюме</a:t>
            </a:r>
            <a:endParaRPr lang="ru-RU" dirty="0">
              <a:solidFill>
                <a:schemeClr val="accent6"/>
              </a:solidFill>
            </a:endParaRP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976F9DA-9E84-444D-B680-F2F5C7EDF2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B19B0651-EE4F-4900-A07F-96A6BFA9D0F0}" type="slidenum">
              <a:rPr lang="ru-RU" smtClean="0"/>
              <a:t>40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825323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023B6CA-E993-40E8-971B-A503CC6B0A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 lnSpcReduction="10000"/>
          </a:bodyPr>
          <a:lstStyle/>
          <a:p>
            <a:fld id="{B19B0651-EE4F-4900-A07F-96A6BFA9D0F0}" type="slidenum">
              <a:rPr lang="ru-RU" smtClean="0"/>
              <a:t>41</a:t>
            </a:fld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CB263E2-CBB5-4B5F-BC92-72BD0375B1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124" y="175737"/>
            <a:ext cx="8142174" cy="620791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7A4FCBC-DA35-45CD-B833-D201CF3E27E1}"/>
              </a:ext>
            </a:extLst>
          </p:cNvPr>
          <p:cNvSpPr txBox="1"/>
          <p:nvPr/>
        </p:nvSpPr>
        <p:spPr>
          <a:xfrm>
            <a:off x="8755117" y="474345"/>
            <a:ext cx="2123089" cy="59093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Домашнее задание (исследовательское)</a:t>
            </a:r>
          </a:p>
          <a:p>
            <a:endParaRPr lang="ru-RU" dirty="0"/>
          </a:p>
          <a:p>
            <a:r>
              <a:rPr lang="ru-RU" dirty="0"/>
              <a:t>Найти на сайте «Память народа» информацию о родственнике – участнике ВОВ.</a:t>
            </a:r>
          </a:p>
          <a:p>
            <a:endParaRPr lang="ru-RU" dirty="0"/>
          </a:p>
          <a:p>
            <a:r>
              <a:rPr lang="ru-RU" dirty="0"/>
              <a:t>Составить карту боевого пути одной из дивизий по документам.</a:t>
            </a:r>
          </a:p>
          <a:p>
            <a:r>
              <a:rPr lang="ru-RU" dirty="0"/>
              <a:t>ссылка на «Подвиг народа» и архивные фонды Бурятии.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86903340"/>
      </p:ext>
    </p:extLst>
  </p:cSld>
  <p:clrMapOvr>
    <a:masterClrMapping/>
  </p:clrMapOvr>
</p:sld>
</file>

<file path=ppt/theme/theme1.xml><?xml version="1.0" encoding="utf-8"?>
<a:theme xmlns:a="http://schemas.openxmlformats.org/drawingml/2006/main" name="Вид">
  <a:themeElements>
    <a:clrScheme name="Вид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D70D5E"/>
      </a:accent2>
      <a:accent3>
        <a:srgbClr val="98037E"/>
      </a:accent3>
      <a:accent4>
        <a:srgbClr val="68027D"/>
      </a:accent4>
      <a:accent5>
        <a:srgbClr val="095ACA"/>
      </a:accent5>
      <a:accent6>
        <a:srgbClr val="063597"/>
      </a:accent6>
      <a:hlink>
        <a:srgbClr val="17BBFD"/>
      </a:hlink>
      <a:folHlink>
        <a:srgbClr val="FF79C2"/>
      </a:folHlink>
    </a:clrScheme>
    <a:fontScheme name="Вид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Вид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3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23C5FE65-18CC-4A65-9EBC-B05E331504EC}"/>
    </a:ext>
  </a:extLst>
</a:theme>
</file>

<file path=ppt/theme/theme2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28" ma:contentTypeDescription="Create a new document." ma:contentTypeScope="" ma:versionID="60f5a4f2d2b0abadcf532d48ebf9cb7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7dd78129e6a1811f84807ad11c65153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internalName="Background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Props1.xml><?xml version="1.0" encoding="utf-8"?>
<ds:datastoreItem xmlns:ds="http://schemas.openxmlformats.org/officeDocument/2006/customXml" ds:itemID="{04948363-B267-4BAC-8655-100FBEC280C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6DBB56F-4362-4386-A1A1-3DF89889661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BA719FA4-954C-4FA8-82CB-206659C3B826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71af3243-3dd4-4a8d-8c0d-dd76da1f02a5"/>
    <ds:schemaRef ds:uri="230e9df3-be65-4c73-a93b-d1236ebd677e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TM03457515[[fn=Вид]]</Template>
  <TotalTime>182</TotalTime>
  <Words>1167</Words>
  <Application>Microsoft Office PowerPoint</Application>
  <PresentationFormat>Широкоэкранный</PresentationFormat>
  <Paragraphs>184</Paragraphs>
  <Slides>41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41</vt:i4>
      </vt:variant>
    </vt:vector>
  </HeadingPairs>
  <TitlesOfParts>
    <vt:vector size="51" baseType="lpstr">
      <vt:lpstr>Arial</vt:lpstr>
      <vt:lpstr>Calibri</vt:lpstr>
      <vt:lpstr>Century Schoolbook</vt:lpstr>
      <vt:lpstr>Google Sans</vt:lpstr>
      <vt:lpstr>Libre Baskerville</vt:lpstr>
      <vt:lpstr>Open Sans</vt:lpstr>
      <vt:lpstr>quote-cjk-patch</vt:lpstr>
      <vt:lpstr>Times New Roman</vt:lpstr>
      <vt:lpstr>Wingdings 2</vt:lpstr>
      <vt:lpstr>Вид</vt:lpstr>
      <vt:lpstr>УРОК ПОБЕДЫ «Бурятия в годы Великой Отечественной войны» 5–7 классы </vt:lpstr>
      <vt:lpstr>Что мы узнаем сегодня?</vt:lpstr>
      <vt:lpstr>КАЖДЫЙ ПЯТЫЙ ЖИТЕЛЬ БУРЯТИИ УШЁЛ НА ФРОНТ</vt:lpstr>
      <vt:lpstr>Презентация PowerPoint</vt:lpstr>
      <vt:lpstr>Где воевали наши земляки?</vt:lpstr>
      <vt:lpstr>Презентация PowerPoint</vt:lpstr>
      <vt:lpstr>Презентация PowerPoint</vt:lpstr>
      <vt:lpstr>Презентация PowerPoint</vt:lpstr>
      <vt:lpstr>Работа с карточкой</vt:lpstr>
      <vt:lpstr>    Госпитали в Бурятии </vt:lpstr>
      <vt:lpstr>Презентация PowerPoint</vt:lpstr>
      <vt:lpstr>Презентация PowerPoint</vt:lpstr>
      <vt:lpstr>Презентация PowerPoint</vt:lpstr>
      <vt:lpstr>Презентация PowerPoint</vt:lpstr>
      <vt:lpstr>Паровозоремонтный завод</vt:lpstr>
      <vt:lpstr>Улан-Удэнский авиационный завод</vt:lpstr>
      <vt:lpstr>Презентация PowerPoint</vt:lpstr>
      <vt:lpstr>Презентация PowerPoint</vt:lpstr>
      <vt:lpstr>Презентация PowerPoint</vt:lpstr>
      <vt:lpstr>Презентация PowerPoint</vt:lpstr>
      <vt:lpstr>Цифры Победы (игра) </vt:lpstr>
      <vt:lpstr>Презентация PowerPoint</vt:lpstr>
      <vt:lpstr>Минута молчания</vt:lpstr>
      <vt:lpstr>Презентация PowerPoint</vt:lpstr>
      <vt:lpstr>  Домашнее задание (на выбор)</vt:lpstr>
      <vt:lpstr>УРОК ПАМЯТИ И ИССЛЕДОВАНИЯ «Бурятия в годы Великой Отечественной войны: работа с первичными источниками»  8–11 классы  </vt:lpstr>
      <vt:lpstr>Проблемный вопрос </vt:lpstr>
      <vt:lpstr>Цифры и факты (источники)</vt:lpstr>
      <vt:lpstr>Презентация PowerPoint</vt:lpstr>
      <vt:lpstr>Пример героя – работа с наградным листом/ Выноска: «Из наградного листа на В.Б. Борсоева, ЦАМО, ф. 33, оп. 682526, д. 78»</vt:lpstr>
      <vt:lpstr>Фронтовые письма – живые голоса</vt:lpstr>
      <vt:lpstr>Групповая работа – пакеты документов</vt:lpstr>
      <vt:lpstr> Как работать с документом (памятка) </vt:lpstr>
      <vt:lpstr>Презентация PowerPoint</vt:lpstr>
      <vt:lpstr>Презентация PowerPoint</vt:lpstr>
      <vt:lpstr>Презентация PowerPoint</vt:lpstr>
      <vt:lpstr>Потери и память </vt:lpstr>
      <vt:lpstr>«Помните, за каждой цифрой – человек. 43 500 жизней. Встаньте. Объявляется минута молчания».</vt:lpstr>
      <vt:lpstr>Презентация PowerPoint</vt:lpstr>
      <vt:lpstr>Рефлексия «Синквейн» 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User</dc:creator>
  <cp:lastModifiedBy>User</cp:lastModifiedBy>
  <cp:revision>17</cp:revision>
  <dcterms:created xsi:type="dcterms:W3CDTF">2026-05-01T09:47:56Z</dcterms:created>
  <dcterms:modified xsi:type="dcterms:W3CDTF">2026-05-11T06:59:59Z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