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webp" ContentType="video/unknown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309" r:id="rId5"/>
    <p:sldId id="310" r:id="rId6"/>
    <p:sldId id="312" r:id="rId7"/>
    <p:sldId id="311" r:id="rId8"/>
    <p:sldId id="313" r:id="rId9"/>
    <p:sldId id="314" r:id="rId10"/>
    <p:sldId id="315" r:id="rId11"/>
    <p:sldId id="316" r:id="rId12"/>
    <p:sldId id="268" r:id="rId13"/>
    <p:sldId id="269" r:id="rId14"/>
    <p:sldId id="271" r:id="rId15"/>
    <p:sldId id="270" r:id="rId16"/>
    <p:sldId id="272" r:id="rId17"/>
    <p:sldId id="273" r:id="rId18"/>
    <p:sldId id="317" r:id="rId19"/>
    <p:sldId id="276" r:id="rId20"/>
    <p:sldId id="277" r:id="rId21"/>
    <p:sldId id="306" r:id="rId22"/>
    <p:sldId id="278" r:id="rId23"/>
    <p:sldId id="305" r:id="rId24"/>
    <p:sldId id="307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308" r:id="rId35"/>
    <p:sldId id="289" r:id="rId36"/>
    <p:sldId id="290" r:id="rId37"/>
    <p:sldId id="291" r:id="rId38"/>
    <p:sldId id="292" r:id="rId39"/>
    <p:sldId id="318" r:id="rId40"/>
    <p:sldId id="319" r:id="rId41"/>
    <p:sldId id="296" r:id="rId42"/>
    <p:sldId id="297" r:id="rId43"/>
  </p:sldIdLst>
  <p:sldSz cx="18288000" cy="10287000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Montserrat Bold" panose="020B0604020202020204" charset="-52"/>
      <p:regular r:id="rId48"/>
    </p:embeddedFont>
    <p:embeddedFont>
      <p:font typeface="Montserrat" panose="020B0604020202020204" charset="-52"/>
      <p:regular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15BC"/>
    <a:srgbClr val="2615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22" autoAdjust="0"/>
  </p:normalViewPr>
  <p:slideViewPr>
    <p:cSldViewPr>
      <p:cViewPr varScale="1">
        <p:scale>
          <a:sx n="62" d="100"/>
          <a:sy n="62" d="100"/>
        </p:scale>
        <p:origin x="474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microsoft.com/office/2007/relationships/media" Target="../media/media2.webp"/><Relationship Id="rId7" Type="http://schemas.openxmlformats.org/officeDocument/2006/relationships/image" Target="../media/image15.png"/><Relationship Id="rId2" Type="http://schemas.openxmlformats.org/officeDocument/2006/relationships/video" Target="../media/media1.webp"/><Relationship Id="rId1" Type="http://schemas.microsoft.com/office/2007/relationships/media" Target="../media/media1.webp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4" Type="http://schemas.openxmlformats.org/officeDocument/2006/relationships/video" Target="../media/media2.webp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NUL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41.jpg"/><Relationship Id="rId5" Type="http://schemas.openxmlformats.org/officeDocument/2006/relationships/image" Target="../media/image40.png"/><Relationship Id="rId4" Type="http://schemas.openxmlformats.org/officeDocument/2006/relationships/image" Target="../media/image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7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5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554311"/>
            <a:ext cx="13437696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899"/>
              </a:lnSpc>
              <a:spcBef>
                <a:spcPct val="0"/>
              </a:spcBef>
              <a:buAutoNum type="arabicPeriod"/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Постановлением Верховного Совета Республики Бурятия от 29 октября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какого года,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 преобразован в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эвенкийский район Республики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Бурятия?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3367417" y="5406517"/>
            <a:ext cx="5395583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1981 года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367417" y="6705599"/>
            <a:ext cx="3908822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1970 года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0820400" y="5459880"/>
            <a:ext cx="438197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1977 года</a:t>
            </a:r>
            <a:endParaRPr lang="en-US" sz="3000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842665" y="6679080"/>
            <a:ext cx="4238030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1992 года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638300"/>
            <a:ext cx="13437696" cy="12105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Где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сейчас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располагается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районный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центр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Баунтовского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эвенкийского </a:t>
            </a:r>
            <a:r>
              <a:rPr lang="en-US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3733800" y="4762500"/>
            <a:ext cx="2040348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Монгой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697366" y="6066420"/>
            <a:ext cx="2472789" cy="10900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Багдарин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82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11336170" y="5938777"/>
            <a:ext cx="2839333" cy="1047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Северный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10"/>
          <p:cNvSpPr txBox="1"/>
          <p:nvPr/>
        </p:nvSpPr>
        <p:spPr>
          <a:xfrm>
            <a:off x="11430000" y="4762500"/>
            <a:ext cx="287797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Россошино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767268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19467"/>
            <a:ext cx="13437696" cy="37702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настоящее время на территории района действует 9 сельских администраций: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Багдаринская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Амалатская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Усойская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Усть-Джилиндинская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Ципиканская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Витимская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Северная,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Уакитская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Витимканская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Сколько населённых пунктов о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ни объединяют? 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23" name="TextBox 7"/>
          <p:cNvSpPr txBox="1"/>
          <p:nvPr/>
        </p:nvSpPr>
        <p:spPr>
          <a:xfrm>
            <a:off x="4267200" y="5901806"/>
            <a:ext cx="55958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28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" name="TextBox 8"/>
          <p:cNvSpPr txBox="1"/>
          <p:nvPr/>
        </p:nvSpPr>
        <p:spPr>
          <a:xfrm>
            <a:off x="4267200" y="6802427"/>
            <a:ext cx="628168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15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TextBox 9"/>
          <p:cNvSpPr txBox="1"/>
          <p:nvPr/>
        </p:nvSpPr>
        <p:spPr>
          <a:xfrm>
            <a:off x="8839200" y="5878946"/>
            <a:ext cx="6522482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23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TextBox 10"/>
          <p:cNvSpPr txBox="1"/>
          <p:nvPr/>
        </p:nvSpPr>
        <p:spPr>
          <a:xfrm>
            <a:off x="11658600" y="6802427"/>
            <a:ext cx="6888406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35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50507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19467"/>
            <a:ext cx="13437696" cy="37240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Национальный состав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Баунтовского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эвенкийского района: русские - 76,8 %, </a:t>
            </a:r>
            <a:endParaRPr lang="ru-RU" sz="3499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буряты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- 14,7 %,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другие национальности - 3,1 %,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занимает оставшиеся 5,4 %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5" name="TextBox 7"/>
          <p:cNvSpPr txBox="1"/>
          <p:nvPr/>
        </p:nvSpPr>
        <p:spPr>
          <a:xfrm>
            <a:off x="3972209" y="5290691"/>
            <a:ext cx="2586990" cy="4989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Эвенки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972209" y="6338185"/>
            <a:ext cx="196539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Татары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1125200" y="5290691"/>
            <a:ext cx="2580058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Армяне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979494" y="6357965"/>
            <a:ext cx="2705100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en-US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Узб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еки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3916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096366" y="1184373"/>
            <a:ext cx="13820428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5.</a:t>
            </a: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эвенкийский район: ….?</a:t>
            </a:r>
          </a:p>
          <a:p>
            <a:pPr algn="ctr">
              <a:lnSpc>
                <a:spcPts val="4899"/>
              </a:lnSpc>
            </a:pP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Климат в районе резко континентальный, с продолжительной суровой зимой, коротким жарким летом. Территория характеризуется горно-таёжным ландшафтом и покрыта древесной растительностью. Животный мир района типичен для всей горно-таёжной полосы северо-западного Забайкалья. </a:t>
            </a:r>
          </a:p>
        </p:txBody>
      </p:sp>
      <p:sp>
        <p:nvSpPr>
          <p:cNvPr id="12" name="TextBox 7"/>
          <p:cNvSpPr txBox="1"/>
          <p:nvPr/>
        </p:nvSpPr>
        <p:spPr>
          <a:xfrm>
            <a:off x="3020141" y="5662486"/>
            <a:ext cx="5105905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Самый маленький район Бурятии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3" name="TextBox 8"/>
          <p:cNvSpPr txBox="1"/>
          <p:nvPr/>
        </p:nvSpPr>
        <p:spPr>
          <a:xfrm>
            <a:off x="3020141" y="6582133"/>
            <a:ext cx="6541159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199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Крупнейший район Бурятии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4" name="TextBox 9"/>
          <p:cNvSpPr txBox="1"/>
          <p:nvPr/>
        </p:nvSpPr>
        <p:spPr>
          <a:xfrm>
            <a:off x="10456734" y="5662486"/>
            <a:ext cx="562407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Р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асположен </a:t>
            </a:r>
            <a:r>
              <a:rPr lang="ru-RU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 центральной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Бурятии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9144440" y="6545543"/>
            <a:ext cx="7358393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</a:t>
            </a:r>
            <a:r>
              <a:rPr lang="en-US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Занимает </a:t>
            </a:r>
            <a:r>
              <a:rPr lang="ru-RU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Саяно-Прибайкальскую </a:t>
            </a:r>
            <a:endParaRPr lang="ru-RU" sz="2000" dirty="0" smtClean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</a:pPr>
            <a:r>
              <a:rPr lang="ru-RU" sz="2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часть </a:t>
            </a:r>
            <a:r>
              <a:rPr lang="ru-RU" sz="2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западной Бурятии</a:t>
            </a:r>
            <a:endParaRPr lang="en-US" sz="2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13424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402832"/>
            <a:ext cx="13437696" cy="30956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Большая часть территории района расположена в пределах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Витимского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плоскогорья, выровненная и пологоволнистая поверхность которого расчленена глубокими и широкими долинами рек бассейна какой реки?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</p:txBody>
      </p:sp>
      <p:sp>
        <p:nvSpPr>
          <p:cNvPr id="11" name="TextBox 7"/>
          <p:cNvSpPr txBox="1"/>
          <p:nvPr/>
        </p:nvSpPr>
        <p:spPr>
          <a:xfrm>
            <a:off x="3425673" y="5061831"/>
            <a:ext cx="3636050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99"/>
              </a:lnSpc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Ципа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3372097" y="6139049"/>
            <a:ext cx="3817576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Багдаринка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9951303" y="4962503"/>
            <a:ext cx="5774125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Амалат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1887200" y="6139049"/>
            <a:ext cx="6888406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Витим</a:t>
            </a: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664144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7732" y="1396947"/>
            <a:ext cx="13437696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 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северо-востоке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района находятся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Ципиканские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горы, они достигают высоты до 2300-2400 м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н.у.м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Для этих гор характерны сглаженные округлые вершины, имеющие также второе название, какое?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581400" y="5219700"/>
            <a:ext cx="231652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Бабанты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581400" y="6245300"/>
            <a:ext cx="433653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Баунтовские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горы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1277600" y="5227962"/>
            <a:ext cx="3020828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Белые горы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1125200" y="6244783"/>
            <a:ext cx="284616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Бамбуйки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1651227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329198"/>
            <a:ext cx="13439428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 западе района высится какой Хребет?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Средние высоты – 1800 - 2000 м, </a:t>
            </a:r>
          </a:p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наибольшая - 2573 м. Название происходит от двух одноимённых рек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Икат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текущих по противоположным склонам, по долинам которых проходит старая дорога из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Баргузинской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долины в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3048000" y="5934532"/>
            <a:ext cx="5307800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А.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Борогойский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Хребет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3048000" y="6730850"/>
            <a:ext cx="5250939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Баунтовский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Хребет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2999" dirty="0" smtClean="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10363200" y="5934532"/>
            <a:ext cx="490356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Икатский Хребет 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" name="TextBox 10"/>
          <p:cNvSpPr txBox="1"/>
          <p:nvPr/>
        </p:nvSpPr>
        <p:spPr>
          <a:xfrm>
            <a:off x="10367075" y="6701679"/>
            <a:ext cx="494166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Западный Хребет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37370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905000" y="1104900"/>
            <a:ext cx="14203160" cy="6859015"/>
            <a:chOff x="0" y="0"/>
            <a:chExt cx="3740750" cy="153184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740750" cy="1531845"/>
            </a:xfrm>
            <a:custGeom>
              <a:avLst/>
              <a:gdLst/>
              <a:ahLst/>
              <a:cxnLst/>
              <a:rect l="l" t="t" r="r" b="b"/>
              <a:pathLst>
                <a:path w="3740750" h="1531845">
                  <a:moveTo>
                    <a:pt x="0" y="0"/>
                  </a:moveTo>
                  <a:lnTo>
                    <a:pt x="3740750" y="0"/>
                  </a:lnTo>
                  <a:lnTo>
                    <a:pt x="3740750" y="1531845"/>
                  </a:lnTo>
                  <a:lnTo>
                    <a:pt x="0" y="1531845"/>
                  </a:lnTo>
                  <a:close/>
                </a:path>
              </a:pathLst>
            </a:custGeom>
            <a:solidFill>
              <a:srgbClr val="DEF2FB">
                <a:alpha val="5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3740750" cy="15985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89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286866" y="1351977"/>
            <a:ext cx="13439428" cy="24672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озеро, которое располагается на территории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Витимского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плоскогорья, на левобережье речки Нижняя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Ципа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в селе Уакит </a:t>
            </a:r>
            <a:r>
              <a:rPr lang="ru-RU" sz="3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Баунтовского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района?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2" name="TextBox 7"/>
          <p:cNvSpPr txBox="1"/>
          <p:nvPr/>
        </p:nvSpPr>
        <p:spPr>
          <a:xfrm>
            <a:off x="3352800" y="5154135"/>
            <a:ext cx="5307800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А</a:t>
            </a: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  <a:r>
              <a:rPr lang="ru-RU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Орон</a:t>
            </a:r>
            <a:endParaRPr lang="en-US" sz="2999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3363132" y="6142340"/>
            <a:ext cx="5250939" cy="498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 dirty="0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Б.</a:t>
            </a:r>
            <a:r>
              <a:rPr lang="ru-RU" sz="2999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sz="2999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Бусани</a:t>
            </a:r>
            <a:endParaRPr lang="en-US" sz="2999" dirty="0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" name="TextBox 9"/>
          <p:cNvSpPr txBox="1"/>
          <p:nvPr/>
        </p:nvSpPr>
        <p:spPr>
          <a:xfrm>
            <a:off x="10519071" y="5154071"/>
            <a:ext cx="49035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В.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Доронг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TextBox 10"/>
          <p:cNvSpPr txBox="1"/>
          <p:nvPr/>
        </p:nvSpPr>
        <p:spPr>
          <a:xfrm>
            <a:off x="10294497" y="6142340"/>
            <a:ext cx="4941662" cy="4990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Г. </a:t>
            </a:r>
            <a:r>
              <a:rPr lang="ru-RU" sz="3000" dirty="0" err="1" smtClean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Баунт</a:t>
            </a:r>
            <a:endParaRPr lang="en-US" sz="3000" dirty="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29718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4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2589705" y="255577"/>
            <a:ext cx="13159390" cy="2423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 Информация про </a:t>
            </a:r>
            <a:r>
              <a:rPr lang="ru-RU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ru-RU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 </a:t>
            </a:r>
            <a:r>
              <a:rPr lang="en-US" sz="4499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91200" y="3243752"/>
            <a:ext cx="2287115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744200" y="3243752"/>
            <a:ext cx="1816586" cy="42319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- </a:t>
            </a:r>
            <a:r>
              <a:rPr lang="ru-RU" sz="3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В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ru-RU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- </a:t>
            </a:r>
            <a:r>
              <a:rPr lang="en-US" sz="3499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</a:t>
            </a: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649"/>
              </a:lnSpc>
            </a:pPr>
            <a:endParaRPr lang="en-US" sz="3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5"/>
          <p:cNvSpPr txBox="1"/>
          <p:nvPr/>
        </p:nvSpPr>
        <p:spPr>
          <a:xfrm>
            <a:off x="2067820" y="882555"/>
            <a:ext cx="14203160" cy="71575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lvl="0" indent="0" algn="ctr">
              <a:lnSpc>
                <a:spcPts val="4899"/>
              </a:lnSpc>
              <a:spcBef>
                <a:spcPct val="0"/>
              </a:spcBef>
            </a:pPr>
            <a:endParaRPr dirty="0"/>
          </a:p>
        </p:txBody>
      </p:sp>
      <p:sp>
        <p:nvSpPr>
          <p:cNvPr id="12" name="Freeform 4"/>
          <p:cNvSpPr/>
          <p:nvPr/>
        </p:nvSpPr>
        <p:spPr>
          <a:xfrm>
            <a:off x="2067820" y="1201120"/>
            <a:ext cx="14203160" cy="6859014"/>
          </a:xfrm>
          <a:custGeom>
            <a:avLst/>
            <a:gdLst/>
            <a:ahLst/>
            <a:cxnLst/>
            <a:rect l="l" t="t" r="r" b="b"/>
            <a:pathLst>
              <a:path w="3740750" h="1531845">
                <a:moveTo>
                  <a:pt x="0" y="0"/>
                </a:moveTo>
                <a:lnTo>
                  <a:pt x="3740750" y="0"/>
                </a:lnTo>
                <a:lnTo>
                  <a:pt x="3740750" y="1531845"/>
                </a:lnTo>
                <a:lnTo>
                  <a:pt x="0" y="1531845"/>
                </a:lnTo>
                <a:close/>
              </a:path>
            </a:pathLst>
          </a:custGeom>
          <a:solidFill>
            <a:srgbClr val="DEF2FB">
              <a:alpha val="50980"/>
            </a:srgbClr>
          </a:solidFill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75690" y="778734"/>
            <a:ext cx="15920367" cy="125675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гора, которая считается символом </a:t>
            </a:r>
            <a:r>
              <a:rPr lang="ru-RU" sz="32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Баунтовской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земли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имеет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негласный статус священного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места?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9479" y="2814222"/>
            <a:ext cx="7010400" cy="52578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358" y="2814222"/>
            <a:ext cx="7886699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676400" y="600485"/>
            <a:ext cx="14514077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музей,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который по своей специфике является единственным в зоне Сибири и Дальнего Востока, музей внесён в реестр музеев России.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399" y="3080288"/>
            <a:ext cx="7552071" cy="50292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869" y="3080288"/>
            <a:ext cx="9116026" cy="5029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952500" y="342900"/>
            <a:ext cx="16002000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en-US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Вставьте</a:t>
            </a: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пропущенное</a:t>
            </a: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слово</a:t>
            </a:r>
            <a:r>
              <a:rPr lang="en-US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: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1652 году на берегу реки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Ципы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в 3 км от озера </a:t>
            </a:r>
            <a:r>
              <a:rPr lang="ru-RU" sz="24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, отрядом казаков Якова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Похабова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был 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построен </a:t>
            </a:r>
            <a:r>
              <a:rPr lang="ru-RU" sz="24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---------. Это 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было второе поселение 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казаков 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 территории современной Республики Бурятии. С</a:t>
            </a:r>
            <a:r>
              <a:rPr lang="ru-RU" sz="24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тал </a:t>
            </a:r>
            <a:r>
              <a:rPr lang="ru-RU" sz="24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местом сбора ясака с охотников-эвенков и, таким образом, являлся центром контактов аборигенов тайги с русскими казаками. </a:t>
            </a:r>
            <a:endParaRPr lang="en-US" sz="24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56" y="3619500"/>
            <a:ext cx="7277100" cy="487044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8832" y="3619500"/>
            <a:ext cx="7305668" cy="4870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33400" y="550742"/>
            <a:ext cx="16339149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одна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 крупнейших пещер 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Дальнего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Востока протяжённостью 5120 м, и максимальной глубиной 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130 м. Пещера представляет собой лабиринт из комбинированных вертикальных, горизонтальных и наклонных ходов. </a:t>
            </a:r>
            <a:endParaRPr lang="ru-RU" sz="28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Здесь много различных и красивых </a:t>
            </a:r>
            <a:r>
              <a:rPr lang="ru-RU" sz="28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образований и самая </a:t>
            </a:r>
            <a:r>
              <a:rPr lang="ru-RU" sz="28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большая в Сибири колония зимующих летучих мышей (из 6 видов 2 занесены в Красную книгу).</a:t>
            </a:r>
            <a:endParaRPr lang="en-US" sz="28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4126154"/>
            <a:ext cx="6275522" cy="418695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7151" y="4126154"/>
            <a:ext cx="6275523" cy="418695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40999" y="4126154"/>
            <a:ext cx="5102845" cy="4186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457200" y="527240"/>
            <a:ext cx="16668750" cy="2513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 территории района находится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горячий источник с температурой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воды в 51 градус. в п. Курорт </a:t>
            </a:r>
            <a:r>
              <a:rPr lang="ru-RU" sz="3499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Минеральный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термальный источник располагается у подножья горы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Хаптон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горячий источник?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713" y="3369135"/>
            <a:ext cx="6171724" cy="4628793"/>
          </a:xfrm>
          <a:prstGeom prst="rect">
            <a:avLst/>
          </a:prstGeom>
        </p:spPr>
      </p:pic>
      <p:pic>
        <p:nvPicPr>
          <p:cNvPr id="6" name="XXXL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4400" y="3364200"/>
            <a:ext cx="3087644" cy="4633728"/>
          </a:xfrm>
          <a:prstGeom prst="rect">
            <a:avLst/>
          </a:prstGeom>
        </p:spPr>
      </p:pic>
      <p:pic>
        <p:nvPicPr>
          <p:cNvPr id="7" name="XXXL (1)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3847922" y="3369135"/>
            <a:ext cx="2469593" cy="4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32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02343" y="962025"/>
            <a:ext cx="17283315" cy="582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8600" y="287417"/>
            <a:ext cx="16890616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Какая самая крупная река Баунтовского эвенкийского района, </a:t>
            </a:r>
            <a:endParaRPr lang="ru-RU" sz="3200" b="1" dirty="0" smtClean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одна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из самых полноводных восточно-сибирских рек. Началом его является место слияния двух рек – </a:t>
            </a:r>
            <a:r>
              <a:rPr lang="ru-RU" sz="32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Витимкана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и Чины. Общая протяжённость реки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составляет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1887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км.</a:t>
            </a:r>
            <a:endParaRPr lang="ru-RU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3443892"/>
            <a:ext cx="7086600" cy="4724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3443892"/>
            <a:ext cx="7083142" cy="4724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860156" y="419100"/>
            <a:ext cx="16174558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3"/>
              </a:lnSpc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Какое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озеро находится в Бунтовском районе, которое з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анимает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третье место в Бурятии по площади поверхности воды 111 км2 после Байкала и Гусиного и второе по общей площади водосбора 10300 км2 после Байкала.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02" t="-2337" r="-3502" b="21065"/>
          <a:stretch/>
        </p:blipFill>
        <p:spPr>
          <a:xfrm>
            <a:off x="860156" y="3518133"/>
            <a:ext cx="8534400" cy="47243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7066" y="3663626"/>
            <a:ext cx="7043980" cy="45789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762000" y="647700"/>
            <a:ext cx="16246129" cy="18851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</a:t>
            </a:r>
            <a:r>
              <a:rPr lang="en-US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называется гора расположенная в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Баунтовском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районе?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Является высшей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точкой хребта и всей </a:t>
            </a:r>
            <a:r>
              <a:rPr lang="ru-RU" sz="3499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Баунтовской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котловины.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Абсолютная высота горы </a:t>
            </a:r>
            <a:r>
              <a:rPr lang="ru-RU" sz="3499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- </a:t>
            </a:r>
            <a:r>
              <a:rPr lang="ru-RU" sz="3499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2084 м над уровнем моря.</a:t>
            </a:r>
            <a:endParaRPr lang="en-US" sz="3499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2971463"/>
            <a:ext cx="7533550" cy="502032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4961" y="2971463"/>
            <a:ext cx="8925027" cy="502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8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143000" y="476796"/>
            <a:ext cx="15544800" cy="2513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9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Аленький цветочек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Сибири,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(народное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название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лилия карликовая) - многолетний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цветок, растущий в Восточной Сибири и Забайкалье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Занесена в красную книгу Республики Бурятия. </a:t>
            </a:r>
          </a:p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каком цветке идет речь?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480659"/>
            <a:ext cx="3657600" cy="48750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0237" y="3480659"/>
            <a:ext cx="7323051" cy="48750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58" y="3480659"/>
            <a:ext cx="6818263" cy="48750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66800" y="474385"/>
            <a:ext cx="15499658" cy="314188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 называются Скала, которая находится в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700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метрах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восточнее вершины Белой горы, на открытой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возвышенности. Она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похожа на скульптуру сидящего льва, если смотреть с западной стороны. Хорошо видны: нос, глаза, грива, спина. </a:t>
            </a:r>
          </a:p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Высота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останца достигает 6 м.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0291" y="3616271"/>
            <a:ext cx="5952676" cy="484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45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8342" y="637733"/>
            <a:ext cx="17283315" cy="1201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</a:t>
            </a:r>
            <a:r>
              <a:rPr lang="en-US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Какое животное символизирует </a:t>
            </a:r>
            <a:r>
              <a:rPr lang="ru-RU" sz="32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уникальную северную природу и этническое местонахождение коренного народа </a:t>
            </a:r>
            <a:r>
              <a:rPr lang="ru-RU" sz="32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– эвенков?</a:t>
            </a:r>
            <a:endParaRPr lang="en-US" sz="32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65" y="2171700"/>
            <a:ext cx="11057467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6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1430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52600" y="1476749"/>
            <a:ext cx="14782800" cy="6740756"/>
            <a:chOff x="0" y="0"/>
            <a:chExt cx="3467075" cy="197088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467075" cy="1970887"/>
            </a:xfrm>
            <a:custGeom>
              <a:avLst/>
              <a:gdLst/>
              <a:ahLst/>
              <a:cxnLst/>
              <a:rect l="l" t="t" r="r" b="b"/>
              <a:pathLst>
                <a:path w="3467075" h="1970887">
                  <a:moveTo>
                    <a:pt x="0" y="0"/>
                  </a:moveTo>
                  <a:lnTo>
                    <a:pt x="3467075" y="0"/>
                  </a:lnTo>
                  <a:lnTo>
                    <a:pt x="3467075" y="1970887"/>
                  </a:lnTo>
                  <a:lnTo>
                    <a:pt x="0" y="1970887"/>
                  </a:lnTo>
                  <a:close/>
                </a:path>
              </a:pathLst>
            </a:custGeom>
            <a:solidFill>
              <a:srgbClr val="2717C0">
                <a:alpha val="2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3467075" cy="20089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33399" y="333886"/>
            <a:ext cx="16383000" cy="6946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ru-RU" sz="2800" b="1" dirty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Историко-культурные и природные </a:t>
            </a:r>
            <a:r>
              <a:rPr lang="ru-RU" sz="28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достопримечательности </a:t>
            </a:r>
            <a:r>
              <a:rPr lang="ru-RU" sz="2800" b="1" dirty="0" err="1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Баунтовского</a:t>
            </a:r>
            <a:r>
              <a:rPr lang="ru-RU" sz="2800" b="1" dirty="0" smtClean="0">
                <a:solidFill>
                  <a:srgbClr val="2615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района</a:t>
            </a:r>
            <a:endParaRPr lang="ru-RU" sz="2800" b="1" dirty="0">
              <a:solidFill>
                <a:srgbClr val="2615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564165" y="1659309"/>
            <a:ext cx="5399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>
                <a:solidFill>
                  <a:srgbClr val="2615C0"/>
                </a:solidFill>
                <a:latin typeface="Montserrat Bold" panose="020B0604020202020204" charset="-52"/>
              </a:rPr>
              <a:t>Правильные ответы:</a:t>
            </a:r>
            <a:endParaRPr lang="ru-RU" sz="3600" dirty="0">
              <a:solidFill>
                <a:srgbClr val="2615C0"/>
              </a:solidFill>
              <a:latin typeface="Montserrat Bold" panose="020B0604020202020204" charset="-5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200" y="3134532"/>
            <a:ext cx="8115300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2000" dirty="0" smtClean="0">
                <a:solidFill>
                  <a:schemeClr val="bg1"/>
                </a:solidFill>
                <a:latin typeface="Montserrat Bold" panose="020B0604020202020204" charset="-52"/>
              </a:rPr>
              <a:t>Белая гора</a:t>
            </a:r>
          </a:p>
          <a:p>
            <a:pPr marL="342900" indent="-342900">
              <a:buAutoNum type="arabicParenR"/>
            </a:pPr>
            <a:endParaRPr lang="ru-RU" sz="20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pPr marL="342900" indent="-342900"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Музей 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народов Севера Бурятии им. А. Г. 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Позднякова</a:t>
            </a:r>
          </a:p>
          <a:p>
            <a:pPr marL="342900" indent="-342900">
              <a:buAutoNum type="arabicParenR"/>
            </a:pP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Острог</a:t>
            </a:r>
          </a:p>
          <a:p>
            <a:pPr marL="342900" indent="-342900">
              <a:buFontTx/>
              <a:buAutoNum type="arabicParenR"/>
            </a:pP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Пещера «</a:t>
            </a:r>
            <a:r>
              <a:rPr lang="ru-RU" sz="20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Долганская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яма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»</a:t>
            </a: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горячий источник 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(Горячий 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ключ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</a:t>
            </a:r>
          </a:p>
          <a:p>
            <a:pPr marL="342900" indent="-342900">
              <a:buFontTx/>
              <a:buAutoNum type="arabicParenR"/>
            </a:pPr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FontTx/>
              <a:buAutoNum type="arabicParenR"/>
            </a:pP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Река 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Витим</a:t>
            </a:r>
          </a:p>
          <a:p>
            <a:pPr marL="342900" indent="-342900">
              <a:buFontTx/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963400" y="3134532"/>
            <a:ext cx="4419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Озеро 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</a:t>
            </a: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8) 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Хаптон</a:t>
            </a: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dirty="0" smtClean="0">
              <a:solidFill>
                <a:schemeClr val="bg1"/>
              </a:solidFill>
              <a:latin typeface="Montserrat Bold" panose="020B0604020202020204" charset="-52"/>
            </a:endParaRPr>
          </a:p>
          <a:p>
            <a:r>
              <a:rPr lang="ru-RU" sz="2000" b="1" dirty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9</a:t>
            </a:r>
            <a:r>
              <a:rPr lang="ru-RU" sz="2000" b="1" dirty="0" smtClean="0">
                <a:solidFill>
                  <a:schemeClr val="bg1"/>
                </a:solidFill>
                <a:latin typeface="Montserrat Bold" panose="020B0604020202020204" charset="-52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Цветок Красная </a:t>
            </a:r>
            <a:r>
              <a:rPr lang="ru-RU" sz="20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саранка</a:t>
            </a:r>
            <a:endParaRPr lang="ru-RU" sz="2000" b="1" dirty="0" smtClean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10) 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Скала 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«Лев»</a:t>
            </a:r>
          </a:p>
          <a:p>
            <a:endParaRPr lang="ru-RU" sz="2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11) </a:t>
            </a:r>
            <a:r>
              <a:rPr lang="ru-RU" sz="2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Северные </a:t>
            </a:r>
            <a:r>
              <a:rPr lang="ru-RU" sz="20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олени</a:t>
            </a:r>
          </a:p>
          <a:p>
            <a:endParaRPr lang="en-US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b="1" dirty="0">
              <a:solidFill>
                <a:schemeClr val="bg1"/>
              </a:solidFill>
              <a:latin typeface="Montserrat Bold" panose="020B0604020202020204" charset="-52"/>
              <a:ea typeface="Montserrat Bold"/>
              <a:cs typeface="Montserrat Bold"/>
              <a:sym typeface="Montserrat Bold"/>
            </a:endParaRPr>
          </a:p>
          <a:p>
            <a:pPr marL="342900" indent="-342900">
              <a:buAutoNum type="arabicParenR"/>
            </a:pPr>
            <a:endParaRPr lang="ru-RU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00" y="1790700"/>
            <a:ext cx="11506200" cy="575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866900"/>
            <a:ext cx="11811000" cy="5905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714500"/>
            <a:ext cx="11734800" cy="586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1790700"/>
            <a:ext cx="11468100" cy="57340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562100"/>
            <a:ext cx="12344400" cy="6172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550" y="1485900"/>
            <a:ext cx="12534900" cy="6267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562100"/>
            <a:ext cx="12039600" cy="601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485900"/>
            <a:ext cx="1234440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340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400000">
            <a:off x="5322363" y="-2810196"/>
            <a:ext cx="7643273" cy="14863865"/>
          </a:xfrm>
          <a:custGeom>
            <a:avLst/>
            <a:gdLst/>
            <a:ahLst/>
            <a:cxnLst/>
            <a:rect l="l" t="t" r="r" b="b"/>
            <a:pathLst>
              <a:path w="6881273" h="10721530">
                <a:moveTo>
                  <a:pt x="0" y="0"/>
                </a:moveTo>
                <a:lnTo>
                  <a:pt x="6881272" y="0"/>
                </a:lnTo>
                <a:lnTo>
                  <a:pt x="6881272" y="10721530"/>
                </a:lnTo>
                <a:lnTo>
                  <a:pt x="0" y="107215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5000"/>
              <a:extLst>
                <a:ext uri="{96DAC541-7B7A-43D3-8B79-37D633B846F1}">
                  <asvg:svgBlip xmlns=""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6017156" y="1088050"/>
            <a:ext cx="6741684" cy="752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4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499" b="1" dirty="0" err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499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581148" y="1876044"/>
            <a:ext cx="15125701" cy="6283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 </a:t>
            </a:r>
            <a:r>
              <a:rPr lang="ru-RU" sz="3200" b="1" dirty="0" err="1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Баунтовском</a:t>
            </a: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районе </a:t>
            </a: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находятся </a:t>
            </a:r>
            <a:r>
              <a:rPr lang="ru-RU" sz="32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крупные </a:t>
            </a:r>
            <a:r>
              <a:rPr lang="ru-RU" sz="32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месторождения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Золото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Нефрит</a:t>
            </a:r>
          </a:p>
          <a:p>
            <a:pPr marL="514350" indent="-514350" algn="ctr">
              <a:lnSpc>
                <a:spcPts val="4900"/>
              </a:lnSpc>
              <a:buAutoNum type="arabicParenR"/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Уран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</a:t>
            </a: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Алюминий 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5)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Молибден 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6)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Бериллий 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7)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Железо </a:t>
            </a:r>
            <a:endParaRPr lang="ru-RU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900"/>
              </a:lnSpc>
            </a:pPr>
            <a:r>
              <a:rPr lang="ru-RU" sz="35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8) </a:t>
            </a:r>
            <a:r>
              <a:rPr lang="ru-RU" sz="3500" b="1" dirty="0" smtClean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Марганец</a:t>
            </a:r>
            <a:endParaRPr lang="en-US" sz="35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6" t="-212" r="-106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906000" y="3131740"/>
            <a:ext cx="7391400" cy="5436240"/>
            <a:chOff x="0" y="0"/>
            <a:chExt cx="1940262" cy="154910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940262" cy="1549102"/>
            </a:xfrm>
            <a:custGeom>
              <a:avLst/>
              <a:gdLst/>
              <a:ahLst/>
              <a:cxnLst/>
              <a:rect l="l" t="t" r="r" b="b"/>
              <a:pathLst>
                <a:path w="1940262" h="1549102">
                  <a:moveTo>
                    <a:pt x="53596" y="0"/>
                  </a:moveTo>
                  <a:lnTo>
                    <a:pt x="1886666" y="0"/>
                  </a:lnTo>
                  <a:cubicBezTo>
                    <a:pt x="1916266" y="0"/>
                    <a:pt x="1940262" y="23996"/>
                    <a:pt x="1940262" y="53596"/>
                  </a:cubicBezTo>
                  <a:lnTo>
                    <a:pt x="1940262" y="1495506"/>
                  </a:lnTo>
                  <a:cubicBezTo>
                    <a:pt x="1940262" y="1509720"/>
                    <a:pt x="1934615" y="1523353"/>
                    <a:pt x="1924564" y="1533404"/>
                  </a:cubicBezTo>
                  <a:cubicBezTo>
                    <a:pt x="1914513" y="1543455"/>
                    <a:pt x="1900880" y="1549102"/>
                    <a:pt x="1886666" y="1549102"/>
                  </a:cubicBezTo>
                  <a:lnTo>
                    <a:pt x="53596" y="1549102"/>
                  </a:lnTo>
                  <a:cubicBezTo>
                    <a:pt x="39381" y="1549102"/>
                    <a:pt x="25749" y="1543455"/>
                    <a:pt x="15698" y="1533404"/>
                  </a:cubicBezTo>
                  <a:cubicBezTo>
                    <a:pt x="5647" y="1523353"/>
                    <a:pt x="0" y="1509720"/>
                    <a:pt x="0" y="1495506"/>
                  </a:cubicBezTo>
                  <a:lnTo>
                    <a:pt x="0" y="53596"/>
                  </a:lnTo>
                  <a:cubicBezTo>
                    <a:pt x="0" y="23996"/>
                    <a:pt x="23996" y="0"/>
                    <a:pt x="53596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940262" cy="158720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948253" y="259159"/>
            <a:ext cx="16078200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</a:t>
            </a:r>
            <a:r>
              <a:rPr lang="en-US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Гимн является официальным символом муниципального образования «</a:t>
            </a:r>
            <a:r>
              <a:rPr lang="ru-RU" sz="2800" b="1" dirty="0" err="1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2800" b="1" dirty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эвенкийский район» и представляет собой музыкально-поэтическое </a:t>
            </a: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произведение на стихи Евгения Авдеева.</a:t>
            </a:r>
          </a:p>
          <a:p>
            <a:pPr algn="ctr">
              <a:lnSpc>
                <a:spcPts val="5599"/>
              </a:lnSpc>
            </a:pPr>
            <a:r>
              <a:rPr lang="ru-RU" sz="2800" b="1" dirty="0" smtClean="0">
                <a:solidFill>
                  <a:srgbClr val="2515BC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автора музыки? </a:t>
            </a:r>
            <a:endParaRPr lang="en-US" sz="2800" b="1" dirty="0">
              <a:solidFill>
                <a:srgbClr val="2515BC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2" name="Чингис_Иванов_Гимн_Баунтовского_Района_2_вар_172709763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963400" y="4069435"/>
            <a:ext cx="3631975" cy="36319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154" y="3182340"/>
            <a:ext cx="8134246" cy="54061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487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pic>
        <p:nvPicPr>
          <p:cNvPr id="11" name="Рисунок 10" descr="Баунтовский-ПП-01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74067" y="1180054"/>
            <a:ext cx="5068570" cy="6318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618507" y="2552700"/>
            <a:ext cx="6025495" cy="28725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4400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</a:t>
            </a:r>
            <a:r>
              <a:rPr lang="ru-RU" sz="4400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Назовите что обозначает многоцветный рисунок?</a:t>
            </a:r>
            <a:endParaRPr lang="en-US" sz="4400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433706" y="236939"/>
            <a:ext cx="6949293" cy="8349777"/>
            <a:chOff x="0" y="0"/>
            <a:chExt cx="1718471" cy="21991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1156609" y="236938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2" name="TextBox 10"/>
          <p:cNvSpPr txBox="1"/>
          <p:nvPr/>
        </p:nvSpPr>
        <p:spPr>
          <a:xfrm>
            <a:off x="1532540" y="2095500"/>
            <a:ext cx="6140025" cy="35907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3. 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Кто является автором книги «Поклон»?</a:t>
            </a:r>
          </a:p>
          <a:p>
            <a:pPr algn="ctr">
              <a:lnSpc>
                <a:spcPts val="5599"/>
              </a:lnSpc>
            </a:pP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Стихи про </a:t>
            </a:r>
            <a:r>
              <a:rPr lang="ru-RU" sz="3999" b="1" dirty="0" err="1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3999" b="1" dirty="0" smtClean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район</a:t>
            </a:r>
            <a:r>
              <a:rPr lang="ru-RU" sz="3999" b="1" dirty="0">
                <a:solidFill>
                  <a:srgbClr val="EBF7F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  <a:endParaRPr lang="en-US" sz="3999" b="1" dirty="0">
              <a:solidFill>
                <a:srgbClr val="EBF7FE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007" y="345468"/>
            <a:ext cx="2728849" cy="382996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3007" y="4339496"/>
            <a:ext cx="6170690" cy="41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26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8"/>
          <p:cNvSpPr txBox="1"/>
          <p:nvPr/>
        </p:nvSpPr>
        <p:spPr>
          <a:xfrm>
            <a:off x="1127907" y="92278"/>
            <a:ext cx="6949293" cy="8494438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grpSp>
        <p:nvGrpSpPr>
          <p:cNvPr id="15" name="Group 6"/>
          <p:cNvGrpSpPr/>
          <p:nvPr/>
        </p:nvGrpSpPr>
        <p:grpSpPr>
          <a:xfrm>
            <a:off x="775610" y="213046"/>
            <a:ext cx="6949293" cy="8349777"/>
            <a:chOff x="0" y="0"/>
            <a:chExt cx="1718471" cy="2199118"/>
          </a:xfrm>
        </p:grpSpPr>
        <p:sp>
          <p:nvSpPr>
            <p:cNvPr id="16" name="Freeform 7"/>
            <p:cNvSpPr/>
            <p:nvPr/>
          </p:nvSpPr>
          <p:spPr>
            <a:xfrm>
              <a:off x="0" y="0"/>
              <a:ext cx="1718471" cy="2199118"/>
            </a:xfrm>
            <a:custGeom>
              <a:avLst/>
              <a:gdLst/>
              <a:ahLst/>
              <a:cxnLst/>
              <a:rect l="l" t="t" r="r" b="b"/>
              <a:pathLst>
                <a:path w="1718471" h="2199118">
                  <a:moveTo>
                    <a:pt x="60513" y="0"/>
                  </a:moveTo>
                  <a:lnTo>
                    <a:pt x="1657958" y="0"/>
                  </a:lnTo>
                  <a:cubicBezTo>
                    <a:pt x="1674007" y="0"/>
                    <a:pt x="1689398" y="6375"/>
                    <a:pt x="1700747" y="17724"/>
                  </a:cubicBezTo>
                  <a:cubicBezTo>
                    <a:pt x="1712095" y="29072"/>
                    <a:pt x="1718471" y="44464"/>
                    <a:pt x="1718471" y="60513"/>
                  </a:cubicBezTo>
                  <a:lnTo>
                    <a:pt x="1718471" y="2138605"/>
                  </a:lnTo>
                  <a:cubicBezTo>
                    <a:pt x="1718471" y="2154654"/>
                    <a:pt x="1712095" y="2170046"/>
                    <a:pt x="1700747" y="2181394"/>
                  </a:cubicBezTo>
                  <a:cubicBezTo>
                    <a:pt x="1689398" y="2192743"/>
                    <a:pt x="1674007" y="2199118"/>
                    <a:pt x="1657958" y="2199118"/>
                  </a:cubicBezTo>
                  <a:lnTo>
                    <a:pt x="60513" y="2199118"/>
                  </a:lnTo>
                  <a:cubicBezTo>
                    <a:pt x="44464" y="2199118"/>
                    <a:pt x="29072" y="2192743"/>
                    <a:pt x="17724" y="2181394"/>
                  </a:cubicBezTo>
                  <a:cubicBezTo>
                    <a:pt x="6375" y="2170046"/>
                    <a:pt x="0" y="2154654"/>
                    <a:pt x="0" y="2138605"/>
                  </a:cubicBezTo>
                  <a:lnTo>
                    <a:pt x="0" y="60513"/>
                  </a:lnTo>
                  <a:cubicBezTo>
                    <a:pt x="0" y="44464"/>
                    <a:pt x="6375" y="29072"/>
                    <a:pt x="17724" y="17724"/>
                  </a:cubicBezTo>
                  <a:cubicBezTo>
                    <a:pt x="29072" y="6375"/>
                    <a:pt x="44464" y="0"/>
                    <a:pt x="60513" y="0"/>
                  </a:cubicBezTo>
                  <a:close/>
                </a:path>
              </a:pathLst>
            </a:custGeom>
            <a:solidFill>
              <a:srgbClr val="4468EC">
                <a:alpha val="84706"/>
              </a:srgbClr>
            </a:solidFill>
          </p:spPr>
        </p:sp>
        <p:sp>
          <p:nvSpPr>
            <p:cNvPr id="17" name="TextBox 8"/>
            <p:cNvSpPr txBox="1"/>
            <p:nvPr/>
          </p:nvSpPr>
          <p:spPr>
            <a:xfrm>
              <a:off x="0" y="-38100"/>
              <a:ext cx="1718471" cy="22372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910761" y="883895"/>
            <a:ext cx="6678990" cy="68634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В Бурятии появилась мини-версия самой большой мировой скульптуры.</a:t>
            </a: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Какую композицию испанский архитектор Рафаэль </a:t>
            </a:r>
            <a:r>
              <a:rPr lang="ru-RU" sz="2000" dirty="0" err="1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Тренор</a:t>
            </a: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возвел в </a:t>
            </a:r>
            <a:r>
              <a:rPr lang="ru-RU" sz="2000" dirty="0" err="1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Баунтовском</a:t>
            </a: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районе?</a:t>
            </a: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Это геометрический куб, восемь вершин которого выступают на поверхность из круга, в который он вписан: «Круг символизирует небеса, а квадрат землю»</a:t>
            </a: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Чтобы «поместить» куб в земной шар и на поверхность планеты выступили все восемь вершин. География их расположения обширна: это Кокосовые острова в Австралии, Огненная Земля в Аргентине, остров </a:t>
            </a:r>
            <a:r>
              <a:rPr lang="ru-RU" sz="2000" dirty="0" err="1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Маиз</a:t>
            </a: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в Никарагуа, </a:t>
            </a:r>
            <a:r>
              <a:rPr lang="ru-RU" sz="2000" dirty="0" err="1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Молокайи</a:t>
            </a: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на Гавайях, Новая Зеландия, пустыня Калахари, Испания и Россия.</a:t>
            </a:r>
          </a:p>
          <a:p>
            <a:pPr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На территории нашей страны расчеты указали на </a:t>
            </a:r>
            <a:r>
              <a:rPr lang="ru-RU" sz="2000" dirty="0" err="1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Баунтовский</a:t>
            </a:r>
            <a:r>
              <a:rPr lang="ru-RU" sz="2000" dirty="0">
                <a:solidFill>
                  <a:schemeClr val="bg1"/>
                </a:solidFill>
                <a:latin typeface="Montserrat Bold" panose="020B0604020202020204" charset="-52"/>
                <a:ea typeface="Calibri" panose="020F0502020204030204" pitchFamily="34" charset="0"/>
                <a:cs typeface="Times New Roman" panose="02020603050405020304" pitchFamily="18" charset="0"/>
              </a:rPr>
              <a:t> район в Бурятии. Все восемь вершин незримо соединяются своими гранями замыкают единую композицию. </a:t>
            </a:r>
          </a:p>
        </p:txBody>
      </p:sp>
      <p:pic>
        <p:nvPicPr>
          <p:cNvPr id="20" name="Picture 4" descr="д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9" t="9439"/>
          <a:stretch>
            <a:fillRect/>
          </a:stretch>
        </p:blipFill>
        <p:spPr bwMode="auto">
          <a:xfrm>
            <a:off x="8382000" y="4205208"/>
            <a:ext cx="6036357" cy="4139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 descr="IMG_577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2" t="6192" r="4068" b="17957"/>
          <a:stretch>
            <a:fillRect/>
          </a:stretch>
        </p:blipFill>
        <p:spPr bwMode="auto">
          <a:xfrm>
            <a:off x="8382000" y="470149"/>
            <a:ext cx="6036358" cy="3383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G_9678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5400000">
            <a:off x="14166111" y="4762254"/>
            <a:ext cx="4139672" cy="3025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16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113061" y="647700"/>
            <a:ext cx="11219997" cy="7501466"/>
            <a:chOff x="0" y="0"/>
            <a:chExt cx="2538507" cy="146281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38507" cy="1462816"/>
            </a:xfrm>
            <a:custGeom>
              <a:avLst/>
              <a:gdLst/>
              <a:ahLst/>
              <a:cxnLst/>
              <a:rect l="l" t="t" r="r" b="b"/>
              <a:pathLst>
                <a:path w="2538507" h="1462816">
                  <a:moveTo>
                    <a:pt x="40965" y="0"/>
                  </a:moveTo>
                  <a:lnTo>
                    <a:pt x="2497542" y="0"/>
                  </a:lnTo>
                  <a:cubicBezTo>
                    <a:pt x="2508407" y="0"/>
                    <a:pt x="2518826" y="4316"/>
                    <a:pt x="2526509" y="11998"/>
                  </a:cubicBezTo>
                  <a:cubicBezTo>
                    <a:pt x="2534191" y="19681"/>
                    <a:pt x="2538507" y="30100"/>
                    <a:pt x="2538507" y="40965"/>
                  </a:cubicBezTo>
                  <a:lnTo>
                    <a:pt x="2538507" y="1421851"/>
                  </a:lnTo>
                  <a:cubicBezTo>
                    <a:pt x="2538507" y="1432716"/>
                    <a:pt x="2534191" y="1443135"/>
                    <a:pt x="2526509" y="1450818"/>
                  </a:cubicBezTo>
                  <a:cubicBezTo>
                    <a:pt x="2518826" y="1458500"/>
                    <a:pt x="2508407" y="1462816"/>
                    <a:pt x="2497542" y="1462816"/>
                  </a:cubicBezTo>
                  <a:lnTo>
                    <a:pt x="40965" y="1462816"/>
                  </a:lnTo>
                  <a:cubicBezTo>
                    <a:pt x="18341" y="1462816"/>
                    <a:pt x="0" y="1444476"/>
                    <a:pt x="0" y="1421851"/>
                  </a:cubicBezTo>
                  <a:lnTo>
                    <a:pt x="0" y="40965"/>
                  </a:lnTo>
                  <a:cubicBezTo>
                    <a:pt x="0" y="18341"/>
                    <a:pt x="18341" y="0"/>
                    <a:pt x="40965" y="0"/>
                  </a:cubicBezTo>
                  <a:close/>
                </a:path>
              </a:pathLst>
            </a:custGeom>
            <a:solidFill>
              <a:srgbClr val="4468EC">
                <a:alpha val="3686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38507" cy="15009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5128017" y="952500"/>
            <a:ext cx="7190083" cy="1562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Правильные</a:t>
            </a:r>
            <a:r>
              <a:rPr lang="en-US" sz="4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4500" b="1" dirty="0" err="1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ответы</a:t>
            </a: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608256" y="2620123"/>
            <a:ext cx="8229603" cy="43986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14350" indent="-514350" algn="ctr">
              <a:lnSpc>
                <a:spcPts val="4900"/>
              </a:lnSpc>
              <a:buAutoNum type="arabicPeriod"/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Павел 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Корелов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2. Герб и Флаг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Муниципального образования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«</a:t>
            </a:r>
            <a:r>
              <a:rPr lang="ru-RU" sz="3500" b="1" dirty="0" err="1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Баунтовский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эвенкийский район»</a:t>
            </a:r>
          </a:p>
          <a:p>
            <a:pPr algn="ctr">
              <a:lnSpc>
                <a:spcPts val="4900"/>
              </a:lnSpc>
            </a:pPr>
            <a:r>
              <a:rPr lang="en-US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3</a:t>
            </a:r>
            <a:r>
              <a:rPr lang="en-US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. </a:t>
            </a:r>
            <a:r>
              <a:rPr lang="ru-RU" sz="3500" b="1" dirty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Е</a:t>
            </a: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вгений Козулин</a:t>
            </a:r>
          </a:p>
          <a:p>
            <a:pPr algn="ctr">
              <a:lnSpc>
                <a:spcPts val="4900"/>
              </a:lnSpc>
            </a:pPr>
            <a:r>
              <a:rPr lang="ru-RU" sz="3500" b="1" dirty="0" smtClean="0">
                <a:solidFill>
                  <a:srgbClr val="2717C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4. Душа Мира</a:t>
            </a:r>
            <a:endParaRPr lang="en-US" sz="3500" b="1" dirty="0">
              <a:solidFill>
                <a:srgbClr val="2717C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048250" y="7175268"/>
            <a:ext cx="7315200" cy="1130531"/>
          </a:xfrm>
          <a:custGeom>
            <a:avLst/>
            <a:gdLst/>
            <a:ahLst/>
            <a:cxnLst/>
            <a:rect l="l" t="t" r="r" b="b"/>
            <a:pathLst>
              <a:path w="7315200" h="1130531">
                <a:moveTo>
                  <a:pt x="0" y="0"/>
                </a:moveTo>
                <a:lnTo>
                  <a:pt x="7315200" y="0"/>
                </a:lnTo>
                <a:lnTo>
                  <a:pt x="7315200" y="1130531"/>
                </a:lnTo>
                <a:lnTo>
                  <a:pt x="0" y="113053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5268754" y="7372233"/>
            <a:ext cx="6874193" cy="669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Присоединяйтесь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к </a:t>
            </a:r>
            <a:r>
              <a:rPr lang="en-US" sz="3999" b="1" dirty="0" err="1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нам</a:t>
            </a:r>
            <a:r>
              <a:rPr lang="en-US" sz="3999" b="1" dirty="0">
                <a:solidFill>
                  <a:srgbClr val="3856BE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1006421"/>
            <a:ext cx="5524500" cy="5524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597</TotalTime>
  <Words>1034</Words>
  <Application>Microsoft Office PowerPoint</Application>
  <PresentationFormat>Произвольный</PresentationFormat>
  <Paragraphs>138</Paragraphs>
  <Slides>42</Slides>
  <Notes>0</Notes>
  <HiddenSlides>0</HiddenSlides>
  <MMClips>4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48" baseType="lpstr">
      <vt:lpstr>Calibri</vt:lpstr>
      <vt:lpstr>Montserrat Bold</vt:lpstr>
      <vt:lpstr>Arial</vt:lpstr>
      <vt:lpstr>Montserrat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В 1647 году отряд казаков под предводительством Степана Костырева оказался на Тункинской земле. Какое название дали казаки Тункинской долине?</dc:title>
  <dc:creator>Лизочка</dc:creator>
  <cp:lastModifiedBy>RUO-10</cp:lastModifiedBy>
  <cp:revision>95</cp:revision>
  <dcterms:created xsi:type="dcterms:W3CDTF">2006-08-16T00:00:00Z</dcterms:created>
  <dcterms:modified xsi:type="dcterms:W3CDTF">2025-02-12T07:37:06Z</dcterms:modified>
  <dc:identifier>DAGcI845alw</dc:identifier>
</cp:coreProperties>
</file>