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78" r:id="rId2"/>
    <p:sldId id="256" r:id="rId3"/>
    <p:sldId id="258" r:id="rId4"/>
    <p:sldId id="260" r:id="rId5"/>
    <p:sldId id="257" r:id="rId6"/>
    <p:sldId id="261" r:id="rId7"/>
    <p:sldId id="262" r:id="rId8"/>
    <p:sldId id="263" r:id="rId9"/>
    <p:sldId id="265" r:id="rId10"/>
    <p:sldId id="264" r:id="rId11"/>
    <p:sldId id="268" r:id="rId12"/>
    <p:sldId id="269" r:id="rId13"/>
    <p:sldId id="276" r:id="rId14"/>
    <p:sldId id="277" r:id="rId15"/>
    <p:sldId id="273" r:id="rId16"/>
    <p:sldId id="270" r:id="rId17"/>
    <p:sldId id="275"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9ABC49C8-CB1A-4014-ACBF-7911D26A3E49}" type="datetimeFigureOut">
              <a:rPr lang="ru-RU" smtClean="0"/>
              <a:pPr/>
              <a:t>11.02.2026</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4B828FBC-721A-4165-89D6-528FD8A1CB4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4"/>
          </p:nvPr>
        </p:nvSpPr>
        <p:spPr/>
        <p:txBody>
          <a:bodyPr rtlCol="0"/>
          <a:lstStyle/>
          <a:p>
            <a:fld id="{9ABC49C8-CB1A-4014-ACBF-7911D26A3E49}" type="datetimeFigureOut">
              <a:rPr lang="ru-RU" smtClean="0"/>
              <a:pPr/>
              <a:t>11.02.2026</a:t>
            </a:fld>
            <a:endParaRPr lang="ru-RU"/>
          </a:p>
        </p:txBody>
      </p:sp>
      <p:sp>
        <p:nvSpPr>
          <p:cNvPr id="9" name="Номер слайда 8"/>
          <p:cNvSpPr>
            <a:spLocks noGrp="1"/>
          </p:cNvSpPr>
          <p:nvPr>
            <p:ph type="sldNum" sz="quarter" idx="15"/>
          </p:nvPr>
        </p:nvSpPr>
        <p:spPr/>
        <p:txBody>
          <a:bodyPr rtlCol="0"/>
          <a:lstStyle/>
          <a:p>
            <a:fld id="{4B828FBC-721A-4165-89D6-528FD8A1CB49}"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9ABC49C8-CB1A-4014-ACBF-7911D26A3E49}" type="datetimeFigureOut">
              <a:rPr lang="ru-RU" smtClean="0"/>
              <a:pPr/>
              <a:t>11.02.2026</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4B828FBC-721A-4165-89D6-528FD8A1CB49}"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9ABC49C8-CB1A-4014-ACBF-7911D26A3E49}" type="datetimeFigureOut">
              <a:rPr lang="ru-RU" smtClean="0"/>
              <a:pPr/>
              <a:t>11.02.2026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B828FBC-721A-4165-89D6-528FD8A1CB49}"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a:t>Образец заголовка</a:t>
            </a:r>
            <a:endParaRPr kumimoji="0" lang="en-US"/>
          </a:p>
        </p:txBody>
      </p:sp>
      <p:sp>
        <p:nvSpPr>
          <p:cNvPr id="7" name="Дата 6"/>
          <p:cNvSpPr>
            <a:spLocks noGrp="1"/>
          </p:cNvSpPr>
          <p:nvPr>
            <p:ph type="dt" sz="half" idx="10"/>
          </p:nvPr>
        </p:nvSpPr>
        <p:spPr/>
        <p:txBody>
          <a:bodyPr/>
          <a:lstStyle/>
          <a:p>
            <a:fld id="{9ABC49C8-CB1A-4014-ACBF-7911D26A3E49}" type="datetimeFigureOut">
              <a:rPr lang="ru-RU" smtClean="0"/>
              <a:pPr/>
              <a:t>11.02.2026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B828FBC-721A-4165-89D6-528FD8A1CB49}"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6" name="Дата 5"/>
          <p:cNvSpPr>
            <a:spLocks noGrp="1"/>
          </p:cNvSpPr>
          <p:nvPr>
            <p:ph type="dt" sz="half" idx="10"/>
          </p:nvPr>
        </p:nvSpPr>
        <p:spPr/>
        <p:txBody>
          <a:bodyPr rtlCol="0"/>
          <a:lstStyle/>
          <a:p>
            <a:fld id="{9ABC49C8-CB1A-4014-ACBF-7911D26A3E49}" type="datetimeFigureOut">
              <a:rPr lang="ru-RU" smtClean="0"/>
              <a:pPr/>
              <a:t>11.02.2026</a:t>
            </a:fld>
            <a:endParaRPr lang="ru-RU"/>
          </a:p>
        </p:txBody>
      </p:sp>
      <p:sp>
        <p:nvSpPr>
          <p:cNvPr id="7" name="Номер слайда 6"/>
          <p:cNvSpPr>
            <a:spLocks noGrp="1"/>
          </p:cNvSpPr>
          <p:nvPr>
            <p:ph type="sldNum" sz="quarter" idx="11"/>
          </p:nvPr>
        </p:nvSpPr>
        <p:spPr/>
        <p:txBody>
          <a:bodyPr rtlCol="0"/>
          <a:lstStyle/>
          <a:p>
            <a:fld id="{4B828FBC-721A-4165-89D6-528FD8A1CB49}"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ABC49C8-CB1A-4014-ACBF-7911D26A3E49}" type="datetimeFigureOut">
              <a:rPr lang="ru-RU" smtClean="0"/>
              <a:pPr/>
              <a:t>11.02.2026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B828FBC-721A-4165-89D6-528FD8A1CB4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1" name="Дата 20"/>
          <p:cNvSpPr>
            <a:spLocks noGrp="1"/>
          </p:cNvSpPr>
          <p:nvPr>
            <p:ph type="dt" sz="half" idx="14"/>
          </p:nvPr>
        </p:nvSpPr>
        <p:spPr/>
        <p:txBody>
          <a:bodyPr rtlCol="0"/>
          <a:lstStyle/>
          <a:p>
            <a:fld id="{9ABC49C8-CB1A-4014-ACBF-7911D26A3E49}" type="datetimeFigureOut">
              <a:rPr lang="ru-RU" smtClean="0"/>
              <a:pPr/>
              <a:t>11.02.2026</a:t>
            </a:fld>
            <a:endParaRPr lang="ru-RU"/>
          </a:p>
        </p:txBody>
      </p:sp>
      <p:sp>
        <p:nvSpPr>
          <p:cNvPr id="22" name="Номер слайда 21"/>
          <p:cNvSpPr>
            <a:spLocks noGrp="1"/>
          </p:cNvSpPr>
          <p:nvPr>
            <p:ph type="sldNum" sz="quarter" idx="15"/>
          </p:nvPr>
        </p:nvSpPr>
        <p:spPr/>
        <p:txBody>
          <a:bodyPr rtlCol="0"/>
          <a:lstStyle/>
          <a:p>
            <a:fld id="{4B828FBC-721A-4165-89D6-528FD8A1CB49}"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9ABC49C8-CB1A-4014-ACBF-7911D26A3E49}" type="datetimeFigureOut">
              <a:rPr lang="ru-RU" smtClean="0"/>
              <a:pPr/>
              <a:t>11.02.2026</a:t>
            </a:fld>
            <a:endParaRPr lang="ru-RU"/>
          </a:p>
        </p:txBody>
      </p:sp>
      <p:sp>
        <p:nvSpPr>
          <p:cNvPr id="18" name="Номер слайда 17"/>
          <p:cNvSpPr>
            <a:spLocks noGrp="1"/>
          </p:cNvSpPr>
          <p:nvPr>
            <p:ph type="sldNum" sz="quarter" idx="11"/>
          </p:nvPr>
        </p:nvSpPr>
        <p:spPr/>
        <p:txBody>
          <a:bodyPr rtlCol="0"/>
          <a:lstStyle/>
          <a:p>
            <a:fld id="{4B828FBC-721A-4165-89D6-528FD8A1CB49}"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9ABC49C8-CB1A-4014-ACBF-7911D26A3E49}" type="datetimeFigureOut">
              <a:rPr lang="ru-RU" smtClean="0"/>
              <a:pPr/>
              <a:t>11.02.2026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828FBC-721A-4165-89D6-528FD8A1CB4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9ABC49C8-CB1A-4014-ACBF-7911D26A3E49}" type="datetimeFigureOut">
              <a:rPr lang="ru-RU" smtClean="0"/>
              <a:pPr/>
              <a:t>11.02.2026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B828FBC-721A-4165-89D6-528FD8A1CB4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9ABC49C8-CB1A-4014-ACBF-7911D26A3E49}" type="datetimeFigureOut">
              <a:rPr lang="ru-RU" smtClean="0"/>
              <a:pPr/>
              <a:t>11.02.2026</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B828FBC-721A-4165-89D6-528FD8A1CB4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yandex.ru/images/search?p=4&amp;text=%D0%BA%D0%B0%D1%80%D1%82%D0%B8%D0%BD%D0%BA%D0%B8%20%D1%80%D0%B0%D0%B7%D0%B2%D0%B5%D0%B4%D1%87%D0%B8%D0%BA%D0%B0%20%D0%BD%D0%BE%D1%87%D1%8C%D1%8E&amp;img_url=http://www.diorama.ru/_img/content/gallery/806/photo.jpg&amp;pos=143&amp;rpt=simage&amp;_=1453953404318" TargetMode="Externa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yandex.ru/images/search?text=%D0%B3%D1%80%D1%83%D0%B7%D0%BE%D0%B2%D0%B0%D1%8F%20%D0%BC%D0%B0%D1%88%D0%B8%D0%BD%D0%B0%20%D0%BF%D0%BE%D0%B4%20%D0%B2%D0%BE%D0%B4%D1%83%20%D1%83%D1%88%D0%BB%D0%B0%20%D0%B2%20%D0%B2%D0%B5%D0%BB%D0%B8%D0%BA%D1%83%D1%8E%20%D0%BE%D1%82%D0%B5%D1%87%D0%B5%D1%81%D1%82%D0%B2%D0%B5%D0%BD%D0%BD%D1%83%D1%8E%20%D0%B2%D0%BE%D0%B9%D0%BD%D1%83&amp;img_url=http://webdev00033.com/image/5585cebacc733.jpg&amp;pos=5&amp;rpt=simage&amp;_=1453953918835" TargetMode="Externa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hyperlink" Target="https://yandex.ru/images/search?text=%D0%B3%D1%80%D1%83%D0%B7%D0%BE%D0%B2%D0%B0%D1%8F%20%D0%BC%D0%B0%D1%88%D0%B8%D0%BD%D0%B0%20%D0%BF%D0%BE%D0%B4%20%D0%B2%D0%BE%D0%B4%D1%83%20%D1%83%D1%88%D0%BB%D0%B0%20%D0%B2%20%D0%B2%D0%B5%D0%BB%D0%B8%D0%BA%D1%83%D1%8E%20%D0%BE%D1%82%D0%B5%D1%87%D0%B5%D1%81%D1%82%D0%B2%D0%B5%D0%BD%D0%BD%D1%83%D1%8E%20%D0%B2%D0%BE%D0%B9%D0%BD%D1%83&amp;img_url=http://panevin.ru/uploads/calendar/1941/pervaya_avtokolonna_po_doroge_zhizni_1024.jpg&amp;pos=9&amp;rpt=simage&amp;_=1453953918835"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iffun.ru/photo/den_pobedy/97-0-4045" TargetMode="Externa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iffun.ru/photo/den_pobedy/9may29/97-0-3790" TargetMode="Externa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07704" y="1484784"/>
            <a:ext cx="6172200" cy="1894362"/>
          </a:xfrm>
        </p:spPr>
        <p:txBody>
          <a:bodyPr/>
          <a:lstStyle/>
          <a:p>
            <a:r>
              <a:rPr lang="ru-RU" dirty="0">
                <a:latin typeface="Times New Roman" pitchFamily="18" charset="0"/>
                <a:cs typeface="Times New Roman" pitchFamily="18" charset="0"/>
              </a:rPr>
              <a:t>Моя семья в годы войны</a:t>
            </a:r>
          </a:p>
        </p:txBody>
      </p:sp>
      <p:sp>
        <p:nvSpPr>
          <p:cNvPr id="3" name="Подзаголовок 2"/>
          <p:cNvSpPr>
            <a:spLocks noGrp="1"/>
          </p:cNvSpPr>
          <p:nvPr>
            <p:ph type="subTitle" idx="1"/>
          </p:nvPr>
        </p:nvSpPr>
        <p:spPr>
          <a:xfrm>
            <a:off x="4860032" y="5085184"/>
            <a:ext cx="4086200" cy="1371600"/>
          </a:xfrm>
        </p:spPr>
        <p:txBody>
          <a:bodyPr/>
          <a:lstStyle/>
          <a:p>
            <a:r>
              <a:rPr lang="ru-RU" dirty="0" err="1">
                <a:latin typeface="Times New Roman" pitchFamily="18" charset="0"/>
                <a:cs typeface="Times New Roman" pitchFamily="18" charset="0"/>
              </a:rPr>
              <a:t>Сививова</a:t>
            </a:r>
            <a:r>
              <a:rPr lang="ru-RU" dirty="0">
                <a:latin typeface="Times New Roman" pitchFamily="18" charset="0"/>
                <a:cs typeface="Times New Roman" pitchFamily="18" charset="0"/>
              </a:rPr>
              <a:t> Василиса </a:t>
            </a:r>
          </a:p>
        </p:txBody>
      </p:sp>
    </p:spTree>
    <p:extLst>
      <p:ext uri="{BB962C8B-B14F-4D97-AF65-F5344CB8AC3E}">
        <p14:creationId xmlns:p14="http://schemas.microsoft.com/office/powerpoint/2010/main" val="293875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1"/>
          <p:cNvSpPr>
            <a:spLocks noChangeArrowheads="1"/>
          </p:cNvSpPr>
          <p:nvPr/>
        </p:nvSpPr>
        <p:spPr bwMode="auto">
          <a:xfrm>
            <a:off x="1043608" y="281822"/>
            <a:ext cx="810039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40000" algn="just" defTabSz="914400" rtl="0" eaLnBrk="1" fontAlgn="base" latinLnBrk="0" hangingPunct="1">
              <a:lnSpc>
                <a:spcPct val="150000"/>
              </a:lnSpc>
              <a:spcBef>
                <a:spcPct val="0"/>
              </a:spcBef>
              <a:spcAft>
                <a:spcPct val="0"/>
              </a:spcAft>
              <a:buClrTx/>
              <a:buSzTx/>
              <a:buFontTx/>
              <a:buNone/>
              <a:tabLst/>
            </a:pPr>
            <a:r>
              <a:rPr kumimoji="0" lang="ru-RU" altLang="zh-CN" sz="3200" b="0" i="0" u="none" strike="noStrike" cap="none" normalizeH="0" baseline="0" dirty="0">
                <a:ln>
                  <a:noFill/>
                </a:ln>
                <a:solidFill>
                  <a:schemeClr val="tx1"/>
                </a:solidFill>
                <a:effectLst/>
                <a:latin typeface="Times New Roman" pitchFamily="18" charset="0"/>
                <a:ea typeface="SimSun" pitchFamily="2" charset="-122"/>
                <a:cs typeface="Times New Roman" pitchFamily="18" charset="0"/>
              </a:rPr>
              <a:t>Я не знаю, что такое война, </a:t>
            </a:r>
          </a:p>
          <a:p>
            <a:pPr marL="0" marR="0" lvl="0" indent="540000" algn="just" defTabSz="914400" rtl="0" eaLnBrk="1" fontAlgn="base" latinLnBrk="0" hangingPunct="1">
              <a:lnSpc>
                <a:spcPct val="150000"/>
              </a:lnSpc>
              <a:spcBef>
                <a:spcPct val="0"/>
              </a:spcBef>
              <a:spcAft>
                <a:spcPct val="0"/>
              </a:spcAft>
              <a:buClrTx/>
              <a:buSzTx/>
              <a:buFontTx/>
              <a:buNone/>
              <a:tabLst/>
            </a:pPr>
            <a:r>
              <a:rPr kumimoji="0" lang="ru-RU" altLang="zh-CN" sz="3200" b="0" i="0" u="none" strike="noStrike" cap="none" normalizeH="0" baseline="0" dirty="0">
                <a:ln>
                  <a:noFill/>
                </a:ln>
                <a:solidFill>
                  <a:schemeClr val="tx1"/>
                </a:solidFill>
                <a:effectLst/>
                <a:latin typeface="Times New Roman" pitchFamily="18" charset="0"/>
                <a:ea typeface="SimSun" pitchFamily="2" charset="-122"/>
                <a:cs typeface="Times New Roman" pitchFamily="18" charset="0"/>
              </a:rPr>
              <a:t>Сколько жизней она забрала.</a:t>
            </a:r>
            <a:endParaRPr kumimoji="0" lang="ru-RU" altLang="zh-CN" sz="3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540000" algn="just" defTabSz="914400" rtl="0" eaLnBrk="0" fontAlgn="base" latinLnBrk="0" hangingPunct="0">
              <a:lnSpc>
                <a:spcPct val="150000"/>
              </a:lnSpc>
              <a:spcBef>
                <a:spcPct val="0"/>
              </a:spcBef>
              <a:spcAft>
                <a:spcPct val="0"/>
              </a:spcAft>
              <a:buClrTx/>
              <a:buSzTx/>
              <a:buFontTx/>
              <a:buNone/>
              <a:tabLst/>
            </a:pPr>
            <a:r>
              <a:rPr kumimoji="0" lang="ru-RU" altLang="zh-CN" sz="3200" b="0" i="0" u="none" strike="noStrike" cap="none" normalizeH="0" baseline="0" dirty="0">
                <a:ln>
                  <a:noFill/>
                </a:ln>
                <a:solidFill>
                  <a:schemeClr val="tx1"/>
                </a:solidFill>
                <a:effectLst/>
                <a:latin typeface="Times New Roman" pitchFamily="18" charset="0"/>
                <a:ea typeface="SimSun" pitchFamily="2" charset="-122"/>
                <a:cs typeface="Times New Roman" pitchFamily="18" charset="0"/>
              </a:rPr>
              <a:t>Всю Россию кругом обойди,</a:t>
            </a:r>
          </a:p>
          <a:p>
            <a:pPr marL="0" marR="0" lvl="0" indent="540000" algn="just" defTabSz="914400" rtl="0" eaLnBrk="0" fontAlgn="base" latinLnBrk="0" hangingPunct="0">
              <a:lnSpc>
                <a:spcPct val="150000"/>
              </a:lnSpc>
              <a:spcBef>
                <a:spcPct val="0"/>
              </a:spcBef>
              <a:spcAft>
                <a:spcPct val="0"/>
              </a:spcAft>
              <a:buClrTx/>
              <a:buSzTx/>
              <a:buFontTx/>
              <a:buNone/>
              <a:tabLst/>
            </a:pPr>
            <a:r>
              <a:rPr kumimoji="0" lang="ru-RU" altLang="zh-CN" sz="3200" b="0" i="0" u="none" strike="noStrike" cap="none" normalizeH="0" baseline="0" dirty="0">
                <a:ln>
                  <a:noFill/>
                </a:ln>
                <a:solidFill>
                  <a:schemeClr val="tx1"/>
                </a:solidFill>
                <a:effectLst/>
                <a:latin typeface="Times New Roman" pitchFamily="18" charset="0"/>
                <a:ea typeface="SimSun" pitchFamily="2" charset="-122"/>
                <a:cs typeface="Times New Roman" pitchFamily="18" charset="0"/>
              </a:rPr>
              <a:t> Ни одной не найдешь ты семьи,</a:t>
            </a:r>
            <a:endParaRPr kumimoji="0" lang="ru-RU" altLang="zh-CN" sz="3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540000" algn="just" defTabSz="914400" rtl="0" eaLnBrk="0" fontAlgn="base" latinLnBrk="0" hangingPunct="0">
              <a:lnSpc>
                <a:spcPct val="150000"/>
              </a:lnSpc>
              <a:spcBef>
                <a:spcPct val="0"/>
              </a:spcBef>
              <a:spcAft>
                <a:spcPct val="0"/>
              </a:spcAft>
              <a:buClrTx/>
              <a:buSzTx/>
              <a:buFontTx/>
              <a:buNone/>
              <a:tabLst/>
            </a:pPr>
            <a:r>
              <a:rPr kumimoji="0" lang="ru-RU" altLang="zh-CN" sz="3200" b="0" i="0" u="none" strike="noStrike" cap="none" normalizeH="0" baseline="0" dirty="0">
                <a:ln>
                  <a:noFill/>
                </a:ln>
                <a:solidFill>
                  <a:schemeClr val="tx1"/>
                </a:solidFill>
                <a:effectLst/>
                <a:latin typeface="Times New Roman" pitchFamily="18" charset="0"/>
                <a:ea typeface="SimSun" pitchFamily="2" charset="-122"/>
                <a:cs typeface="Times New Roman" pitchFamily="18" charset="0"/>
              </a:rPr>
              <a:t>Где не знали бы слова Война - те кровавые  времена (1941-1945)</a:t>
            </a:r>
            <a:endParaRPr kumimoji="0" lang="ru-RU" altLang="zh-CN" sz="32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7" name="Прямоугольник 6"/>
          <p:cNvSpPr/>
          <p:nvPr/>
        </p:nvSpPr>
        <p:spPr>
          <a:xfrm>
            <a:off x="2267744" y="4581128"/>
            <a:ext cx="5688632" cy="1479700"/>
          </a:xfrm>
          <a:prstGeom prst="rect">
            <a:avLst/>
          </a:prstGeom>
        </p:spPr>
        <p:txBody>
          <a:bodyPr wrap="square">
            <a:spAutoFit/>
          </a:bodyPr>
          <a:lstStyle/>
          <a:p>
            <a:pPr indent="540000">
              <a:lnSpc>
                <a:spcPct val="150000"/>
              </a:lnSpc>
            </a:pPr>
            <a:r>
              <a:rPr lang="ru-RU" sz="3200" dirty="0">
                <a:latin typeface="Times New Roman" pitchFamily="18" charset="0"/>
                <a:cs typeface="Times New Roman" pitchFamily="18" charset="0"/>
              </a:rPr>
              <a:t>Вот и в нашем скажу я роду, повстречали такую беду</a:t>
            </a:r>
            <a:r>
              <a:rPr lang="ru-RU" sz="3200"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quarter" idx="1"/>
          </p:nvPr>
        </p:nvSpPr>
        <p:spPr/>
        <p:txBody>
          <a:bodyPr>
            <a:normAutofit fontScale="85000" lnSpcReduction="20000"/>
          </a:bodyPr>
          <a:lstStyle/>
          <a:p>
            <a:pPr marL="0" indent="540000" algn="just">
              <a:lnSpc>
                <a:spcPct val="150000"/>
              </a:lnSpc>
              <a:spcBef>
                <a:spcPts val="0"/>
              </a:spcBef>
            </a:pPr>
            <a:r>
              <a:rPr lang="ru-RU" dirty="0">
                <a:latin typeface="Times New Roman" pitchFamily="18" charset="0"/>
                <a:cs typeface="Times New Roman" pitchFamily="18" charset="0"/>
              </a:rPr>
              <a:t>Моя прабабушка к (16)шестнадцати  годам</a:t>
            </a:r>
          </a:p>
          <a:p>
            <a:pPr marL="0" indent="540000" algn="just">
              <a:lnSpc>
                <a:spcPct val="150000"/>
              </a:lnSpc>
              <a:spcBef>
                <a:spcPts val="0"/>
              </a:spcBef>
            </a:pPr>
            <a:r>
              <a:rPr lang="ru-RU" dirty="0">
                <a:latin typeface="Times New Roman" pitchFamily="18" charset="0"/>
                <a:cs typeface="Times New Roman" pitchFamily="18" charset="0"/>
              </a:rPr>
              <a:t>В окопах раненых фашистов охраняя. И только знанье немецкого тогда, ей жизнь в окопах сберегла.</a:t>
            </a:r>
          </a:p>
          <a:p>
            <a:pPr marL="0" indent="540000" algn="just">
              <a:lnSpc>
                <a:spcPct val="150000"/>
              </a:lnSpc>
              <a:spcBef>
                <a:spcPts val="0"/>
              </a:spcBef>
            </a:pPr>
            <a:r>
              <a:rPr lang="ru-RU" dirty="0">
                <a:latin typeface="Times New Roman" pitchFamily="18" charset="0"/>
                <a:cs typeface="Times New Roman" pitchFamily="18" charset="0"/>
              </a:rPr>
              <a:t>Когда фашисты стали говорить как им побег сей совершить, пробаба Таня это поняла прикладом немцу в лоб дала. Не только жизнь свою спасла; - Она была и мед сестра и с поля боя раненых солдат собою прикрывая,  первую помощь ему оказав, в госпиталь отправляя. Вот как- то раненый в бою один мальчишка приглянулся ей. И в сердце след оставил </a:t>
            </a:r>
            <a:r>
              <a:rPr lang="ru-RU" dirty="0" err="1">
                <a:latin typeface="Times New Roman" pitchFamily="18" charset="0"/>
                <a:cs typeface="Times New Roman" pitchFamily="18" charset="0"/>
              </a:rPr>
              <a:t>несгладимый</a:t>
            </a:r>
            <a:r>
              <a:rPr lang="ru-RU" dirty="0">
                <a:latin typeface="Times New Roman" pitchFamily="18" charset="0"/>
                <a:cs typeface="Times New Roman" pitchFamily="18" charset="0"/>
              </a:rPr>
              <a:t>. Он залечив ранение свое, расстался со своей любимой. В то время выбор был один, что всех врагов мы победим! </a:t>
            </a:r>
          </a:p>
        </p:txBody>
      </p:sp>
      <p:pic>
        <p:nvPicPr>
          <p:cNvPr id="6" name="Рисунок 5"/>
          <p:cNvPicPr/>
          <p:nvPr/>
        </p:nvPicPr>
        <p:blipFill>
          <a:blip r:embed="rId2" cstate="print">
            <a:extLst>
              <a:ext uri="{28A0092B-C50C-407E-A947-70E740481C1C}">
                <a14:useLocalDpi xmlns:a14="http://schemas.microsoft.com/office/drawing/2010/main" val="0"/>
              </a:ext>
            </a:extLst>
          </a:blip>
          <a:srcRect l="1358" t="1433" r="52199" b="37834"/>
          <a:stretch>
            <a:fillRect/>
          </a:stretch>
        </p:blipFill>
        <p:spPr bwMode="auto">
          <a:xfrm>
            <a:off x="6300192" y="476672"/>
            <a:ext cx="2552212" cy="33130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Рисунок 4"/>
          <p:cNvPicPr/>
          <p:nvPr/>
        </p:nvPicPr>
        <p:blipFill>
          <a:blip r:embed="rId2" cstate="print">
            <a:extLst>
              <a:ext uri="{28A0092B-C50C-407E-A947-70E740481C1C}">
                <a14:useLocalDpi xmlns:a14="http://schemas.microsoft.com/office/drawing/2010/main" val="0"/>
              </a:ext>
            </a:extLst>
          </a:blip>
          <a:srcRect l="1358" t="1433" r="52199" b="37834"/>
          <a:stretch>
            <a:fillRect/>
          </a:stretch>
        </p:blipFill>
        <p:spPr bwMode="auto">
          <a:xfrm>
            <a:off x="6452592" y="629072"/>
            <a:ext cx="2552212" cy="33130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51520" y="116632"/>
            <a:ext cx="4032448" cy="6408712"/>
          </a:xfrm>
          <a:ln/>
        </p:spPr>
        <p:style>
          <a:lnRef idx="3">
            <a:schemeClr val="lt1"/>
          </a:lnRef>
          <a:fillRef idx="1">
            <a:schemeClr val="accent1"/>
          </a:fillRef>
          <a:effectRef idx="1">
            <a:schemeClr val="accent1"/>
          </a:effectRef>
          <a:fontRef idx="minor">
            <a:schemeClr val="lt1"/>
          </a:fontRef>
        </p:style>
        <p:txBody>
          <a:bodyPr/>
          <a:lstStyle/>
          <a:p>
            <a:pPr indent="540000" algn="just">
              <a:lnSpc>
                <a:spcPct val="150000"/>
              </a:lnSpc>
              <a:spcBef>
                <a:spcPts val="0"/>
              </a:spcBef>
            </a:pPr>
            <a:endParaRPr lang="ru-RU" dirty="0">
              <a:latin typeface="Times New Roman" pitchFamily="18" charset="0"/>
              <a:cs typeface="Times New Roman" pitchFamily="18" charset="0"/>
            </a:endParaRPr>
          </a:p>
          <a:p>
            <a:pPr indent="0" algn="just">
              <a:lnSpc>
                <a:spcPct val="150000"/>
              </a:lnSpc>
              <a:spcBef>
                <a:spcPts val="0"/>
              </a:spcBef>
              <a:buNone/>
            </a:pPr>
            <a:endParaRPr lang="ru-RU" dirty="0">
              <a:latin typeface="Times New Roman" pitchFamily="18" charset="0"/>
              <a:cs typeface="Times New Roman" pitchFamily="18" charset="0"/>
            </a:endParaRPr>
          </a:p>
          <a:p>
            <a:pPr indent="0" algn="just">
              <a:lnSpc>
                <a:spcPct val="150000"/>
              </a:lnSpc>
              <a:spcBef>
                <a:spcPts val="0"/>
              </a:spcBef>
              <a:buNone/>
            </a:pPr>
            <a:endParaRPr lang="ru-RU" dirty="0">
              <a:latin typeface="Times New Roman" pitchFamily="18" charset="0"/>
              <a:cs typeface="Times New Roman" pitchFamily="18" charset="0"/>
            </a:endParaRPr>
          </a:p>
          <a:p>
            <a:pPr indent="0" algn="just">
              <a:lnSpc>
                <a:spcPct val="150000"/>
              </a:lnSpc>
              <a:spcBef>
                <a:spcPts val="0"/>
              </a:spcBef>
              <a:buNone/>
            </a:pPr>
            <a:endParaRPr lang="ru-RU" dirty="0">
              <a:latin typeface="Times New Roman" pitchFamily="18" charset="0"/>
              <a:cs typeface="Times New Roman" pitchFamily="18" charset="0"/>
            </a:endParaRPr>
          </a:p>
          <a:p>
            <a:pPr indent="0" algn="just">
              <a:lnSpc>
                <a:spcPct val="150000"/>
              </a:lnSpc>
              <a:spcBef>
                <a:spcPts val="0"/>
              </a:spcBef>
              <a:buNone/>
            </a:pPr>
            <a:r>
              <a:rPr lang="ru-RU" dirty="0">
                <a:latin typeface="Times New Roman" pitchFamily="18" charset="0"/>
                <a:cs typeface="Times New Roman" pitchFamily="18" charset="0"/>
              </a:rPr>
              <a:t>И если будет благосклонна к нам -  судьба с тобой мы будем навсегда</a:t>
            </a:r>
          </a:p>
          <a:p>
            <a:endParaRPr lang="ru-RU" dirty="0"/>
          </a:p>
        </p:txBody>
      </p:sp>
      <p:pic>
        <p:nvPicPr>
          <p:cNvPr id="5" name="Picture 2"/>
          <p:cNvPicPr>
            <a:picLocks noGrp="1" noChangeAspect="1" noChangeArrowheads="1"/>
          </p:cNvPicPr>
          <p:nvPr>
            <p:ph sz="quarter" idx="2"/>
          </p:nvPr>
        </p:nvPicPr>
        <p:blipFill>
          <a:blip r:embed="rId2" cstate="print"/>
          <a:srcRect/>
          <a:stretch>
            <a:fillRect/>
          </a:stretch>
        </p:blipFill>
        <p:spPr bwMode="auto">
          <a:xfrm rot="587672">
            <a:off x="4355976" y="1412776"/>
            <a:ext cx="4082754" cy="496855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rotWithShape="1">
          <a:blip r:embed="rId2" cstate="print">
            <a:extLst>
              <a:ext uri="{28A0092B-C50C-407E-A947-70E740481C1C}">
                <a14:useLocalDpi xmlns:a14="http://schemas.microsoft.com/office/drawing/2010/main" val="0"/>
              </a:ext>
            </a:extLst>
          </a:blip>
          <a:srcRect l="27215" t="2443" r="34030" b="60034"/>
          <a:stretch/>
        </p:blipFill>
        <p:spPr bwMode="auto">
          <a:xfrm>
            <a:off x="6876256" y="548680"/>
            <a:ext cx="2008645" cy="2922095"/>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1691680" y="-5796"/>
            <a:ext cx="4572000" cy="6740307"/>
          </a:xfrm>
          <a:prstGeom prst="rect">
            <a:avLst/>
          </a:prstGeom>
        </p:spPr>
        <p:txBody>
          <a:bodyPr>
            <a:spAutoFit/>
          </a:bodyPr>
          <a:lstStyle/>
          <a:p>
            <a:pPr indent="540000" algn="just">
              <a:lnSpc>
                <a:spcPct val="150000"/>
              </a:lnSpc>
            </a:pPr>
            <a:r>
              <a:rPr lang="ru-RU" sz="3200" dirty="0">
                <a:latin typeface="Times New Roman" pitchFamily="18" charset="0"/>
                <a:cs typeface="Times New Roman" pitchFamily="18" charset="0"/>
              </a:rPr>
              <a:t>Вы </a:t>
            </a:r>
            <a:r>
              <a:rPr lang="ru-RU" sz="3200" dirty="0" err="1">
                <a:latin typeface="Times New Roman" pitchFamily="18" charset="0"/>
                <a:cs typeface="Times New Roman" pitchFamily="18" charset="0"/>
              </a:rPr>
              <a:t>догадалися</a:t>
            </a:r>
            <a:r>
              <a:rPr lang="ru-RU" sz="3200" dirty="0">
                <a:latin typeface="Times New Roman" pitchFamily="18" charset="0"/>
                <a:cs typeface="Times New Roman" pitchFamily="18" charset="0"/>
              </a:rPr>
              <a:t>,  друзья, о ком и речь моя пошла. Мой прадед  раненый в бою влюбился в прабабушку мою. Но вернулся на фронт воевать - в тыл Российский «языков» доставлять.</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C:\Pictures\2015-01-12\war-21[1].jpg"/>
          <p:cNvPicPr>
            <a:picLocks noChangeAspect="1" noChangeArrowheads="1"/>
          </p:cNvPicPr>
          <p:nvPr/>
        </p:nvPicPr>
        <p:blipFill>
          <a:blip r:embed="rId2" cstate="print"/>
          <a:srcRect/>
          <a:stretch>
            <a:fillRect/>
          </a:stretch>
        </p:blipFill>
        <p:spPr bwMode="auto">
          <a:xfrm>
            <a:off x="1907705" y="0"/>
            <a:ext cx="6624735" cy="4077072"/>
          </a:xfrm>
          <a:prstGeom prst="rect">
            <a:avLst/>
          </a:prstGeom>
          <a:noFill/>
        </p:spPr>
      </p:pic>
      <p:sp>
        <p:nvSpPr>
          <p:cNvPr id="6" name="Подзаголовок 5"/>
          <p:cNvSpPr>
            <a:spLocks noGrp="1"/>
          </p:cNvSpPr>
          <p:nvPr>
            <p:ph type="subTitle" idx="1"/>
          </p:nvPr>
        </p:nvSpPr>
        <p:spPr>
          <a:xfrm>
            <a:off x="2358008" y="4105703"/>
            <a:ext cx="6174432" cy="2600199"/>
          </a:xfrm>
          <a:prstGeom prst="rect">
            <a:avLst/>
          </a:prstGeom>
        </p:spPr>
        <p:txBody>
          <a:bodyPr wrap="square">
            <a:spAutoFit/>
          </a:bodyPr>
          <a:lstStyle/>
          <a:p>
            <a:pPr indent="540000" algn="just">
              <a:lnSpc>
                <a:spcPct val="150000"/>
              </a:lnSpc>
              <a:spcBef>
                <a:spcPts val="0"/>
              </a:spcBef>
            </a:pPr>
            <a:r>
              <a:rPr lang="ru-RU" sz="2800" dirty="0">
                <a:latin typeface="Times New Roman" pitchFamily="18" charset="0"/>
                <a:cs typeface="Times New Roman" pitchFamily="18" charset="0"/>
              </a:rPr>
              <a:t>Он в разведку с товарищем шел, был составлен потом протокол ,так шутили меж собою друзья, что ж случилось с ними тогда?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09252" y="2420888"/>
            <a:ext cx="6120680" cy="4248472"/>
          </a:xfrm>
        </p:spPr>
        <p:txBody>
          <a:bodyPr>
            <a:noAutofit/>
          </a:bodyPr>
          <a:lstStyle/>
          <a:p>
            <a:pPr indent="540000" algn="just">
              <a:lnSpc>
                <a:spcPct val="150000"/>
              </a:lnSpc>
              <a:spcBef>
                <a:spcPts val="0"/>
              </a:spcBef>
            </a:pPr>
            <a:r>
              <a:rPr lang="ru-RU" sz="2000" dirty="0">
                <a:latin typeface="Times New Roman" pitchFamily="18" charset="0"/>
                <a:cs typeface="Times New Roman" pitchFamily="18" charset="0"/>
              </a:rPr>
              <a:t>Был приказ доставить живым языка. Очень было темно, мы за ним строго шли. И мой прадед чуть-чуть обогнул с другой стороны. А товарищ его Серега из  Москвы, перепутав с фашистом, дал прикладом по голове. Так как каской голова была прикрыта травма не была велика. После этого момента им пришлось нападать  на врага, потому что любая заминка могла жизни лишить их тогда. </a:t>
            </a:r>
          </a:p>
        </p:txBody>
      </p:sp>
      <p:pic>
        <p:nvPicPr>
          <p:cNvPr id="6" name="Рисунок 5" descr="https://im0-tub-ru.yandex.net/i?id=64b8ec5873e94c824420a7918e8530a0&amp;n=33&amp;h=190&amp;w=246">
            <a:hlinkClick r:id="rId2"/>
          </p:cNvPr>
          <p:cNvPicPr/>
          <p:nvPr/>
        </p:nvPicPr>
        <p:blipFill>
          <a:blip r:embed="rId3" cstate="print"/>
          <a:srcRect/>
          <a:stretch>
            <a:fillRect/>
          </a:stretch>
        </p:blipFill>
        <p:spPr bwMode="auto">
          <a:xfrm rot="885342">
            <a:off x="6507079" y="463307"/>
            <a:ext cx="2418970" cy="2024661"/>
          </a:xfrm>
          <a:prstGeom prst="rect">
            <a:avLst/>
          </a:prstGeom>
          <a:noFill/>
          <a:ln w="9525">
            <a:noFill/>
            <a:miter lim="800000"/>
            <a:headEnd/>
            <a:tailEnd/>
          </a:ln>
        </p:spPr>
      </p:pic>
      <p:pic>
        <p:nvPicPr>
          <p:cNvPr id="7" name="Рисунок 6" descr="Отечественная война и Великая Победа! (150 фото)"/>
          <p:cNvPicPr/>
          <p:nvPr/>
        </p:nvPicPr>
        <p:blipFill>
          <a:blip r:embed="rId4" cstate="print"/>
          <a:srcRect/>
          <a:stretch>
            <a:fillRect/>
          </a:stretch>
        </p:blipFill>
        <p:spPr bwMode="auto">
          <a:xfrm rot="19884054">
            <a:off x="354827" y="432378"/>
            <a:ext cx="2336203" cy="2078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http://ordenrf.ru/upload/nagrady/medali-velikoy-otechestvennoy-voyny.jpg"/>
          <p:cNvPicPr/>
          <p:nvPr/>
        </p:nvPicPr>
        <p:blipFill>
          <a:blip r:embed="rId2" cstate="print"/>
          <a:srcRect r="67717"/>
          <a:stretch>
            <a:fillRect/>
          </a:stretch>
        </p:blipFill>
        <p:spPr bwMode="auto">
          <a:xfrm rot="20885271">
            <a:off x="845528" y="547369"/>
            <a:ext cx="3713919" cy="2281757"/>
          </a:xfrm>
          <a:prstGeom prst="rect">
            <a:avLst/>
          </a:prstGeom>
          <a:noFill/>
          <a:ln w="9525">
            <a:noFill/>
            <a:miter lim="800000"/>
            <a:headEnd/>
            <a:tailEnd/>
          </a:ln>
        </p:spPr>
      </p:pic>
      <p:pic>
        <p:nvPicPr>
          <p:cNvPr id="7" name="Рисунок 6" descr="Ордена и медали Великой Отечественной войны"/>
          <p:cNvPicPr/>
          <p:nvPr/>
        </p:nvPicPr>
        <p:blipFill>
          <a:blip r:embed="rId3" cstate="print"/>
          <a:srcRect/>
          <a:stretch>
            <a:fillRect/>
          </a:stretch>
        </p:blipFill>
        <p:spPr bwMode="auto">
          <a:xfrm rot="840345">
            <a:off x="5587157" y="598007"/>
            <a:ext cx="3060476" cy="2219325"/>
          </a:xfrm>
          <a:prstGeom prst="rect">
            <a:avLst/>
          </a:prstGeom>
          <a:noFill/>
          <a:ln w="9525">
            <a:noFill/>
            <a:miter lim="800000"/>
            <a:headEnd/>
            <a:tailEnd/>
          </a:ln>
        </p:spPr>
      </p:pic>
      <p:sp>
        <p:nvSpPr>
          <p:cNvPr id="8" name="Подзаголовок 7"/>
          <p:cNvSpPr>
            <a:spLocks noGrp="1"/>
          </p:cNvSpPr>
          <p:nvPr>
            <p:ph type="subTitle" idx="1"/>
          </p:nvPr>
        </p:nvSpPr>
        <p:spPr>
          <a:xfrm>
            <a:off x="1979712" y="3068960"/>
            <a:ext cx="6262464" cy="3377970"/>
          </a:xfrm>
        </p:spPr>
        <p:txBody>
          <a:bodyPr>
            <a:noAutofit/>
          </a:bodyPr>
          <a:lstStyle/>
          <a:p>
            <a:pPr indent="540000" algn="just">
              <a:lnSpc>
                <a:spcPct val="150000"/>
              </a:lnSpc>
              <a:spcBef>
                <a:spcPts val="0"/>
              </a:spcBef>
            </a:pPr>
            <a:r>
              <a:rPr lang="ru-RU" sz="2400" dirty="0">
                <a:latin typeface="Times New Roman" pitchFamily="18" charset="0"/>
                <a:cs typeface="Times New Roman" pitchFamily="18" charset="0"/>
              </a:rPr>
              <a:t>И выполнив  задание на отлично и в штаб доставили врага, они получили медали. И снова ,снова воевали приказы за приказам выполняли свое здоровье на заданьях оставляли  они победу одержали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339752" y="3429000"/>
            <a:ext cx="6118448" cy="3233954"/>
          </a:xfrm>
        </p:spPr>
        <p:txBody>
          <a:bodyPr>
            <a:normAutofit fontScale="47500" lnSpcReduction="20000"/>
          </a:bodyPr>
          <a:lstStyle/>
          <a:p>
            <a:pPr indent="540000" algn="just">
              <a:lnSpc>
                <a:spcPct val="170000"/>
              </a:lnSpc>
              <a:spcBef>
                <a:spcPts val="0"/>
              </a:spcBef>
            </a:pPr>
            <a:r>
              <a:rPr lang="ru-RU" sz="3800" dirty="0">
                <a:latin typeface="Times New Roman" pitchFamily="18" charset="0"/>
                <a:cs typeface="Times New Roman" pitchFamily="18" charset="0"/>
              </a:rPr>
              <a:t>И вот, историю одну мой прадед бабушке поведал.</a:t>
            </a:r>
          </a:p>
          <a:p>
            <a:pPr indent="540000" algn="just">
              <a:lnSpc>
                <a:spcPct val="170000"/>
              </a:lnSpc>
              <a:spcBef>
                <a:spcPts val="0"/>
              </a:spcBef>
            </a:pPr>
            <a:r>
              <a:rPr lang="ru-RU" sz="3800" dirty="0">
                <a:latin typeface="Times New Roman" pitchFamily="18" charset="0"/>
                <a:cs typeface="Times New Roman" pitchFamily="18" charset="0"/>
              </a:rPr>
              <a:t>Как ехали они в больших машинах грузовых,</a:t>
            </a:r>
          </a:p>
          <a:p>
            <a:pPr indent="540000" algn="just">
              <a:lnSpc>
                <a:spcPct val="170000"/>
              </a:lnSpc>
              <a:spcBef>
                <a:spcPts val="0"/>
              </a:spcBef>
            </a:pPr>
            <a:r>
              <a:rPr lang="ru-RU" sz="3800" dirty="0">
                <a:latin typeface="Times New Roman" pitchFamily="18" charset="0"/>
                <a:cs typeface="Times New Roman" pitchFamily="18" charset="0"/>
              </a:rPr>
              <a:t>И на пути, проезжая мост, все машины под воду ушли.</a:t>
            </a:r>
          </a:p>
          <a:p>
            <a:pPr indent="540000" algn="just">
              <a:lnSpc>
                <a:spcPct val="170000"/>
              </a:lnSpc>
              <a:spcBef>
                <a:spcPts val="0"/>
              </a:spcBef>
            </a:pPr>
            <a:r>
              <a:rPr lang="ru-RU" sz="3800" dirty="0">
                <a:latin typeface="Times New Roman" pitchFamily="18" charset="0"/>
                <a:cs typeface="Times New Roman" pitchFamily="18" charset="0"/>
              </a:rPr>
              <a:t>Хотя и речка не глубокая была, но много сил здоровья отняла. И времени потрачена не мало, Чтобы колонна снова к цели за шагала</a:t>
            </a:r>
            <a:r>
              <a:rPr lang="ru-RU" sz="3800" dirty="0"/>
              <a:t>.</a:t>
            </a:r>
          </a:p>
          <a:p>
            <a:endParaRPr lang="ru-RU" dirty="0"/>
          </a:p>
        </p:txBody>
      </p:sp>
      <p:pic>
        <p:nvPicPr>
          <p:cNvPr id="4" name="Рисунок 3" descr="https://im1-tub-ru.yandex.net/i?id=df664bf7e6730c1c37fcae98f0e0956b&amp;n=33&amp;h=190&amp;w=281">
            <a:hlinkClick r:id="rId2"/>
          </p:cNvPr>
          <p:cNvPicPr/>
          <p:nvPr/>
        </p:nvPicPr>
        <p:blipFill>
          <a:blip r:embed="rId3" cstate="print"/>
          <a:srcRect/>
          <a:stretch>
            <a:fillRect/>
          </a:stretch>
        </p:blipFill>
        <p:spPr bwMode="auto">
          <a:xfrm rot="676674">
            <a:off x="6059825" y="407559"/>
            <a:ext cx="2892495" cy="2245843"/>
          </a:xfrm>
          <a:prstGeom prst="rect">
            <a:avLst/>
          </a:prstGeom>
          <a:noFill/>
          <a:ln w="9525">
            <a:noFill/>
            <a:miter lim="800000"/>
            <a:headEnd/>
            <a:tailEnd/>
          </a:ln>
        </p:spPr>
      </p:pic>
      <p:pic>
        <p:nvPicPr>
          <p:cNvPr id="5" name="Рисунок 4" descr="https://im0-tub-ru.yandex.net/i?id=128d456c159db7f88f7c1743d2b166d1&amp;n=33&amp;h=190&amp;w=271">
            <a:hlinkClick r:id="rId4"/>
          </p:cNvPr>
          <p:cNvPicPr/>
          <p:nvPr/>
        </p:nvPicPr>
        <p:blipFill>
          <a:blip r:embed="rId5" cstate="print"/>
          <a:srcRect/>
          <a:stretch>
            <a:fillRect/>
          </a:stretch>
        </p:blipFill>
        <p:spPr bwMode="auto">
          <a:xfrm rot="20216398">
            <a:off x="430819" y="433233"/>
            <a:ext cx="2581275" cy="1809750"/>
          </a:xfrm>
          <a:prstGeom prst="rect">
            <a:avLst/>
          </a:prstGeom>
          <a:noFill/>
          <a:ln w="9525">
            <a:noFill/>
            <a:miter lim="800000"/>
            <a:headEnd/>
            <a:tailEnd/>
          </a:ln>
        </p:spPr>
      </p:pic>
      <p:pic>
        <p:nvPicPr>
          <p:cNvPr id="6" name="Рисунок 5" descr="Ордена и медали СССР - награды России"/>
          <p:cNvPicPr/>
          <p:nvPr/>
        </p:nvPicPr>
        <p:blipFill>
          <a:blip r:embed="rId6" cstate="print"/>
          <a:srcRect/>
          <a:stretch>
            <a:fillRect/>
          </a:stretch>
        </p:blipFill>
        <p:spPr bwMode="auto">
          <a:xfrm>
            <a:off x="3275856" y="692696"/>
            <a:ext cx="2376264" cy="2050926"/>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http://www.giffun.ru/_ph/97/1/477421230.jpg?1453952921">
            <a:hlinkClick r:id="rId2" tooltip="&quot; (355x500, 377.5Kb)&quot;"/>
          </p:cNvPr>
          <p:cNvPicPr/>
          <p:nvPr/>
        </p:nvPicPr>
        <p:blipFill>
          <a:blip r:embed="rId3" cstate="print"/>
          <a:srcRect/>
          <a:stretch>
            <a:fillRect/>
          </a:stretch>
        </p:blipFill>
        <p:spPr bwMode="auto">
          <a:xfrm rot="1813697">
            <a:off x="7732209" y="239384"/>
            <a:ext cx="1257482" cy="952635"/>
          </a:xfrm>
          <a:prstGeom prst="rect">
            <a:avLst/>
          </a:prstGeom>
          <a:noFill/>
          <a:ln w="9525">
            <a:noFill/>
            <a:miter lim="800000"/>
            <a:headEnd/>
            <a:tailEnd/>
          </a:ln>
        </p:spPr>
      </p:pic>
      <p:sp>
        <p:nvSpPr>
          <p:cNvPr id="3" name="Подзаголовок 2"/>
          <p:cNvSpPr>
            <a:spLocks noGrp="1"/>
          </p:cNvSpPr>
          <p:nvPr>
            <p:ph type="subTitle" idx="1"/>
          </p:nvPr>
        </p:nvSpPr>
        <p:spPr>
          <a:xfrm>
            <a:off x="2737520" y="836712"/>
            <a:ext cx="6406480" cy="6021288"/>
          </a:xfrm>
        </p:spPr>
        <p:txBody>
          <a:bodyPr>
            <a:normAutofit fontScale="92500" lnSpcReduction="10000"/>
          </a:bodyPr>
          <a:lstStyle/>
          <a:p>
            <a:pPr indent="540000" algn="just">
              <a:lnSpc>
                <a:spcPct val="160000"/>
              </a:lnSpc>
              <a:spcBef>
                <a:spcPts val="0"/>
              </a:spcBef>
            </a:pPr>
            <a:r>
              <a:rPr lang="ru-RU" sz="1900" dirty="0">
                <a:latin typeface="Times New Roman" pitchFamily="18" charset="0"/>
                <a:cs typeface="Times New Roman" pitchFamily="18" charset="0"/>
              </a:rPr>
              <a:t>После возвращение с войны,</a:t>
            </a:r>
          </a:p>
          <a:p>
            <a:pPr indent="540000" algn="just">
              <a:lnSpc>
                <a:spcPct val="160000"/>
              </a:lnSpc>
              <a:spcBef>
                <a:spcPts val="0"/>
              </a:spcBef>
            </a:pPr>
            <a:r>
              <a:rPr lang="ru-RU" sz="1900" dirty="0">
                <a:latin typeface="Times New Roman" pitchFamily="18" charset="0"/>
                <a:cs typeface="Times New Roman" pitchFamily="18" charset="0"/>
              </a:rPr>
              <a:t>Было очень больно вспоминать,</a:t>
            </a:r>
          </a:p>
          <a:p>
            <a:pPr indent="540000" algn="just">
              <a:lnSpc>
                <a:spcPct val="160000"/>
              </a:lnSpc>
              <a:spcBef>
                <a:spcPts val="0"/>
              </a:spcBef>
            </a:pPr>
            <a:r>
              <a:rPr lang="ru-RU" sz="1900" dirty="0">
                <a:latin typeface="Times New Roman" pitchFamily="18" charset="0"/>
                <a:cs typeface="Times New Roman" pitchFamily="18" charset="0"/>
              </a:rPr>
              <a:t>Сколько боли наши прадеды прошли!</a:t>
            </a:r>
          </a:p>
          <a:p>
            <a:pPr indent="540000" algn="just">
              <a:lnSpc>
                <a:spcPct val="160000"/>
              </a:lnSpc>
              <a:spcBef>
                <a:spcPts val="0"/>
              </a:spcBef>
            </a:pPr>
            <a:r>
              <a:rPr lang="ru-RU" sz="1900" dirty="0">
                <a:latin typeface="Times New Roman" pitchFamily="18" charset="0"/>
                <a:cs typeface="Times New Roman" pitchFamily="18" charset="0"/>
              </a:rPr>
              <a:t>Нам всей боли этой не объять,</a:t>
            </a:r>
          </a:p>
          <a:p>
            <a:pPr indent="540000" algn="just">
              <a:lnSpc>
                <a:spcPct val="160000"/>
              </a:lnSpc>
              <a:spcBef>
                <a:spcPts val="0"/>
              </a:spcBef>
            </a:pPr>
            <a:r>
              <a:rPr lang="ru-RU" sz="1900" dirty="0">
                <a:latin typeface="Times New Roman" pitchFamily="18" charset="0"/>
                <a:cs typeface="Times New Roman" pitchFamily="18" charset="0"/>
              </a:rPr>
              <a:t>И в мирное время в стране,</a:t>
            </a:r>
          </a:p>
          <a:p>
            <a:pPr indent="540000" algn="just">
              <a:lnSpc>
                <a:spcPct val="160000"/>
              </a:lnSpc>
              <a:spcBef>
                <a:spcPts val="0"/>
              </a:spcBef>
            </a:pPr>
            <a:r>
              <a:rPr lang="ru-RU" sz="1900" dirty="0">
                <a:latin typeface="Times New Roman" pitchFamily="18" charset="0"/>
                <a:cs typeface="Times New Roman" pitchFamily="18" charset="0"/>
              </a:rPr>
              <a:t>Сидя за столом всей семьей,</a:t>
            </a:r>
          </a:p>
          <a:p>
            <a:pPr indent="540000" algn="just">
              <a:lnSpc>
                <a:spcPct val="160000"/>
              </a:lnSpc>
              <a:spcBef>
                <a:spcPts val="0"/>
              </a:spcBef>
            </a:pPr>
            <a:r>
              <a:rPr lang="ru-RU" sz="1900" dirty="0">
                <a:latin typeface="Times New Roman" pitchFamily="18" charset="0"/>
                <a:cs typeface="Times New Roman" pitchFamily="18" charset="0"/>
              </a:rPr>
              <a:t>Они вспоминали с тревогой</a:t>
            </a:r>
          </a:p>
          <a:p>
            <a:pPr indent="540000" algn="just">
              <a:lnSpc>
                <a:spcPct val="160000"/>
              </a:lnSpc>
              <a:spcBef>
                <a:spcPts val="0"/>
              </a:spcBef>
            </a:pPr>
            <a:r>
              <a:rPr lang="ru-RU" sz="1900" dirty="0">
                <a:latin typeface="Times New Roman" pitchFamily="18" charset="0"/>
                <a:cs typeface="Times New Roman" pitchFamily="18" charset="0"/>
              </a:rPr>
              <a:t>Те пройдены годы войны</a:t>
            </a:r>
          </a:p>
          <a:p>
            <a:pPr indent="540000" algn="just">
              <a:lnSpc>
                <a:spcPct val="160000"/>
              </a:lnSpc>
              <a:spcBef>
                <a:spcPts val="0"/>
              </a:spcBef>
            </a:pPr>
            <a:r>
              <a:rPr lang="ru-RU" sz="1900" dirty="0">
                <a:latin typeface="Times New Roman" pitchFamily="18" charset="0"/>
                <a:cs typeface="Times New Roman" pitchFamily="18" charset="0"/>
              </a:rPr>
              <a:t>Как гибли ребята при взрывах гранат,</a:t>
            </a:r>
          </a:p>
          <a:p>
            <a:pPr indent="540000" algn="just">
              <a:lnSpc>
                <a:spcPct val="160000"/>
              </a:lnSpc>
              <a:spcBef>
                <a:spcPts val="0"/>
              </a:spcBef>
            </a:pPr>
            <a:r>
              <a:rPr lang="ru-RU" sz="1900" dirty="0">
                <a:latin typeface="Times New Roman" pitchFamily="18" charset="0"/>
                <a:cs typeface="Times New Roman" pitchFamily="18" charset="0"/>
              </a:rPr>
              <a:t>Как были они из калечены в ряд,</a:t>
            </a:r>
          </a:p>
          <a:p>
            <a:pPr indent="540000" algn="just">
              <a:lnSpc>
                <a:spcPct val="160000"/>
              </a:lnSpc>
              <a:spcBef>
                <a:spcPts val="0"/>
              </a:spcBef>
            </a:pPr>
            <a:r>
              <a:rPr lang="ru-RU" sz="1900" dirty="0">
                <a:latin typeface="Times New Roman" pitchFamily="18" charset="0"/>
                <a:cs typeface="Times New Roman" pitchFamily="18" charset="0"/>
              </a:rPr>
              <a:t>Но снова вставали из этих руин,</a:t>
            </a:r>
          </a:p>
          <a:p>
            <a:pPr indent="540000" algn="just">
              <a:lnSpc>
                <a:spcPct val="160000"/>
              </a:lnSpc>
              <a:spcBef>
                <a:spcPts val="0"/>
              </a:spcBef>
            </a:pPr>
            <a:r>
              <a:rPr lang="ru-RU" sz="1900" dirty="0">
                <a:latin typeface="Times New Roman" pitchFamily="18" charset="0"/>
                <a:cs typeface="Times New Roman" pitchFamily="18" charset="0"/>
              </a:rPr>
              <a:t>И шли, поднимали товарища с мин.</a:t>
            </a:r>
          </a:p>
          <a:p>
            <a:pPr indent="540000" algn="just">
              <a:lnSpc>
                <a:spcPct val="160000"/>
              </a:lnSpc>
              <a:spcBef>
                <a:spcPts val="0"/>
              </a:spcBef>
            </a:pPr>
            <a:r>
              <a:rPr lang="ru-RU" sz="1900" dirty="0">
                <a:latin typeface="Times New Roman" pitchFamily="18" charset="0"/>
                <a:cs typeface="Times New Roman" pitchFamily="18" charset="0"/>
              </a:rPr>
              <a:t>Поклон вам низкий до земли Россию от утопии спасли</a:t>
            </a:r>
          </a:p>
          <a:p>
            <a:pPr algn="r"/>
            <a:r>
              <a:rPr lang="ru-RU" dirty="0"/>
              <a:t> </a:t>
            </a:r>
          </a:p>
        </p:txBody>
      </p:sp>
      <p:pic>
        <p:nvPicPr>
          <p:cNvPr id="5" name="Рисунок 4"/>
          <p:cNvPicPr/>
          <p:nvPr/>
        </p:nvPicPr>
        <p:blipFill>
          <a:blip r:embed="rId4" cstate="print"/>
          <a:srcRect t="10573" r="12692"/>
          <a:stretch>
            <a:fillRect/>
          </a:stretch>
        </p:blipFill>
        <p:spPr bwMode="auto">
          <a:xfrm rot="21063077">
            <a:off x="330407" y="356834"/>
            <a:ext cx="2736415" cy="24686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228184" y="908720"/>
            <a:ext cx="2592288" cy="4464496"/>
          </a:xfrm>
        </p:spPr>
        <p:txBody>
          <a:bodyPr>
            <a:noAutofit/>
          </a:bodyPr>
          <a:lstStyle/>
          <a:p>
            <a:pPr indent="540000" algn="just">
              <a:lnSpc>
                <a:spcPct val="150000"/>
              </a:lnSpc>
              <a:spcBef>
                <a:spcPts val="0"/>
              </a:spcBef>
              <a:spcAft>
                <a:spcPts val="0"/>
              </a:spcAft>
            </a:pPr>
            <a:r>
              <a:rPr lang="ru-RU" sz="2400" dirty="0">
                <a:latin typeface="Times New Roman" pitchFamily="18" charset="0"/>
                <a:cs typeface="Times New Roman" pitchFamily="18" charset="0"/>
              </a:rPr>
              <a:t>А  я хочу сказать спасибо. За небо без дыма </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За мир и покой, чтоб не было больше войны ни какай </a:t>
            </a:r>
            <a:br>
              <a:rPr lang="ru-RU" sz="2400" dirty="0"/>
            </a:br>
            <a:endParaRPr lang="ru-RU" sz="2400" dirty="0"/>
          </a:p>
        </p:txBody>
      </p:sp>
      <p:pic>
        <p:nvPicPr>
          <p:cNvPr id="6" name="Содержимое 7" descr="http://www.giffun.ru/_ph/97/1/59788336.jpg?1453952921">
            <a:hlinkClick r:id="rId2" tooltip="&quot;9May29 (300x403, 45.6Kb)&quot;"/>
          </p:cNvPr>
          <p:cNvPicPr>
            <a:picLocks noGrp="1"/>
          </p:cNvPicPr>
          <p:nvPr>
            <p:ph type="pic" idx="1"/>
          </p:nvPr>
        </p:nvPicPr>
        <p:blipFill>
          <a:blip r:embed="rId3" cstate="print"/>
          <a:srcRect l="14000" r="14000"/>
          <a:stretch>
            <a:fillRect/>
          </a:stretch>
        </p:blipFill>
        <p:spPr bwMode="auto">
          <a:xfrm>
            <a:off x="0" y="0"/>
            <a:ext cx="6012160" cy="6858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07704" y="404664"/>
            <a:ext cx="6840760" cy="1008112"/>
          </a:xfrm>
        </p:spPr>
        <p:txBody>
          <a:bodyPr/>
          <a:lstStyle/>
          <a:p>
            <a:r>
              <a:rPr lang="ru-RU" dirty="0"/>
              <a:t>А сейчас кто нас защищает? </a:t>
            </a:r>
          </a:p>
        </p:txBody>
      </p:sp>
      <p:sp>
        <p:nvSpPr>
          <p:cNvPr id="121857" name="Rectangle 1"/>
          <p:cNvSpPr>
            <a:spLocks noChangeArrowheads="1"/>
          </p:cNvSpPr>
          <p:nvPr/>
        </p:nvSpPr>
        <p:spPr bwMode="auto">
          <a:xfrm>
            <a:off x="1214319" y="2044005"/>
            <a:ext cx="756084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 latinLnBrk="0" hangingPunct="1">
              <a:lnSpc>
                <a:spcPct val="100000"/>
              </a:lnSpc>
              <a:spcBef>
                <a:spcPct val="0"/>
              </a:spcBef>
              <a:spcAft>
                <a:spcPct val="0"/>
              </a:spcAft>
              <a:buClrTx/>
              <a:buSzTx/>
              <a:buFontTx/>
              <a:buNone/>
              <a:tabLst/>
            </a:pPr>
            <a:r>
              <a:rPr kumimoji="0" lang="ru-RU" altLang="zh-CN" sz="2800" b="0" i="0" u="none" strike="noStrike" cap="none" normalizeH="0" baseline="0" dirty="0">
                <a:ln>
                  <a:noFill/>
                </a:ln>
                <a:solidFill>
                  <a:srgbClr val="000000"/>
                </a:solidFill>
                <a:effectLst/>
                <a:latin typeface="Arial" pitchFamily="34" charset="0"/>
                <a:ea typeface="SimSun" pitchFamily="2" charset="-122"/>
                <a:cs typeface="Arial" pitchFamily="34" charset="0"/>
              </a:rPr>
              <a:t>В нашей семье военных трое: дед мой и двое его сыновей.</a:t>
            </a:r>
            <a:endParaRPr kumimoji="0" lang="ru-RU" altLang="zh-CN" sz="28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 latinLnBrk="0" hangingPunct="0">
              <a:lnSpc>
                <a:spcPct val="100000"/>
              </a:lnSpc>
              <a:spcBef>
                <a:spcPct val="0"/>
              </a:spcBef>
              <a:spcAft>
                <a:spcPct val="0"/>
              </a:spcAft>
              <a:buClrTx/>
              <a:buSzTx/>
              <a:buFontTx/>
              <a:buNone/>
              <a:tabLst/>
            </a:pPr>
            <a:endParaRPr kumimoji="0" lang="ru-RU" altLang="zh-CN" sz="2800" b="0" i="0" u="none" strike="noStrike" cap="none" normalizeH="0" baseline="0" dirty="0">
              <a:ln>
                <a:noFill/>
              </a:ln>
              <a:solidFill>
                <a:schemeClr val="tx1"/>
              </a:solidFill>
              <a:effectLst/>
              <a:latin typeface="Arial" pitchFamily="34" charset="0"/>
              <a:cs typeface="Arial" pitchFamily="34" charset="0"/>
            </a:endParaRPr>
          </a:p>
        </p:txBody>
      </p:sp>
      <p:sp>
        <p:nvSpPr>
          <p:cNvPr id="1218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0"/>
            <a:ext cx="3456384" cy="5355312"/>
          </a:xfrm>
          <a:prstGeom prst="rect">
            <a:avLst/>
          </a:prstGeom>
        </p:spPr>
        <p:txBody>
          <a:bodyPr wrap="square">
            <a:spAutoFit/>
          </a:bodyPr>
          <a:lstStyle/>
          <a:p>
            <a:r>
              <a:rPr lang="ru-RU" dirty="0"/>
              <a:t>Самолет парит, как птица,</a:t>
            </a:r>
            <a:br>
              <a:rPr lang="ru-RU" dirty="0"/>
            </a:br>
            <a:r>
              <a:rPr lang="ru-RU" dirty="0"/>
              <a:t>Там — воздушная граница.</a:t>
            </a:r>
            <a:br>
              <a:rPr lang="ru-RU" dirty="0"/>
            </a:br>
            <a:r>
              <a:rPr lang="ru-RU" dirty="0"/>
              <a:t>На посту и днем, и ночью</a:t>
            </a:r>
            <a:br>
              <a:rPr lang="ru-RU" dirty="0"/>
            </a:br>
            <a:r>
              <a:rPr lang="ru-RU" dirty="0"/>
              <a:t>Наш солдат — военный …</a:t>
            </a:r>
            <a:br>
              <a:rPr lang="ru-RU" dirty="0"/>
            </a:br>
            <a:r>
              <a:rPr lang="ru-RU" dirty="0"/>
              <a:t>(Летчик)</a:t>
            </a:r>
            <a:br>
              <a:rPr lang="ru-RU" dirty="0"/>
            </a:br>
            <a:br>
              <a:rPr lang="ru-RU" dirty="0"/>
            </a:br>
            <a:r>
              <a:rPr lang="ru-RU" dirty="0"/>
              <a:t>Снова в бой машина мчится,</a:t>
            </a:r>
            <a:br>
              <a:rPr lang="ru-RU" dirty="0"/>
            </a:br>
            <a:r>
              <a:rPr lang="ru-RU" dirty="0"/>
              <a:t>Режут землю гусеницы,</a:t>
            </a:r>
            <a:br>
              <a:rPr lang="ru-RU" dirty="0"/>
            </a:br>
            <a:r>
              <a:rPr lang="ru-RU" dirty="0"/>
              <a:t>Та машина в поле чистом</a:t>
            </a:r>
            <a:br>
              <a:rPr lang="ru-RU" dirty="0"/>
            </a:br>
            <a:r>
              <a:rPr lang="ru-RU" dirty="0"/>
              <a:t>Управляется …</a:t>
            </a:r>
            <a:br>
              <a:rPr lang="ru-RU" dirty="0"/>
            </a:br>
            <a:r>
              <a:rPr lang="ru-RU" dirty="0"/>
              <a:t>(Танкистом)</a:t>
            </a:r>
            <a:br>
              <a:rPr lang="ru-RU" dirty="0"/>
            </a:br>
            <a:br>
              <a:rPr lang="ru-RU" dirty="0"/>
            </a:br>
            <a:r>
              <a:rPr lang="ru-RU" dirty="0"/>
              <a:t>Можешь ты солдатом стать</a:t>
            </a:r>
            <a:br>
              <a:rPr lang="ru-RU" dirty="0"/>
            </a:br>
            <a:r>
              <a:rPr lang="ru-RU" dirty="0"/>
              <a:t>Плавать, ездить и летать,</a:t>
            </a:r>
            <a:br>
              <a:rPr lang="ru-RU" dirty="0"/>
            </a:br>
            <a:r>
              <a:rPr lang="ru-RU" dirty="0"/>
              <a:t>А в строю ходить охота</a:t>
            </a:r>
          </a:p>
          <a:p>
            <a:r>
              <a:rPr lang="ru-RU" dirty="0"/>
              <a:t> — Ждет тебя, солдат, …</a:t>
            </a:r>
            <a:br>
              <a:rPr lang="ru-RU" dirty="0"/>
            </a:br>
            <a:r>
              <a:rPr lang="ru-RU" dirty="0"/>
              <a:t>(Пехота)</a:t>
            </a:r>
            <a:br>
              <a:rPr lang="ru-RU" dirty="0"/>
            </a:br>
            <a:br>
              <a:rPr lang="ru-RU" dirty="0"/>
            </a:br>
            <a:endParaRPr lang="ru-RU" dirty="0"/>
          </a:p>
        </p:txBody>
      </p:sp>
      <p:sp>
        <p:nvSpPr>
          <p:cNvPr id="3" name="Прямоугольник 2"/>
          <p:cNvSpPr/>
          <p:nvPr/>
        </p:nvSpPr>
        <p:spPr>
          <a:xfrm>
            <a:off x="4860032" y="188640"/>
            <a:ext cx="4032448" cy="646331"/>
          </a:xfrm>
          <a:prstGeom prst="rect">
            <a:avLst/>
          </a:prstGeom>
        </p:spPr>
        <p:txBody>
          <a:bodyPr wrap="square">
            <a:spAutoFit/>
          </a:bodyPr>
          <a:lstStyle/>
          <a:p>
            <a:br>
              <a:rPr lang="ru-RU" dirty="0"/>
            </a:br>
            <a:endParaRPr lang="ru-RU" dirty="0"/>
          </a:p>
        </p:txBody>
      </p:sp>
      <p:sp>
        <p:nvSpPr>
          <p:cNvPr id="4" name="Прямоугольник 3"/>
          <p:cNvSpPr/>
          <p:nvPr/>
        </p:nvSpPr>
        <p:spPr>
          <a:xfrm>
            <a:off x="4788024" y="332656"/>
            <a:ext cx="3672408" cy="1200329"/>
          </a:xfrm>
          <a:prstGeom prst="rect">
            <a:avLst/>
          </a:prstGeom>
        </p:spPr>
        <p:txBody>
          <a:bodyPr wrap="square">
            <a:spAutoFit/>
          </a:bodyPr>
          <a:lstStyle/>
          <a:p>
            <a:r>
              <a:rPr lang="ru-RU" dirty="0"/>
              <a:t>Кто от террористов защищает нас,</a:t>
            </a:r>
            <a:br>
              <a:rPr lang="ru-RU" dirty="0"/>
            </a:br>
            <a:r>
              <a:rPr lang="ru-RU" dirty="0"/>
              <a:t>Это конечно же …</a:t>
            </a:r>
            <a:br>
              <a:rPr lang="ru-RU" dirty="0"/>
            </a:br>
            <a:r>
              <a:rPr lang="ru-RU" dirty="0"/>
              <a:t>(Спецназ)</a:t>
            </a:r>
          </a:p>
        </p:txBody>
      </p:sp>
      <p:sp>
        <p:nvSpPr>
          <p:cNvPr id="154625" name="Rectangle 1"/>
          <p:cNvSpPr>
            <a:spLocks noChangeArrowheads="1"/>
          </p:cNvSpPr>
          <p:nvPr/>
        </p:nvSpPr>
        <p:spPr bwMode="auto">
          <a:xfrm>
            <a:off x="4788024" y="2396234"/>
            <a:ext cx="324036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a:ln>
                  <a:noFill/>
                </a:ln>
                <a:solidFill>
                  <a:srgbClr val="333333"/>
                </a:solidFill>
                <a:effectLst/>
                <a:latin typeface="Calibri"/>
                <a:ea typeface="Calibri" pitchFamily="34" charset="0"/>
                <a:cs typeface="Arial" pitchFamily="34" charset="0"/>
              </a:rPr>
              <a:t>«</a:t>
            </a:r>
            <a: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t>Там, где мы, там </a:t>
            </a:r>
            <a:r>
              <a:rPr kumimoji="0" lang="ru-RU" sz="2000" b="0" i="0" u="none" strike="noStrike" cap="none" normalizeH="0" baseline="0" dirty="0">
                <a:ln>
                  <a:noFill/>
                </a:ln>
                <a:solidFill>
                  <a:srgbClr val="333333"/>
                </a:solidFill>
                <a:effectLst/>
                <a:latin typeface="Calibri"/>
                <a:ea typeface="Calibri" pitchFamily="34" charset="0"/>
                <a:cs typeface="Arial" pitchFamily="34" charset="0"/>
              </a:rPr>
              <a:t>—</a:t>
            </a:r>
            <a: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t> победа!</a:t>
            </a:r>
            <a:r>
              <a:rPr kumimoji="0" lang="ru-RU" sz="2000" b="0" i="0" u="none" strike="noStrike" cap="none" normalizeH="0" baseline="0" dirty="0">
                <a:ln>
                  <a:noFill/>
                </a:ln>
                <a:solidFill>
                  <a:srgbClr val="333333"/>
                </a:solidFill>
                <a:effectLst/>
                <a:latin typeface="Calibri"/>
                <a:ea typeface="Calibri" pitchFamily="34" charset="0"/>
                <a:cs typeface="Arial" pitchFamily="34" charset="0"/>
              </a:rPr>
              <a:t>»</a:t>
            </a:r>
            <a:endPar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t>— Девиз наш славный, боевой.</a:t>
            </a:r>
            <a:b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br>
            <a: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t>Мы с моря на берег из века,</a:t>
            </a:r>
            <a:b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br>
            <a: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t>Бежали «каменной» стеной!</a:t>
            </a:r>
            <a:b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br>
            <a: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t>(Морская пехота)</a:t>
            </a:r>
            <a:b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br>
            <a:br>
              <a:rPr kumimoji="0" lang="ru-RU" sz="2000" b="0" i="0" u="none" strike="noStrike" cap="none" normalizeH="0" baseline="0" dirty="0">
                <a:ln>
                  <a:noFill/>
                </a:ln>
                <a:solidFill>
                  <a:srgbClr val="333333"/>
                </a:solidFill>
                <a:effectLst/>
                <a:latin typeface="Arial" pitchFamily="34" charset="0"/>
                <a:ea typeface="Calibri" pitchFamily="34" charset="0"/>
                <a:cs typeface="Arial" pitchFamily="34" charset="0"/>
              </a:rPr>
            </a:br>
            <a:br>
              <a:rPr kumimoji="0" lang="ru-RU" sz="600" b="0" i="0" u="none" strike="noStrike" cap="none" normalizeH="0" baseline="0" dirty="0">
                <a:ln>
                  <a:noFill/>
                </a:ln>
                <a:solidFill>
                  <a:srgbClr val="333333"/>
                </a:solidFill>
                <a:effectLst/>
                <a:latin typeface="Arial" pitchFamily="34" charset="0"/>
                <a:ea typeface="Calibri" pitchFamily="34" charset="0"/>
                <a:cs typeface="Arial" pitchFamily="34" charset="0"/>
              </a:rPr>
            </a:b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154626" name="Rectangle 2"/>
          <p:cNvSpPr>
            <a:spLocks noChangeArrowheads="1"/>
          </p:cNvSpPr>
          <p:nvPr/>
        </p:nvSpPr>
        <p:spPr bwMode="auto">
          <a:xfrm>
            <a:off x="0" y="4831415"/>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2563"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Крепкий прочный парашют</a:t>
            </a:r>
            <a:endParaRPr kumimoji="0" lang="ru-RU" sz="2000" b="0" i="0" u="none" strike="noStrike" cap="none" normalizeH="0" baseline="0" dirty="0">
              <a:ln>
                <a:noFill/>
              </a:ln>
              <a:solidFill>
                <a:schemeClr val="tx1"/>
              </a:solidFill>
              <a:effectLst/>
              <a:latin typeface="Arial" pitchFamily="34" charset="0"/>
              <a:cs typeface="Arial" pitchFamily="34" charset="0"/>
            </a:endParaRPr>
          </a:p>
          <a:p>
            <a:pPr marL="0" marR="0" lvl="0" indent="182563"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За спиной его раскрылся,</a:t>
            </a:r>
            <a:endParaRPr kumimoji="0" lang="ru-RU" sz="2000" b="0" i="0" u="none" strike="noStrike" cap="none" normalizeH="0" baseline="0" dirty="0">
              <a:ln>
                <a:noFill/>
              </a:ln>
              <a:solidFill>
                <a:schemeClr val="tx1"/>
              </a:solidFill>
              <a:effectLst/>
              <a:latin typeface="Arial" pitchFamily="34" charset="0"/>
              <a:cs typeface="Arial" pitchFamily="34" charset="0"/>
            </a:endParaRPr>
          </a:p>
          <a:p>
            <a:pPr marL="0" marR="0" lvl="0" indent="182563"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И за несколько минут</a:t>
            </a:r>
            <a:endParaRPr kumimoji="0" lang="ru-RU" sz="2000" b="0" i="0" u="none" strike="noStrike" cap="none" normalizeH="0" baseline="0" dirty="0">
              <a:ln>
                <a:noFill/>
              </a:ln>
              <a:solidFill>
                <a:schemeClr val="tx1"/>
              </a:solidFill>
              <a:effectLst/>
              <a:latin typeface="Arial" pitchFamily="34" charset="0"/>
              <a:cs typeface="Arial" pitchFamily="34" charset="0"/>
            </a:endParaRPr>
          </a:p>
          <a:p>
            <a:pPr marL="0" marR="0" lvl="0" indent="182563"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Он на землю опустился.</a:t>
            </a:r>
            <a:endParaRPr kumimoji="0" lang="ru-RU" sz="2000" b="0" i="0" u="none" strike="noStrike" cap="none" normalizeH="0" baseline="0" dirty="0">
              <a:ln>
                <a:noFill/>
              </a:ln>
              <a:solidFill>
                <a:schemeClr val="tx1"/>
              </a:solidFill>
              <a:effectLst/>
              <a:latin typeface="Arial" pitchFamily="34" charset="0"/>
              <a:cs typeface="Arial" pitchFamily="34" charset="0"/>
            </a:endParaRPr>
          </a:p>
          <a:p>
            <a:pPr marL="0" marR="0" lvl="0" indent="182563"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Он пройдет и лес, и брод,</a:t>
            </a:r>
          </a:p>
          <a:p>
            <a:pPr marL="0" marR="0" lvl="0" indent="182563"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Arial" pitchFamily="34" charset="0"/>
                <a:ea typeface="Times New Roman" pitchFamily="18" charset="0"/>
                <a:cs typeface="Arial" pitchFamily="34" charset="0"/>
              </a:rPr>
              <a:t>Но противника найдет. (Десантник</a:t>
            </a:r>
            <a:r>
              <a:rPr kumimoji="0" lang="ru-RU" sz="2000" b="0" i="0" u="none" strike="noStrike" cap="none" normalizeH="0" baseline="0" dirty="0">
                <a:ln>
                  <a:noFill/>
                </a:ln>
                <a:solidFill>
                  <a:schemeClr val="tx1"/>
                </a:solidFill>
                <a:effectLst/>
                <a:latin typeface="Arial" pitchFamily="34" charset="0"/>
                <a:cs typeface="Arial" pitchFamily="34"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188641"/>
            <a:ext cx="3168352" cy="2016224"/>
          </a:xfrm>
          <a:prstGeom prst="rect">
            <a:avLst/>
          </a:prstGeom>
        </p:spPr>
        <p:txBody>
          <a:bodyPr wrap="square">
            <a:spAutoFit/>
          </a:bodyPr>
          <a:lstStyle/>
          <a:p>
            <a:r>
              <a:rPr lang="ru-RU" dirty="0"/>
              <a:t>Любой профессии военной</a:t>
            </a:r>
            <a:br>
              <a:rPr lang="ru-RU" dirty="0"/>
            </a:br>
            <a:r>
              <a:rPr lang="ru-RU" dirty="0"/>
              <a:t>Учиться надо непременно,</a:t>
            </a:r>
            <a:br>
              <a:rPr lang="ru-RU" dirty="0"/>
            </a:br>
            <a:r>
              <a:rPr lang="ru-RU" dirty="0"/>
              <a:t>Чтоб быть опорой для страны,</a:t>
            </a:r>
            <a:br>
              <a:rPr lang="ru-RU" dirty="0"/>
            </a:br>
            <a:r>
              <a:rPr lang="ru-RU" dirty="0"/>
              <a:t>Чтоб в мире не было …</a:t>
            </a:r>
            <a:br>
              <a:rPr lang="ru-RU" dirty="0"/>
            </a:br>
            <a:r>
              <a:rPr lang="ru-RU" dirty="0"/>
              <a:t>(Войны)</a:t>
            </a:r>
            <a:br>
              <a:rPr lang="ru-RU" dirty="0"/>
            </a:b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267744" y="2996952"/>
            <a:ext cx="6190456" cy="2664296"/>
          </a:xfrm>
        </p:spPr>
        <p:txBody>
          <a:bodyPr>
            <a:normAutofit/>
          </a:bodyPr>
          <a:lstStyle/>
          <a:p>
            <a:r>
              <a:rPr lang="ru-RU" dirty="0"/>
              <a:t>Был вначале он курсантом,</a:t>
            </a:r>
            <a:br>
              <a:rPr lang="ru-RU" dirty="0"/>
            </a:br>
            <a:r>
              <a:rPr lang="ru-RU" dirty="0"/>
              <a:t>В полк приехал лейтенантом,</a:t>
            </a:r>
            <a:br>
              <a:rPr lang="ru-RU" dirty="0"/>
            </a:br>
            <a:r>
              <a:rPr lang="ru-RU" dirty="0"/>
              <a:t>Он обучен воевать,</a:t>
            </a:r>
            <a:br>
              <a:rPr lang="ru-RU" dirty="0"/>
            </a:br>
            <a:r>
              <a:rPr lang="ru-RU" dirty="0"/>
              <a:t>Как его, скажи, назвать.</a:t>
            </a:r>
            <a:br>
              <a:rPr lang="ru-RU" dirty="0"/>
            </a:br>
            <a:r>
              <a:rPr lang="ru-RU" dirty="0"/>
              <a:t>(Офицер)</a:t>
            </a:r>
          </a:p>
          <a:p>
            <a:endParaRPr lang="ru-RU" dirty="0"/>
          </a:p>
          <a:p>
            <a:r>
              <a:rPr lang="ru-RU" dirty="0"/>
              <a:t>Дед имея звания офицера профессию учителя физкультуры очень любит петь </a:t>
            </a:r>
          </a:p>
        </p:txBody>
      </p:sp>
      <p:sp>
        <p:nvSpPr>
          <p:cNvPr id="4" name="Прямоугольник 3"/>
          <p:cNvSpPr/>
          <p:nvPr/>
        </p:nvSpPr>
        <p:spPr>
          <a:xfrm>
            <a:off x="2411760" y="1124744"/>
            <a:ext cx="4446240" cy="1754326"/>
          </a:xfrm>
          <a:prstGeom prst="rect">
            <a:avLst/>
          </a:prstGeom>
        </p:spPr>
        <p:txBody>
          <a:bodyPr wrap="square">
            <a:spAutoFit/>
          </a:bodyPr>
          <a:lstStyle/>
          <a:p>
            <a:r>
              <a:rPr lang="ru-RU" dirty="0"/>
              <a:t>Мой Дедушка Юра по состоянию здоровья не должен был служить  А конкретно ему в детстве отрезали большого  пальца на левой ноге, но он схитрил, а когда это было выяснено он уже вовсю служил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851920" y="476672"/>
            <a:ext cx="4968552" cy="6192688"/>
          </a:xfrm>
        </p:spPr>
        <p:txBody>
          <a:bodyPr>
            <a:normAutofit fontScale="77500" lnSpcReduction="20000"/>
          </a:bodyPr>
          <a:lstStyle/>
          <a:p>
            <a:r>
              <a:rPr lang="ru-RU" dirty="0"/>
              <a:t> </a:t>
            </a:r>
          </a:p>
          <a:p>
            <a:r>
              <a:rPr lang="ru-RU" sz="2100" dirty="0"/>
              <a:t> Стремительно мчится</a:t>
            </a:r>
          </a:p>
          <a:p>
            <a:r>
              <a:rPr lang="ru-RU" sz="2100" dirty="0"/>
              <a:t> Учёная жар-птица.</a:t>
            </a:r>
          </a:p>
          <a:p>
            <a:r>
              <a:rPr lang="ru-RU" sz="2100" dirty="0"/>
              <a:t> Тело — броня,</a:t>
            </a:r>
          </a:p>
          <a:p>
            <a:r>
              <a:rPr lang="ru-RU" sz="2100" dirty="0"/>
              <a:t> Хвост — из огня.</a:t>
            </a:r>
          </a:p>
          <a:p>
            <a:r>
              <a:rPr lang="ru-RU" sz="2100" dirty="0"/>
              <a:t> Команду с Земли</a:t>
            </a:r>
          </a:p>
          <a:p>
            <a:r>
              <a:rPr lang="ru-RU" sz="2100" dirty="0"/>
              <a:t> Услышит вдали</a:t>
            </a:r>
          </a:p>
          <a:p>
            <a:r>
              <a:rPr lang="ru-RU" sz="2100" dirty="0"/>
              <a:t> И чётко приказ</a:t>
            </a:r>
          </a:p>
          <a:p>
            <a:r>
              <a:rPr lang="ru-RU" sz="2100" dirty="0"/>
              <a:t> Исполнит тотчас.</a:t>
            </a:r>
          </a:p>
          <a:p>
            <a:r>
              <a:rPr lang="ru-RU" sz="2100" dirty="0"/>
              <a:t> Как смерч, налетит</a:t>
            </a:r>
          </a:p>
          <a:p>
            <a:r>
              <a:rPr lang="ru-RU" sz="2100" dirty="0"/>
              <a:t> И цель поразит.</a:t>
            </a:r>
          </a:p>
          <a:p>
            <a:r>
              <a:rPr lang="ru-RU" sz="2100" dirty="0"/>
              <a:t> </a:t>
            </a:r>
          </a:p>
          <a:p>
            <a:pPr algn="r"/>
            <a:r>
              <a:rPr lang="ru-RU" sz="2300" dirty="0"/>
              <a:t>У нас есть «Тополь», «Тополь-М»,</a:t>
            </a:r>
            <a:br>
              <a:rPr lang="ru-RU" sz="2300" dirty="0"/>
            </a:br>
            <a:r>
              <a:rPr lang="ru-RU" sz="2300" dirty="0"/>
              <a:t>Не Флоре служим мы совсем.</a:t>
            </a:r>
            <a:br>
              <a:rPr lang="ru-RU" sz="2300" dirty="0"/>
            </a:br>
            <a:r>
              <a:rPr lang="ru-RU" sz="2300" dirty="0"/>
              <a:t>Стоим на страже мы страны,</a:t>
            </a:r>
            <a:br>
              <a:rPr lang="ru-RU" sz="2300" dirty="0"/>
            </a:br>
            <a:r>
              <a:rPr lang="ru-RU" sz="2300" dirty="0"/>
              <a:t>Чтоб больше не было войны.</a:t>
            </a:r>
            <a:br>
              <a:rPr lang="ru-RU" sz="2300" dirty="0"/>
            </a:br>
            <a:r>
              <a:rPr lang="ru-RU" sz="2300" dirty="0"/>
              <a:t>(Ракетные войска) </a:t>
            </a:r>
          </a:p>
          <a:p>
            <a:endParaRPr lang="ru-RU" sz="2300" dirty="0"/>
          </a:p>
          <a:p>
            <a:endParaRPr lang="ru-RU" sz="2300" dirty="0"/>
          </a:p>
          <a:p>
            <a:r>
              <a:rPr lang="ru-RU" sz="2300" dirty="0"/>
              <a:t>Володя служил у нас в ракетных войсках. Они делали детали и собирали ракеты, готовили их к боевым действиям </a:t>
            </a:r>
          </a:p>
          <a:p>
            <a:endParaRPr lang="ru-RU" dirty="0"/>
          </a:p>
        </p:txBody>
      </p:sp>
      <p:pic>
        <p:nvPicPr>
          <p:cNvPr id="4" name="Рисунок 3" descr="D:\Adventures Of Rungle\Vector\Новая папка (3)\фото\Все вместе\день рождения 21 07 2013г 052.jpg"/>
          <p:cNvPicPr/>
          <p:nvPr/>
        </p:nvPicPr>
        <p:blipFill>
          <a:blip r:embed="rId2" cstate="print"/>
          <a:srcRect l="9941" r="38910" b="34402"/>
          <a:stretch>
            <a:fillRect/>
          </a:stretch>
        </p:blipFill>
        <p:spPr bwMode="auto">
          <a:xfrm>
            <a:off x="179512" y="0"/>
            <a:ext cx="3549749" cy="3629776"/>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979712" y="548680"/>
            <a:ext cx="6334472" cy="5754234"/>
          </a:xfrm>
        </p:spPr>
        <p:txBody>
          <a:bodyPr/>
          <a:lstStyle/>
          <a:p>
            <a:r>
              <a:rPr lang="ru-RU" sz="4000" dirty="0"/>
              <a:t>На этом свой рассказ друзья я приведу к концу, а пока я вам желаю быть здоровыми счастливыми и всегда весёлыми !    </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938</Words>
  <Application>Microsoft Office PowerPoint</Application>
  <PresentationFormat>Экран (4:3)</PresentationFormat>
  <Paragraphs>75</Paragraphs>
  <Slides>17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17</vt:i4>
      </vt:variant>
    </vt:vector>
  </HeadingPairs>
  <TitlesOfParts>
    <vt:vector size="24" baseType="lpstr">
      <vt:lpstr>Arial</vt:lpstr>
      <vt:lpstr>Calibri</vt:lpstr>
      <vt:lpstr>Century Schoolbook</vt:lpstr>
      <vt:lpstr>Times New Roman</vt:lpstr>
      <vt:lpstr>Wingdings</vt:lpstr>
      <vt:lpstr>Wingdings 2</vt:lpstr>
      <vt:lpstr>Эркер</vt:lpstr>
      <vt:lpstr>Моя семья в годы войны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 сейчас кто нас защищает?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Моя семья в годы войны</dc:title>
  <dc:creator>LOVE IS</dc:creator>
  <cp:lastModifiedBy>Анастасия Черкасских</cp:lastModifiedBy>
  <cp:revision>10</cp:revision>
  <dcterms:modified xsi:type="dcterms:W3CDTF">2026-02-11T14:48:47Z</dcterms:modified>
</cp:coreProperties>
</file>