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309" r:id="rId5"/>
    <p:sldId id="310" r:id="rId6"/>
    <p:sldId id="312" r:id="rId7"/>
    <p:sldId id="311" r:id="rId8"/>
    <p:sldId id="313" r:id="rId9"/>
    <p:sldId id="314" r:id="rId10"/>
    <p:sldId id="315" r:id="rId11"/>
    <p:sldId id="316" r:id="rId12"/>
    <p:sldId id="320" r:id="rId13"/>
    <p:sldId id="268" r:id="rId14"/>
    <p:sldId id="269" r:id="rId15"/>
    <p:sldId id="271" r:id="rId16"/>
    <p:sldId id="270" r:id="rId17"/>
    <p:sldId id="272" r:id="rId18"/>
    <p:sldId id="273" r:id="rId19"/>
    <p:sldId id="317" r:id="rId20"/>
    <p:sldId id="276" r:id="rId21"/>
    <p:sldId id="277" r:id="rId22"/>
    <p:sldId id="306" r:id="rId23"/>
    <p:sldId id="278" r:id="rId24"/>
    <p:sldId id="307" r:id="rId25"/>
    <p:sldId id="280" r:id="rId26"/>
    <p:sldId id="281" r:id="rId27"/>
    <p:sldId id="282" r:id="rId28"/>
    <p:sldId id="284" r:id="rId29"/>
    <p:sldId id="283" r:id="rId30"/>
    <p:sldId id="285" r:id="rId31"/>
    <p:sldId id="286" r:id="rId32"/>
    <p:sldId id="289" r:id="rId33"/>
    <p:sldId id="290" r:id="rId34"/>
    <p:sldId id="291" r:id="rId35"/>
    <p:sldId id="292" r:id="rId36"/>
    <p:sldId id="318" r:id="rId37"/>
    <p:sldId id="319" r:id="rId38"/>
    <p:sldId id="321" r:id="rId39"/>
    <p:sldId id="296" r:id="rId40"/>
    <p:sldId id="297" r:id="rId41"/>
  </p:sldIdLst>
  <p:sldSz cx="18288000" cy="10287000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Montserrat Bold" panose="020B0604020202020204" charset="-52"/>
      <p:regular r:id="rId46"/>
    </p:embeddedFont>
    <p:embeddedFont>
      <p:font typeface="Montserrat" panose="020B0604020202020204" charset="-52"/>
      <p:regular r:id="rId47"/>
    </p:embeddedFont>
    <p:embeddedFont>
      <p:font typeface="Cambria Math" panose="02040503050406030204" pitchFamily="18" charset="0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15C0"/>
    <a:srgbClr val="0000CC"/>
    <a:srgbClr val="251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22" autoAdjust="0"/>
  </p:normalViewPr>
  <p:slideViewPr>
    <p:cSldViewPr>
      <p:cViewPr varScale="1">
        <p:scale>
          <a:sx n="78" d="100"/>
          <a:sy n="78" d="100"/>
        </p:scale>
        <p:origin x="16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59688" y="1381131"/>
            <a:ext cx="14203160" cy="7157560"/>
            <a:chOff x="0" y="-66675"/>
            <a:chExt cx="3740750" cy="1598520"/>
          </a:xfrm>
        </p:grpSpPr>
        <p:sp>
          <p:nvSpPr>
            <p:cNvPr id="4" name="Freeform 4"/>
            <p:cNvSpPr/>
            <p:nvPr/>
          </p:nvSpPr>
          <p:spPr>
            <a:xfrm>
              <a:off x="0" y="-33338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42420" y="2601369"/>
            <a:ext cx="13437696" cy="5821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каком году был основан город Кяхта ?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76600" y="4421302"/>
            <a:ext cx="539558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1751 г.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276600" y="5796508"/>
            <a:ext cx="390882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1827 г.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76065" y="4421302"/>
            <a:ext cx="438197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1727 г.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676065" y="5796507"/>
            <a:ext cx="423803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1923 г. 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526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6000" y="2439415"/>
            <a:ext cx="13437696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Дата образования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Кяхтинского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 в составе Республики Бурятия 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3733800" y="4762500"/>
            <a:ext cx="37338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14 марта 1856г.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3697366" y="6066420"/>
            <a:ext cx="3998834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12 декабря 1923г.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11336170" y="5938777"/>
            <a:ext cx="375143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22 июня 1914г.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11430000" y="4762500"/>
            <a:ext cx="36576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6 июня 1923г.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6726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2573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20352" y="1153657"/>
            <a:ext cx="13437696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Сколько в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Кяхтинском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районе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сельских поселений?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5943600" y="4974589"/>
            <a:ext cx="559588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5920946" y="6059931"/>
            <a:ext cx="628168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16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8633780" y="4974525"/>
            <a:ext cx="6522482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TextBox 10"/>
          <p:cNvSpPr txBox="1"/>
          <p:nvPr/>
        </p:nvSpPr>
        <p:spPr>
          <a:xfrm>
            <a:off x="11409891" y="6152554"/>
            <a:ext cx="6888406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22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050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52600" y="1518318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11532" y="395799"/>
            <a:ext cx="13437696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2800" b="1" dirty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2800" b="1" dirty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Montserrat Bold" panose="020B0604020202020204" charset="-52"/>
              </a:rPr>
              <a:t>Какое историческое название </a:t>
            </a:r>
            <a:endParaRPr lang="ru-RU" sz="2800" dirty="0" smtClean="0">
              <a:solidFill>
                <a:schemeClr val="bg1"/>
              </a:solidFill>
              <a:latin typeface="Montserrat Bold" panose="020B0604020202020204" charset="-52"/>
            </a:endParaRPr>
          </a:p>
          <a:p>
            <a:pPr algn="ctr">
              <a:lnSpc>
                <a:spcPts val="4899"/>
              </a:lnSpc>
            </a:pPr>
            <a:r>
              <a:rPr lang="ru-RU" sz="2800" dirty="0" smtClean="0">
                <a:solidFill>
                  <a:schemeClr val="bg1"/>
                </a:solidFill>
                <a:latin typeface="Montserrat Bold" panose="020B0604020202020204" charset="-52"/>
              </a:rPr>
              <a:t>имел </a:t>
            </a:r>
            <a:r>
              <a:rPr lang="ru-RU" sz="2800" dirty="0">
                <a:solidFill>
                  <a:schemeClr val="bg1"/>
                </a:solidFill>
                <a:latin typeface="Montserrat Bold" panose="020B0604020202020204" charset="-52"/>
              </a:rPr>
              <a:t>город Кяхта до 1934 года?</a:t>
            </a:r>
            <a:endParaRPr lang="en-US" sz="2800" b="1" dirty="0">
              <a:solidFill>
                <a:schemeClr val="bg1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3972208" y="5290691"/>
            <a:ext cx="3419191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Верхнеудинск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3972208" y="6338185"/>
            <a:ext cx="433359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Песчаная Венеция 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11125200" y="5290691"/>
            <a:ext cx="3810000" cy="49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Чайный Путь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0979494" y="6357965"/>
            <a:ext cx="410810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Троицкосавск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391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24000" y="1485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86930" y="2343691"/>
            <a:ext cx="13820428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ru-RU" sz="32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2800" b="1" dirty="0" smtClean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2800" b="1" dirty="0" smtClean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2800" b="1" dirty="0" smtClean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 Кто основал город Кяхта ?  </a:t>
            </a:r>
            <a:endParaRPr lang="ru-RU" sz="2800" b="1" dirty="0">
              <a:solidFill>
                <a:schemeClr val="bg1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2495025" y="4194122"/>
            <a:ext cx="6438034" cy="467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Алексей Михайлович  Лушников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2492966" y="5738917"/>
            <a:ext cx="670559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Савва Лукич Рагузинский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4" name="TextBox 9"/>
          <p:cNvSpPr txBox="1"/>
          <p:nvPr/>
        </p:nvSpPr>
        <p:spPr>
          <a:xfrm>
            <a:off x="9448800" y="4199699"/>
            <a:ext cx="562407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Николай Матвеевич Игумнов</a:t>
            </a:r>
            <a:endParaRPr lang="en-US" sz="20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7848600" y="5738917"/>
            <a:ext cx="644399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20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2000" dirty="0" smtClean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Яков Немчинов (Тара)</a:t>
            </a:r>
            <a:endParaRPr lang="en-US" sz="20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342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632323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402832"/>
            <a:ext cx="13437696" cy="24672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 какой страной граничит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Кяхтинский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район?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3425673" y="5061831"/>
            <a:ext cx="363605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Китай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3372097" y="6139049"/>
            <a:ext cx="3817576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Беларусь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9951303" y="4962503"/>
            <a:ext cx="5774125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Монголия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1887200" y="6139049"/>
            <a:ext cx="688840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Витикан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6414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396947"/>
            <a:ext cx="13437696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В какой части Бурятии находится</a:t>
            </a: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Кяхтинский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 ? 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581400" y="5219700"/>
            <a:ext cx="5029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 Южной части 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3581400" y="6245300"/>
            <a:ext cx="43365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 Северной части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11277600" y="5227962"/>
            <a:ext cx="4114800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 Западной части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11125200" y="6244783"/>
            <a:ext cx="44958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 Восточной части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6512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425206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6866" y="2937569"/>
            <a:ext cx="13439428" cy="5821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дацан находится в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Кяхтинском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районе ?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2991139" y="4355731"/>
            <a:ext cx="53078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Иволгинский дацан 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2924183" y="5792577"/>
            <a:ext cx="525093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Дацан «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Зандаан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Жуу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»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10058400" y="4355667"/>
            <a:ext cx="49035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Ацагатский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дацан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9701184" y="5792577"/>
            <a:ext cx="6473125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Дацан «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Балдан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Брэйбун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» 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3737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6866" y="1351977"/>
            <a:ext cx="13439428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Какие крупные реки протекают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Кяхтинском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районе?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334701" y="4644517"/>
            <a:ext cx="53078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Витим и Иркут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3363132" y="6142340"/>
            <a:ext cx="52509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Селенга и Чикой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10294497" y="4645992"/>
            <a:ext cx="4903562" cy="49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Чикой и Ока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10294497" y="6142340"/>
            <a:ext cx="49416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Селенга и Витим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9718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241683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6866" y="1073196"/>
            <a:ext cx="13439428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latin typeface="Montserrat Bold" panose="020B0604020202020204" charset="-52"/>
                <a:ea typeface="Cambria Math" panose="02040503050406030204" pitchFamily="18" charset="0"/>
                <a:cs typeface="Montserrat Bold"/>
                <a:sym typeface="Montserrat Bold"/>
              </a:rPr>
              <a:t>В каком селе находится </a:t>
            </a:r>
            <a:r>
              <a:rPr lang="ru-RU" sz="3600" dirty="0">
                <a:solidFill>
                  <a:schemeClr val="bg1"/>
                </a:solidFill>
                <a:latin typeface="Montserrat Bold" panose="020B0604020202020204" charset="-52"/>
                <a:ea typeface="Cambria Math" panose="02040503050406030204" pitchFamily="18" charset="0"/>
              </a:rPr>
              <a:t>место захоронения купца первой гильдии Алексея Михайловича </a:t>
            </a:r>
            <a:r>
              <a:rPr lang="ru-RU" sz="3600" dirty="0" smtClean="0">
                <a:solidFill>
                  <a:schemeClr val="bg1"/>
                </a:solidFill>
                <a:latin typeface="Montserrat Bold" panose="020B0604020202020204" charset="-52"/>
                <a:ea typeface="Cambria Math" panose="02040503050406030204" pitchFamily="18" charset="0"/>
              </a:rPr>
              <a:t>Лушникова ? </a:t>
            </a:r>
            <a:endParaRPr lang="en-US" sz="3600" b="1" dirty="0">
              <a:solidFill>
                <a:schemeClr val="bg1"/>
              </a:solidFill>
              <a:latin typeface="Montserrat Bold" panose="020B0604020202020204" charset="-52"/>
              <a:ea typeface="Cambria Math" panose="02040503050406030204" pitchFamily="18" charset="0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006717" y="4722591"/>
            <a:ext cx="53078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с. Усть-Кяхта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2979944" y="6045420"/>
            <a:ext cx="525093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с. Мурочи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10515600" y="4682965"/>
            <a:ext cx="490356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с. Кудара-Сомон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10287000" y="6045419"/>
            <a:ext cx="494166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Усть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Киран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87489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4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198285" y="1345975"/>
            <a:ext cx="13159390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endParaRPr lang="ru-RU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</a:t>
            </a:r>
            <a:r>
              <a:rPr lang="en-US" sz="4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791200" y="3243752"/>
            <a:ext cx="2287115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44200" y="3243752"/>
            <a:ext cx="1816586" cy="5078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– Б</a:t>
            </a:r>
          </a:p>
          <a:p>
            <a:pPr algn="ctr">
              <a:lnSpc>
                <a:spcPts val="664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10) - 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2067820" y="882555"/>
            <a:ext cx="14203160" cy="71575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4899"/>
              </a:lnSpc>
              <a:spcBef>
                <a:spcPct val="0"/>
              </a:spcBef>
            </a:pPr>
            <a:endParaRPr dirty="0"/>
          </a:p>
        </p:txBody>
      </p:sp>
      <p:sp>
        <p:nvSpPr>
          <p:cNvPr id="12" name="Freeform 4"/>
          <p:cNvSpPr/>
          <p:nvPr/>
        </p:nvSpPr>
        <p:spPr>
          <a:xfrm>
            <a:off x="1676400" y="1463051"/>
            <a:ext cx="14203160" cy="6859014"/>
          </a:xfrm>
          <a:custGeom>
            <a:avLst/>
            <a:gdLst/>
            <a:ahLst/>
            <a:cxnLst/>
            <a:rect l="l" t="t" r="r" b="b"/>
            <a:pathLst>
              <a:path w="3740750" h="1531845">
                <a:moveTo>
                  <a:pt x="0" y="0"/>
                </a:moveTo>
                <a:lnTo>
                  <a:pt x="3740750" y="0"/>
                </a:lnTo>
                <a:lnTo>
                  <a:pt x="3740750" y="1531845"/>
                </a:lnTo>
                <a:lnTo>
                  <a:pt x="0" y="1531845"/>
                </a:lnTo>
                <a:close/>
              </a:path>
            </a:pathLst>
          </a:custGeom>
          <a:solidFill>
            <a:srgbClr val="DEF2FB">
              <a:alpha val="50980"/>
            </a:srgbClr>
          </a:solid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5690" y="778734"/>
            <a:ext cx="15920367" cy="1188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 smtClean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en-US" sz="3200" b="1" dirty="0" smtClean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800" dirty="0">
                <a:solidFill>
                  <a:srgbClr val="2615C0"/>
                </a:solidFill>
                <a:latin typeface="Montserrat Bold" panose="020B0604020202020204" charset="-52"/>
              </a:rPr>
              <a:t>Какой </a:t>
            </a:r>
            <a:r>
              <a:rPr lang="ru-RU" sz="2800" dirty="0" smtClean="0">
                <a:solidFill>
                  <a:srgbClr val="2615C0"/>
                </a:solidFill>
                <a:latin typeface="Montserrat Bold" panose="020B0604020202020204" charset="-52"/>
              </a:rPr>
              <a:t>музей находится в г. Кяхта и  </a:t>
            </a:r>
            <a:r>
              <a:rPr lang="ru-RU" sz="2800" dirty="0">
                <a:solidFill>
                  <a:srgbClr val="2615C0"/>
                </a:solidFill>
                <a:latin typeface="Montserrat Bold" panose="020B0604020202020204" charset="-52"/>
              </a:rPr>
              <a:t>является крупным центром научных </a:t>
            </a:r>
            <a:r>
              <a:rPr lang="ru-RU" sz="2800" dirty="0" smtClean="0">
                <a:solidFill>
                  <a:srgbClr val="2615C0"/>
                </a:solidFill>
                <a:latin typeface="Montserrat Bold" panose="020B0604020202020204" charset="-52"/>
              </a:rPr>
              <a:t>исследований, </a:t>
            </a:r>
            <a:r>
              <a:rPr lang="ru-RU" sz="2800" dirty="0">
                <a:solidFill>
                  <a:srgbClr val="2615C0"/>
                </a:solidFill>
                <a:latin typeface="Montserrat Bold" panose="020B0604020202020204" charset="-52"/>
              </a:rPr>
              <a:t>одним из старейших музеев в Сибири и на Дальнем Востоке?</a:t>
            </a:r>
            <a:endParaRPr lang="en-US" sz="2800" b="1" dirty="0">
              <a:solidFill>
                <a:srgbClr val="2615C0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836" y="2552700"/>
            <a:ext cx="9428327" cy="5873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76400" y="600485"/>
            <a:ext cx="14514077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600" dirty="0" smtClean="0">
                <a:solidFill>
                  <a:srgbClr val="2515BC"/>
                </a:solidFill>
                <a:latin typeface="Montserrat Bold" panose="020B0604020202020204" charset="-52"/>
              </a:rPr>
              <a:t>2. </a:t>
            </a:r>
            <a:r>
              <a:rPr lang="ru-RU" sz="3600" dirty="0">
                <a:solidFill>
                  <a:srgbClr val="2515BC"/>
                </a:solidFill>
                <a:latin typeface="Montserrat Bold" panose="020B0604020202020204" charset="-52"/>
              </a:rPr>
              <a:t>Т</a:t>
            </a:r>
            <a:r>
              <a:rPr lang="ru-RU" sz="3600" dirty="0" smtClean="0">
                <a:solidFill>
                  <a:srgbClr val="2515BC"/>
                </a:solidFill>
                <a:latin typeface="Montserrat Bold" panose="020B0604020202020204" charset="-52"/>
              </a:rPr>
              <a:t>орговый </a:t>
            </a:r>
            <a:r>
              <a:rPr lang="ru-RU" sz="3600" dirty="0">
                <a:solidFill>
                  <a:srgbClr val="2515BC"/>
                </a:solidFill>
                <a:latin typeface="Montserrat Bold" panose="020B0604020202020204" charset="-52"/>
              </a:rPr>
              <a:t>маршрут, который брал начало в Китае, пересекал территорию Монголии и через Россию доходил до </a:t>
            </a:r>
            <a:r>
              <a:rPr lang="ru-RU" sz="3600" b="1" dirty="0" smtClean="0">
                <a:solidFill>
                  <a:srgbClr val="2515BC"/>
                </a:solidFill>
                <a:latin typeface="Montserrat Bold" panose="020B0604020202020204" charset="-52"/>
              </a:rPr>
              <a:t>Е</a:t>
            </a:r>
            <a:r>
              <a:rPr lang="ru-RU" sz="3600" dirty="0" smtClean="0">
                <a:solidFill>
                  <a:srgbClr val="2515BC"/>
                </a:solidFill>
                <a:latin typeface="Montserrat Bold" panose="020B0604020202020204" charset="-52"/>
              </a:rPr>
              <a:t>вропы?</a:t>
            </a:r>
            <a:endParaRPr lang="en-US" sz="3499" b="1" dirty="0">
              <a:solidFill>
                <a:srgbClr val="2515BC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705100"/>
            <a:ext cx="10154662" cy="578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4800" y="419100"/>
            <a:ext cx="16764000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2000" b="1" dirty="0">
                <a:solidFill>
                  <a:srgbClr val="0000C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2000" b="1" dirty="0" smtClean="0">
                <a:solidFill>
                  <a:srgbClr val="0000C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2000" dirty="0">
                <a:solidFill>
                  <a:srgbClr val="0000CC"/>
                </a:solidFill>
                <a:latin typeface="Montserrat Bold" panose="020B0604020202020204" charset="-52"/>
              </a:rPr>
              <a:t> П</a:t>
            </a:r>
            <a:r>
              <a:rPr lang="ru-RU" sz="2000" dirty="0" smtClean="0">
                <a:solidFill>
                  <a:srgbClr val="0000CC"/>
                </a:solidFill>
                <a:latin typeface="Montserrat Bold" panose="020B0604020202020204" charset="-52"/>
              </a:rPr>
              <a:t>равославный</a:t>
            </a:r>
            <a:r>
              <a:rPr lang="ru-RU" sz="2000" dirty="0">
                <a:solidFill>
                  <a:srgbClr val="0000CC"/>
                </a:solidFill>
                <a:latin typeface="Montserrat Bold" panose="020B0604020202020204" charset="-52"/>
              </a:rPr>
              <a:t> </a:t>
            </a:r>
            <a:r>
              <a:rPr lang="ru-RU" sz="2000" b="1" dirty="0">
                <a:solidFill>
                  <a:srgbClr val="0000CC"/>
                </a:solidFill>
                <a:latin typeface="Montserrat Bold" panose="020B0604020202020204" charset="-52"/>
              </a:rPr>
              <a:t>храм</a:t>
            </a:r>
            <a:r>
              <a:rPr lang="ru-RU" sz="2000" dirty="0">
                <a:solidFill>
                  <a:srgbClr val="0000CC"/>
                </a:solidFill>
                <a:latin typeface="Montserrat Bold" panose="020B0604020202020204" charset="-52"/>
              </a:rPr>
              <a:t>, один из памятников русской архитектуры XIX века в Забайкалье. </a:t>
            </a:r>
            <a:r>
              <a:rPr lang="ru-RU" sz="2000" b="1" dirty="0">
                <a:solidFill>
                  <a:srgbClr val="0000CC"/>
                </a:solidFill>
                <a:latin typeface="Montserrat Bold" panose="020B0604020202020204" charset="-52"/>
              </a:rPr>
              <a:t>Церковь</a:t>
            </a:r>
            <a:r>
              <a:rPr lang="ru-RU" sz="2000" dirty="0">
                <a:solidFill>
                  <a:srgbClr val="0000CC"/>
                </a:solidFill>
                <a:latin typeface="Montserrat Bold" panose="020B0604020202020204" charset="-52"/>
              </a:rPr>
              <a:t> была возведена в 1884—1888 годы на средства богатого </a:t>
            </a:r>
            <a:r>
              <a:rPr lang="ru-RU" sz="2000" dirty="0" err="1">
                <a:solidFill>
                  <a:srgbClr val="0000CC"/>
                </a:solidFill>
                <a:latin typeface="Montserrat Bold" panose="020B0604020202020204" charset="-52"/>
              </a:rPr>
              <a:t>К</a:t>
            </a:r>
            <a:r>
              <a:rPr lang="ru-RU" sz="2000" dirty="0" err="1" smtClean="0">
                <a:solidFill>
                  <a:srgbClr val="0000CC"/>
                </a:solidFill>
                <a:latin typeface="Montserrat Bold" panose="020B0604020202020204" charset="-52"/>
              </a:rPr>
              <a:t>яхтинского</a:t>
            </a:r>
            <a:r>
              <a:rPr lang="ru-RU" sz="2000" dirty="0" smtClean="0">
                <a:solidFill>
                  <a:srgbClr val="0000CC"/>
                </a:solidFill>
                <a:latin typeface="Montserrat Bold" panose="020B0604020202020204" charset="-52"/>
              </a:rPr>
              <a:t> </a:t>
            </a:r>
            <a:r>
              <a:rPr lang="ru-RU" sz="2000" b="1" dirty="0">
                <a:solidFill>
                  <a:srgbClr val="0000CC"/>
                </a:solidFill>
                <a:latin typeface="Montserrat Bold" panose="020B0604020202020204" charset="-52"/>
              </a:rPr>
              <a:t>купца Я. </a:t>
            </a:r>
            <a:r>
              <a:rPr lang="ru-RU" sz="2000" dirty="0">
                <a:solidFill>
                  <a:srgbClr val="0000CC"/>
                </a:solidFill>
                <a:latin typeface="Montserrat Bold" panose="020B0604020202020204" charset="-52"/>
              </a:rPr>
              <a:t>А. Немчинова на границе с Монголией в </a:t>
            </a:r>
            <a:r>
              <a:rPr lang="ru-RU" sz="2000" dirty="0" err="1" smtClean="0">
                <a:solidFill>
                  <a:srgbClr val="0000CC"/>
                </a:solidFill>
                <a:latin typeface="Montserrat Bold" panose="020B0604020202020204" charset="-52"/>
              </a:rPr>
              <a:t>г.</a:t>
            </a:r>
            <a:r>
              <a:rPr lang="ru-RU" sz="2000" b="1" dirty="0" err="1" smtClean="0">
                <a:solidFill>
                  <a:srgbClr val="0000CC"/>
                </a:solidFill>
                <a:latin typeface="Montserrat Bold" panose="020B0604020202020204" charset="-52"/>
              </a:rPr>
              <a:t>Кяхта</a:t>
            </a:r>
            <a:r>
              <a:rPr lang="ru-RU" sz="2000" dirty="0">
                <a:solidFill>
                  <a:srgbClr val="0000CC"/>
                </a:solidFill>
                <a:latin typeface="Montserrat Bold" panose="020B0604020202020204" charset="-52"/>
              </a:rPr>
              <a:t>.</a:t>
            </a:r>
            <a:endParaRPr lang="ru-RU" sz="2000" b="1" dirty="0" smtClean="0">
              <a:solidFill>
                <a:srgbClr val="0000CC"/>
              </a:solidFill>
              <a:latin typeface="Montserrat Bold" panose="020B0604020202020204" charset="-52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2000" b="1" dirty="0" smtClean="0">
                <a:solidFill>
                  <a:srgbClr val="0000C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Напишите название храма?</a:t>
            </a:r>
            <a:endParaRPr lang="en-US" sz="2000" b="1" dirty="0">
              <a:solidFill>
                <a:srgbClr val="0000CC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533135"/>
            <a:ext cx="6934200" cy="5905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2577927"/>
            <a:ext cx="7200900" cy="5860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8600" y="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81000" y="952500"/>
            <a:ext cx="16339149" cy="1186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2800" b="1" dirty="0">
                <a:solidFill>
                  <a:srgbClr val="2615C0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2800" b="1" dirty="0" smtClean="0">
                <a:solidFill>
                  <a:srgbClr val="2615C0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2800" b="1" dirty="0" smtClean="0">
                <a:solidFill>
                  <a:srgbClr val="2615C0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800" dirty="0">
                <a:solidFill>
                  <a:srgbClr val="2615C0"/>
                </a:solidFill>
                <a:latin typeface="Montserrat Bold" panose="020B0604020202020204" charset="-52"/>
              </a:rPr>
              <a:t>Это единственный в России памятник, посвящённый советско-монгольскому братству по оружию. Он был воздвигнут в 1969 году на границе двух </a:t>
            </a:r>
            <a:r>
              <a:rPr lang="ru-RU" sz="2800" dirty="0" smtClean="0">
                <a:solidFill>
                  <a:srgbClr val="2615C0"/>
                </a:solidFill>
                <a:latin typeface="Montserrat Bold" panose="020B0604020202020204" charset="-52"/>
              </a:rPr>
              <a:t>стран.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552700"/>
            <a:ext cx="7010400" cy="5943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2552700"/>
            <a:ext cx="6895306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57200" y="527240"/>
            <a:ext cx="1666875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>
                <a:solidFill>
                  <a:srgbClr val="2515B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3200" b="1" dirty="0" smtClean="0">
                <a:solidFill>
                  <a:srgbClr val="2515B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200" b="1" dirty="0" smtClean="0">
                <a:solidFill>
                  <a:srgbClr val="2515B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200" dirty="0">
                <a:solidFill>
                  <a:srgbClr val="2515BC"/>
                </a:solidFill>
                <a:latin typeface="Montserrat Bold" panose="020B0604020202020204" charset="-52"/>
              </a:rPr>
              <a:t> </a:t>
            </a:r>
            <a:r>
              <a:rPr lang="ru-RU" sz="3200" b="1" dirty="0">
                <a:solidFill>
                  <a:srgbClr val="2515BC"/>
                </a:solidFill>
                <a:latin typeface="Montserrat Bold" panose="020B0604020202020204" charset="-52"/>
              </a:rPr>
              <a:t>Какое название имеет первый буддийский храм — центр ламаизма в Западном Забайкалье, расположенный в </a:t>
            </a:r>
            <a:r>
              <a:rPr lang="ru-RU" sz="3200" b="1" dirty="0" err="1">
                <a:solidFill>
                  <a:srgbClr val="2515BC"/>
                </a:solidFill>
                <a:latin typeface="Montserrat Bold" panose="020B0604020202020204" charset="-52"/>
              </a:rPr>
              <a:t>Кяхтинском</a:t>
            </a:r>
            <a:r>
              <a:rPr lang="ru-RU" sz="3200" b="1" dirty="0">
                <a:solidFill>
                  <a:srgbClr val="2515BC"/>
                </a:solidFill>
                <a:latin typeface="Montserrat Bold" panose="020B0604020202020204" charset="-52"/>
              </a:rPr>
              <a:t> районе?</a:t>
            </a:r>
            <a:endParaRPr lang="en-US" sz="3200" b="1" dirty="0">
              <a:solidFill>
                <a:srgbClr val="2515BC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400" y="2005028"/>
            <a:ext cx="7117492" cy="64150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938353"/>
            <a:ext cx="7315200" cy="649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658897"/>
            <a:ext cx="16890616" cy="1188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en-US" sz="2800" b="1" dirty="0" smtClean="0">
                <a:solidFill>
                  <a:srgbClr val="0000C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800" dirty="0">
                <a:solidFill>
                  <a:srgbClr val="0000CC"/>
                </a:solidFill>
                <a:latin typeface="Montserrat Bold" panose="020B0604020202020204" charset="-52"/>
              </a:rPr>
              <a:t> </a:t>
            </a:r>
            <a:r>
              <a:rPr lang="ru-RU" sz="2800" dirty="0" smtClean="0">
                <a:solidFill>
                  <a:srgbClr val="0000CC"/>
                </a:solidFill>
                <a:latin typeface="Montserrat Bold" panose="020B0604020202020204" charset="-52"/>
              </a:rPr>
              <a:t>Главная </a:t>
            </a:r>
            <a:r>
              <a:rPr lang="ru-RU" sz="2800" dirty="0">
                <a:solidFill>
                  <a:srgbClr val="0000CC"/>
                </a:solidFill>
                <a:latin typeface="Montserrat Bold" panose="020B0604020202020204" charset="-52"/>
              </a:rPr>
              <a:t>архитектурная и историческая </a:t>
            </a:r>
            <a:endParaRPr lang="ru-RU" sz="2800" dirty="0" smtClean="0">
              <a:solidFill>
                <a:srgbClr val="0000CC"/>
              </a:solidFill>
              <a:latin typeface="Montserrat Bold" panose="020B0604020202020204" charset="-52"/>
            </a:endParaRPr>
          </a:p>
          <a:p>
            <a:pPr algn="ctr">
              <a:lnSpc>
                <a:spcPts val="4899"/>
              </a:lnSpc>
            </a:pPr>
            <a:r>
              <a:rPr lang="ru-RU" sz="2800" dirty="0" smtClean="0">
                <a:solidFill>
                  <a:srgbClr val="0000CC"/>
                </a:solidFill>
                <a:latin typeface="Montserrat Bold" panose="020B0604020202020204" charset="-52"/>
              </a:rPr>
              <a:t>достопримечательность </a:t>
            </a:r>
            <a:r>
              <a:rPr lang="ru-RU" sz="2800" dirty="0">
                <a:solidFill>
                  <a:srgbClr val="0000CC"/>
                </a:solidFill>
                <a:latin typeface="Montserrat Bold" panose="020B0604020202020204" charset="-52"/>
              </a:rPr>
              <a:t>города </a:t>
            </a:r>
            <a:r>
              <a:rPr lang="ru-RU" sz="2800" dirty="0" smtClean="0">
                <a:solidFill>
                  <a:srgbClr val="0000CC"/>
                </a:solidFill>
                <a:latin typeface="Montserrat Bold" panose="020B0604020202020204" charset="-52"/>
              </a:rPr>
              <a:t>Кяхты? </a:t>
            </a:r>
            <a:endParaRPr lang="ru-RU" sz="2800" b="1" dirty="0">
              <a:solidFill>
                <a:srgbClr val="0000CC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459964"/>
            <a:ext cx="7714742" cy="57231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216" y="2506197"/>
            <a:ext cx="7569200" cy="5676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60156" y="419100"/>
            <a:ext cx="16174558" cy="18294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ru-RU" sz="3200" b="1" dirty="0">
                <a:solidFill>
                  <a:srgbClr val="2515B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7</a:t>
            </a:r>
            <a:r>
              <a:rPr lang="en-US" sz="3200" b="1" dirty="0" smtClean="0">
                <a:solidFill>
                  <a:srgbClr val="2515B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200" b="1" dirty="0" smtClean="0">
                <a:solidFill>
                  <a:srgbClr val="2515B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200" dirty="0">
                <a:solidFill>
                  <a:srgbClr val="2515BC"/>
                </a:solidFill>
                <a:latin typeface="Montserrat Bold" panose="020B0604020202020204" charset="-52"/>
              </a:rPr>
              <a:t>Как зовут маршала, дважды ставшего Героем Советского Союза, который служил в городе Кяхта и в честь которого названа одна из улиц этого города?</a:t>
            </a:r>
            <a:endParaRPr lang="ru-RU" sz="3200" b="1" dirty="0">
              <a:solidFill>
                <a:srgbClr val="2515BC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2409824"/>
            <a:ext cx="5715000" cy="5934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400300"/>
            <a:ext cx="54102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62000" y="647700"/>
            <a:ext cx="16246129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00C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8</a:t>
            </a:r>
            <a:r>
              <a:rPr lang="en-US" sz="3600" b="1" dirty="0" smtClean="0">
                <a:solidFill>
                  <a:srgbClr val="0000C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600" dirty="0">
                <a:solidFill>
                  <a:srgbClr val="0000CC"/>
                </a:solidFill>
                <a:latin typeface="Montserrat Bold" panose="020B0604020202020204" charset="-52"/>
              </a:rPr>
              <a:t> Дом какого купца стал символом культурного наследия </a:t>
            </a:r>
            <a:r>
              <a:rPr lang="ru-RU" sz="3600" dirty="0" smtClean="0">
                <a:solidFill>
                  <a:srgbClr val="0000CC"/>
                </a:solidFill>
                <a:latin typeface="Montserrat Bold" panose="020B0604020202020204" charset="-52"/>
              </a:rPr>
              <a:t>города Кяхты</a:t>
            </a:r>
            <a:r>
              <a:rPr lang="ru-RU" sz="3600" dirty="0">
                <a:solidFill>
                  <a:srgbClr val="0000CC"/>
                </a:solidFill>
                <a:latin typeface="Montserrat Bold" panose="020B0604020202020204" charset="-52"/>
              </a:rPr>
              <a:t>?</a:t>
            </a:r>
            <a:r>
              <a:rPr lang="ru-RU" sz="3600" b="1" dirty="0" smtClean="0">
                <a:solidFill>
                  <a:srgbClr val="0000CC"/>
                </a:solidFill>
                <a:latin typeface="Montserrat Bold" panose="020B0604020202020204" charset="-52"/>
              </a:rPr>
              <a:t> </a:t>
            </a:r>
            <a:r>
              <a:rPr lang="ru-RU" sz="3600" dirty="0">
                <a:solidFill>
                  <a:srgbClr val="0000CC"/>
                </a:solidFill>
                <a:latin typeface="Montserrat Bold" panose="020B0604020202020204" charset="-52"/>
              </a:rPr>
              <a:t> </a:t>
            </a:r>
            <a:endParaRPr lang="en-US" sz="3600" b="1" dirty="0">
              <a:solidFill>
                <a:srgbClr val="0000CC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095500"/>
            <a:ext cx="9601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8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4800" y="476796"/>
            <a:ext cx="16383000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2615C0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9</a:t>
            </a:r>
            <a:r>
              <a:rPr lang="en-US" sz="3200" b="1" dirty="0" smtClean="0">
                <a:solidFill>
                  <a:srgbClr val="2615C0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200" dirty="0">
                <a:solidFill>
                  <a:srgbClr val="2615C0"/>
                </a:solidFill>
                <a:latin typeface="Montserrat Bold" panose="020B0604020202020204" charset="-52"/>
              </a:rPr>
              <a:t> Какой собор был построен в городе Кяхта на границе с Монголией в 1812–1817 годах и освящен во имя Святой </a:t>
            </a:r>
            <a:r>
              <a:rPr lang="ru-RU" sz="3200" dirty="0" err="1">
                <a:solidFill>
                  <a:srgbClr val="2615C0"/>
                </a:solidFill>
                <a:latin typeface="Montserrat Bold" panose="020B0604020202020204" charset="-52"/>
              </a:rPr>
              <a:t>Живоначальной</a:t>
            </a:r>
            <a:r>
              <a:rPr lang="ru-RU" sz="3200" dirty="0">
                <a:solidFill>
                  <a:srgbClr val="2615C0"/>
                </a:solidFill>
                <a:latin typeface="Montserrat Bold" panose="020B0604020202020204" charset="-52"/>
              </a:rPr>
              <a:t> Троицы, с приделами апостолов Петра и Павла на северной стороне и Рождества Богородицы на южной стороне?</a:t>
            </a:r>
            <a:r>
              <a:rPr lang="en-US" sz="3200" b="1" dirty="0" smtClean="0">
                <a:solidFill>
                  <a:srgbClr val="2615C0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 </a:t>
            </a:r>
            <a:endParaRPr lang="en-US" sz="3200" b="1" dirty="0">
              <a:solidFill>
                <a:srgbClr val="2615C0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3086100"/>
            <a:ext cx="6696075" cy="55626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086100"/>
            <a:ext cx="7543800" cy="55626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297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4800" y="342900"/>
            <a:ext cx="16287058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 smtClean="0">
                <a:solidFill>
                  <a:srgbClr val="0000C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10</a:t>
            </a:r>
            <a:r>
              <a:rPr lang="en-US" sz="3200" b="1" dirty="0" smtClean="0">
                <a:solidFill>
                  <a:srgbClr val="0000C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200" dirty="0">
                <a:solidFill>
                  <a:srgbClr val="0000CC"/>
                </a:solidFill>
                <a:latin typeface="Montserrat Bold" panose="020B0604020202020204" charset="-52"/>
              </a:rPr>
              <a:t> Какое название носит православный храм, один из памятников русской архитектуры XIX века в Забайкалье, который был возведён на пожертвования </a:t>
            </a:r>
            <a:r>
              <a:rPr lang="ru-RU" sz="3200" dirty="0" err="1">
                <a:solidFill>
                  <a:srgbClr val="0000CC"/>
                </a:solidFill>
                <a:latin typeface="Montserrat Bold" panose="020B0604020202020204" charset="-52"/>
              </a:rPr>
              <a:t>кяхтинского</a:t>
            </a:r>
            <a:r>
              <a:rPr lang="ru-RU" sz="3200" dirty="0">
                <a:solidFill>
                  <a:srgbClr val="0000CC"/>
                </a:solidFill>
                <a:latin typeface="Montserrat Bold" panose="020B0604020202020204" charset="-52"/>
              </a:rPr>
              <a:t> купечества в 1830—1838 годах на границе с Монголией в слободе города </a:t>
            </a:r>
            <a:r>
              <a:rPr lang="ru-RU" sz="3200" dirty="0" smtClean="0">
                <a:solidFill>
                  <a:srgbClr val="0000CC"/>
                </a:solidFill>
                <a:latin typeface="Montserrat Bold" panose="020B0604020202020204" charset="-52"/>
              </a:rPr>
              <a:t>Кяхта?</a:t>
            </a:r>
            <a:r>
              <a:rPr lang="ru-RU" sz="3200" b="1" dirty="0" smtClean="0">
                <a:solidFill>
                  <a:srgbClr val="0000C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 </a:t>
            </a:r>
            <a:endParaRPr lang="en-US" sz="3200" b="1" dirty="0">
              <a:solidFill>
                <a:srgbClr val="0000CC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86100"/>
            <a:ext cx="7606523" cy="50678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316" y="3074772"/>
            <a:ext cx="6563542" cy="507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6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143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52600" y="1476749"/>
            <a:ext cx="14782800" cy="6740756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3399" y="333886"/>
            <a:ext cx="16383000" cy="720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2615C0"/>
                </a:solidFill>
                <a:latin typeface="Montserrat Bold" panose="020B0604020202020204" charset="-52"/>
              </a:rPr>
              <a:t>Д</a:t>
            </a:r>
            <a:r>
              <a:rPr lang="ru-RU" sz="3600" b="1" dirty="0" smtClean="0">
                <a:solidFill>
                  <a:srgbClr val="2615C0"/>
                </a:solidFill>
                <a:latin typeface="Montserrat Bold" panose="020B0604020202020204" charset="-52"/>
              </a:rPr>
              <a:t>остопримечательности</a:t>
            </a:r>
            <a:r>
              <a:rPr lang="ru-RU" sz="3600" b="1" dirty="0" smtClean="0">
                <a:solidFill>
                  <a:srgbClr val="2615C0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600" b="1" dirty="0" err="1" smtClean="0">
                <a:solidFill>
                  <a:srgbClr val="2615C0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Кяхтинского</a:t>
            </a:r>
            <a:r>
              <a:rPr lang="ru-RU" sz="3600" b="1" dirty="0" smtClean="0">
                <a:solidFill>
                  <a:srgbClr val="2615C0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600" b="1" dirty="0" smtClean="0">
                <a:solidFill>
                  <a:srgbClr val="2615C0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района</a:t>
            </a:r>
            <a:endParaRPr lang="ru-RU" sz="3600" b="1" dirty="0">
              <a:solidFill>
                <a:srgbClr val="2615C0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64165" y="1659309"/>
            <a:ext cx="5399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2615C0"/>
                </a:solidFill>
                <a:latin typeface="Montserrat Bold" panose="020B0604020202020204" charset="-52"/>
              </a:rPr>
              <a:t>Правильные ответы:</a:t>
            </a:r>
            <a:endParaRPr lang="ru-RU" sz="3600" dirty="0">
              <a:solidFill>
                <a:srgbClr val="2615C0"/>
              </a:solidFill>
              <a:latin typeface="Montserrat Bold" panose="020B0604020202020204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2200" y="3360500"/>
            <a:ext cx="81153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000" dirty="0" err="1" smtClean="0">
                <a:solidFill>
                  <a:schemeClr val="bg1"/>
                </a:solidFill>
                <a:latin typeface="Montserrat Bold" panose="020B0604020202020204" charset="-52"/>
              </a:rPr>
              <a:t>Кяхтинский</a:t>
            </a:r>
            <a:r>
              <a:rPr lang="ru-RU" sz="2000" dirty="0">
                <a:solidFill>
                  <a:schemeClr val="bg1"/>
                </a:solidFill>
                <a:latin typeface="Montserrat Bold" panose="020B0604020202020204" charset="-52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Montserrat Bold" panose="020B0604020202020204" charset="-52"/>
              </a:rPr>
              <a:t>краеведческий музей имени академика В.А. Обручева </a:t>
            </a:r>
          </a:p>
          <a:p>
            <a:pPr marL="342900" indent="-342900">
              <a:buAutoNum type="arabicParenR"/>
            </a:pPr>
            <a:endParaRPr lang="ru-RU" sz="2000" dirty="0" smtClean="0">
              <a:solidFill>
                <a:schemeClr val="bg1"/>
              </a:solidFill>
              <a:latin typeface="Montserrat Bold" panose="020B0604020202020204" charset="-52"/>
            </a:endParaRPr>
          </a:p>
          <a:p>
            <a:pPr marL="342900" indent="-342900">
              <a:buAutoNum type="arabicParenR"/>
            </a:pP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Великий Чайный путь</a:t>
            </a:r>
          </a:p>
          <a:p>
            <a:pPr marL="342900" indent="-342900">
              <a:buAutoNum type="arabicParenR"/>
            </a:pPr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AutoNum type="arabicParenR"/>
            </a:pP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Успенская церковь </a:t>
            </a:r>
          </a:p>
          <a:p>
            <a:pPr marL="342900" indent="-342900">
              <a:buAutoNum type="arabicParenR"/>
            </a:pPr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AutoNum type="arabicParenR"/>
            </a:pPr>
            <a:r>
              <a:rPr lang="ru-RU" sz="2000" b="1" dirty="0">
                <a:solidFill>
                  <a:schemeClr val="bg1"/>
                </a:solidFill>
                <a:latin typeface="Montserrat Bold" panose="020B0604020202020204" charset="-52"/>
              </a:rPr>
              <a:t>П</a:t>
            </a:r>
            <a:r>
              <a:rPr lang="ru-RU" sz="2000" b="1" dirty="0" smtClean="0">
                <a:solidFill>
                  <a:schemeClr val="bg1"/>
                </a:solidFill>
                <a:latin typeface="Montserrat Bold" panose="020B0604020202020204" charset="-52"/>
              </a:rPr>
              <a:t>амятник </a:t>
            </a:r>
            <a:r>
              <a:rPr lang="ru-RU" sz="2000" b="1" dirty="0">
                <a:solidFill>
                  <a:schemeClr val="bg1"/>
                </a:solidFill>
                <a:latin typeface="Montserrat Bold" panose="020B0604020202020204" charset="-52"/>
              </a:rPr>
              <a:t>советским и монгольским воинам, погибшим в 1939 году в боях на реке </a:t>
            </a:r>
            <a:r>
              <a:rPr lang="ru-RU" sz="2000" b="1" dirty="0" smtClean="0">
                <a:solidFill>
                  <a:schemeClr val="bg1"/>
                </a:solidFill>
                <a:latin typeface="Montserrat Bold" panose="020B0604020202020204" charset="-52"/>
              </a:rPr>
              <a:t>Халхин-Гол</a:t>
            </a:r>
          </a:p>
          <a:p>
            <a:pPr marL="342900" indent="-342900">
              <a:buAutoNum type="arabicParenR"/>
            </a:pPr>
            <a:endParaRPr lang="ru-RU" sz="2000" b="1" dirty="0">
              <a:solidFill>
                <a:schemeClr val="bg1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AutoNum type="arabicParenR"/>
            </a:pP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0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Данац</a:t>
            </a: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«</a:t>
            </a:r>
            <a:r>
              <a:rPr lang="ru-RU" sz="20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Балдан</a:t>
            </a: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0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Брэйбун</a:t>
            </a: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» </a:t>
            </a:r>
          </a:p>
          <a:p>
            <a:pPr marL="342900" indent="-342900">
              <a:buAutoNum type="arabicParenR"/>
            </a:pPr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endParaRPr lang="ru-RU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AutoNum type="arabicParenR"/>
            </a:pPr>
            <a:endParaRPr lang="ru-RU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82300" y="3321040"/>
            <a:ext cx="4419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6) Гостиные ряды </a:t>
            </a:r>
          </a:p>
          <a:p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7) Константин Рокоссовский </a:t>
            </a:r>
          </a:p>
          <a:p>
            <a:endParaRPr lang="ru-RU" sz="2000" dirty="0" smtClean="0">
              <a:solidFill>
                <a:schemeClr val="bg1"/>
              </a:solidFill>
              <a:latin typeface="Montserrat Bold" panose="020B0604020202020204" charset="-52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8) </a:t>
            </a:r>
            <a:r>
              <a:rPr lang="ru-RU" sz="2000" b="1" dirty="0" smtClean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Дом купца </a:t>
            </a:r>
            <a:r>
              <a:rPr lang="ru-RU" sz="2000" b="1" dirty="0" smtClean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Лушникова </a:t>
            </a:r>
            <a:r>
              <a:rPr lang="ru-RU" sz="2000" b="1" dirty="0" smtClean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А.М. </a:t>
            </a:r>
            <a:endParaRPr lang="ru-RU" sz="2000" b="1" dirty="0" smtClean="0">
              <a:solidFill>
                <a:schemeClr val="bg1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  <a:p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9) Троицкий собор </a:t>
            </a:r>
          </a:p>
          <a:p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10) Воскресенская церковь </a:t>
            </a:r>
            <a:endParaRPr lang="en-US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b="1" dirty="0">
              <a:solidFill>
                <a:schemeClr val="bg1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AutoNum type="arabicParenR"/>
            </a:pPr>
            <a:endParaRPr lang="ru-RU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866900"/>
            <a:ext cx="9372600" cy="640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866900"/>
            <a:ext cx="116586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019300"/>
            <a:ext cx="9677400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333500"/>
            <a:ext cx="131064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1714500"/>
            <a:ext cx="12420600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472330" y="-2886396"/>
            <a:ext cx="7643273" cy="14863865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017156" y="1088050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47800" y="1464288"/>
            <a:ext cx="15125701" cy="6283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endParaRPr lang="ru-RU" sz="35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 algn="ctr">
              <a:lnSpc>
                <a:spcPts val="4900"/>
              </a:lnSpc>
              <a:buAutoNum type="arabicParenR"/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Купец</a:t>
            </a:r>
          </a:p>
          <a:p>
            <a:pPr marL="514350" indent="-514350" algn="ctr">
              <a:lnSpc>
                <a:spcPts val="4900"/>
              </a:lnSpc>
              <a:buAutoNum type="arabicParenR"/>
            </a:pPr>
            <a:endParaRPr lang="ru-RU" sz="35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 algn="ctr">
              <a:lnSpc>
                <a:spcPts val="4900"/>
              </a:lnSpc>
              <a:buAutoNum type="arabicParenR"/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Чайный путь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Чикой</a:t>
            </a:r>
          </a:p>
          <a:p>
            <a:pPr algn="ctr">
              <a:lnSpc>
                <a:spcPts val="4900"/>
              </a:lnSpc>
            </a:pP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Троицкосавск</a:t>
            </a:r>
            <a:endParaRPr lang="ru-RU" sz="35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Кяхта 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173731" y="2937811"/>
            <a:ext cx="7391400" cy="5665491"/>
            <a:chOff x="0" y="0"/>
            <a:chExt cx="1940262" cy="15491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0262" cy="1549102"/>
            </a:xfrm>
            <a:custGeom>
              <a:avLst/>
              <a:gdLst/>
              <a:ahLst/>
              <a:cxnLst/>
              <a:rect l="l" t="t" r="r" b="b"/>
              <a:pathLst>
                <a:path w="1940262" h="1549102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495506"/>
                  </a:lnTo>
                  <a:cubicBezTo>
                    <a:pt x="1940262" y="1509720"/>
                    <a:pt x="1934615" y="1523353"/>
                    <a:pt x="1924564" y="1533404"/>
                  </a:cubicBezTo>
                  <a:cubicBezTo>
                    <a:pt x="1914513" y="1543455"/>
                    <a:pt x="1900880" y="1549102"/>
                    <a:pt x="1886666" y="1549102"/>
                  </a:cubicBezTo>
                  <a:lnTo>
                    <a:pt x="53596" y="1549102"/>
                  </a:lnTo>
                  <a:cubicBezTo>
                    <a:pt x="39381" y="1549102"/>
                    <a:pt x="25749" y="1543455"/>
                    <a:pt x="15698" y="1533404"/>
                  </a:cubicBezTo>
                  <a:cubicBezTo>
                    <a:pt x="5647" y="1523353"/>
                    <a:pt x="0" y="1509720"/>
                    <a:pt x="0" y="1495506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0262" cy="1587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48253" y="259159"/>
            <a:ext cx="160782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ctr">
              <a:lnSpc>
                <a:spcPts val="5599"/>
              </a:lnSpc>
              <a:buAutoNum type="arabicPeriod"/>
            </a:pP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Гимн является официальным символом муниципального </a:t>
            </a:r>
            <a:r>
              <a:rPr lang="ru-RU" sz="28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образования </a:t>
            </a: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«Кяхтинский район»</a:t>
            </a:r>
          </a:p>
          <a:p>
            <a:pPr algn="ctr">
              <a:lnSpc>
                <a:spcPts val="5599"/>
              </a:lnSpc>
            </a:pP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Кто исполняет  гимн </a:t>
            </a:r>
            <a:r>
              <a:rPr lang="ru-RU" sz="2800" b="1" dirty="0" err="1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Кяхтинского</a:t>
            </a: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 ?</a:t>
            </a:r>
            <a:endParaRPr lang="en-US" sz="2800" b="1" dirty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4" name="Мое исполнение - Гимн Кяхтинского район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25400" y="3555788"/>
            <a:ext cx="2971800" cy="29718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953" y="2945453"/>
            <a:ext cx="7772400" cy="565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9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1156609" y="236938"/>
            <a:ext cx="6949293" cy="8349777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18507" y="2552700"/>
            <a:ext cx="6025495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4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44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Когда был утверждён флаг </a:t>
            </a:r>
            <a:r>
              <a:rPr lang="ru-RU" sz="4400" b="1" dirty="0" err="1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Кяхтинского</a:t>
            </a:r>
            <a:r>
              <a:rPr lang="ru-RU" sz="44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 ?</a:t>
            </a:r>
            <a:endParaRPr lang="en-US" sz="4400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414017"/>
            <a:ext cx="5105400" cy="81366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433706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1156609" y="236938"/>
            <a:ext cx="6949293" cy="8349777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0"/>
          <p:cNvSpPr txBox="1"/>
          <p:nvPr/>
        </p:nvSpPr>
        <p:spPr>
          <a:xfrm>
            <a:off x="1532540" y="2095500"/>
            <a:ext cx="6140025" cy="5027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2800" b="1" dirty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2800" dirty="0">
                <a:solidFill>
                  <a:schemeClr val="bg1"/>
                </a:solidFill>
                <a:latin typeface="Montserrat Bold" panose="020B0604020202020204" charset="-52"/>
              </a:rPr>
              <a:t>Как зовут советскую бурятскую певицу, Заслуженную артистку Бурятской АССР (1988) и солистку Бурятской филармонии, родом из </a:t>
            </a:r>
            <a:r>
              <a:rPr lang="ru-RU" sz="2800" dirty="0" err="1">
                <a:solidFill>
                  <a:schemeClr val="bg1"/>
                </a:solidFill>
                <a:latin typeface="Montserrat Bold" panose="020B0604020202020204" charset="-52"/>
              </a:rPr>
              <a:t>Кяхтинского</a:t>
            </a:r>
            <a:r>
              <a:rPr lang="ru-RU" sz="2800" dirty="0">
                <a:solidFill>
                  <a:schemeClr val="bg1"/>
                </a:solidFill>
                <a:latin typeface="Montserrat Bold" panose="020B0604020202020204" charset="-52"/>
              </a:rPr>
              <a:t> района?</a:t>
            </a:r>
            <a:endParaRPr lang="en-US" sz="2800" b="1" dirty="0">
              <a:solidFill>
                <a:schemeClr val="bg1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408" y="333897"/>
            <a:ext cx="6186110" cy="801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846291" y="876300"/>
            <a:ext cx="6615790" cy="7153123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095599" y="2813316"/>
            <a:ext cx="667899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dirty="0" smtClean="0">
                <a:solidFill>
                  <a:schemeClr val="bg1"/>
                </a:solidFill>
                <a:latin typeface="Montserrat Bold" panose="020B0604020202020204" charset="-52"/>
              </a:rPr>
              <a:t>4. Как </a:t>
            </a:r>
            <a:r>
              <a:rPr lang="ru-RU" sz="3200" dirty="0">
                <a:solidFill>
                  <a:schemeClr val="bg1"/>
                </a:solidFill>
                <a:latin typeface="Montserrat Bold" panose="020B0604020202020204" charset="-52"/>
              </a:rPr>
              <a:t>зовут первого </a:t>
            </a:r>
            <a:r>
              <a:rPr lang="ru-RU" sz="3200" b="1" dirty="0">
                <a:solidFill>
                  <a:schemeClr val="bg1"/>
                </a:solidFill>
                <a:latin typeface="Montserrat Bold" panose="020B0604020202020204" charset="-52"/>
              </a:rPr>
              <a:t>чемпиона Европы </a:t>
            </a:r>
            <a:r>
              <a:rPr lang="ru-RU" sz="3200" dirty="0">
                <a:solidFill>
                  <a:schemeClr val="bg1"/>
                </a:solidFill>
                <a:latin typeface="Montserrat Bold" panose="020B0604020202020204" charset="-52"/>
              </a:rPr>
              <a:t>среди советских спортсменов на марафонской дистанции, родившегося в селе </a:t>
            </a:r>
            <a:r>
              <a:rPr lang="ru-RU" sz="3200" dirty="0" err="1">
                <a:solidFill>
                  <a:schemeClr val="bg1"/>
                </a:solidFill>
                <a:latin typeface="Montserrat Bold" panose="020B0604020202020204" charset="-52"/>
              </a:rPr>
              <a:t>Хоронхой</a:t>
            </a:r>
            <a:r>
              <a:rPr lang="ru-RU" sz="3200" dirty="0">
                <a:solidFill>
                  <a:schemeClr val="bg1"/>
                </a:solidFill>
                <a:latin typeface="Montserrat Bold" panose="020B0604020202020204" charset="-52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Montserrat Bold" panose="020B0604020202020204" charset="-52"/>
              </a:rPr>
              <a:t>Кяхтинского</a:t>
            </a:r>
            <a:r>
              <a:rPr lang="ru-RU" sz="3200" dirty="0">
                <a:solidFill>
                  <a:schemeClr val="bg1"/>
                </a:solidFill>
                <a:latin typeface="Montserrat Bold" panose="020B0604020202020204" charset="-52"/>
              </a:rPr>
              <a:t> района </a:t>
            </a:r>
            <a:r>
              <a:rPr lang="ru-RU" sz="3200" dirty="0" smtClean="0">
                <a:solidFill>
                  <a:schemeClr val="bg1"/>
                </a:solidFill>
                <a:latin typeface="Montserrat Bold" panose="020B0604020202020204" charset="-52"/>
              </a:rPr>
              <a:t>?</a:t>
            </a:r>
            <a:endParaRPr lang="ru-RU" sz="3200" dirty="0">
              <a:solidFill>
                <a:schemeClr val="bg1"/>
              </a:solidFill>
              <a:latin typeface="Montserrat Bold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650" y="1028699"/>
            <a:ext cx="6011950" cy="710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16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457200" y="876300"/>
            <a:ext cx="7004881" cy="7153123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609600" y="2841755"/>
            <a:ext cx="6934200" cy="2469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dirty="0" smtClean="0">
                <a:solidFill>
                  <a:schemeClr val="bg1"/>
                </a:solidFill>
                <a:latin typeface="Montserrat Bold" panose="020B0604020202020204" charset="-52"/>
              </a:rPr>
              <a:t>5.</a:t>
            </a:r>
            <a:r>
              <a:rPr lang="ru-RU" sz="3200" dirty="0">
                <a:solidFill>
                  <a:schemeClr val="bg1"/>
                </a:solidFill>
                <a:latin typeface="Montserrat Bold" panose="020B0604020202020204" charset="-52"/>
              </a:rPr>
              <a:t> Кто в настоящее время является </a:t>
            </a:r>
          </a:p>
          <a:p>
            <a:pPr algn="ctr">
              <a:lnSpc>
                <a:spcPts val="4899"/>
              </a:lnSpc>
            </a:pPr>
            <a:r>
              <a:rPr lang="ru-RU" sz="3200" dirty="0">
                <a:solidFill>
                  <a:schemeClr val="bg1"/>
                </a:solidFill>
                <a:latin typeface="Montserrat Bold" panose="020B0604020202020204" charset="-52"/>
              </a:rPr>
              <a:t>Главой </a:t>
            </a:r>
            <a:r>
              <a:rPr lang="ru-RU" sz="3200" dirty="0" err="1">
                <a:solidFill>
                  <a:schemeClr val="bg1"/>
                </a:solidFill>
                <a:latin typeface="Montserrat Bold" panose="020B0604020202020204" charset="-52"/>
              </a:rPr>
              <a:t>Кяхтинского</a:t>
            </a:r>
            <a:r>
              <a:rPr lang="ru-RU" sz="3200" dirty="0">
                <a:solidFill>
                  <a:schemeClr val="bg1"/>
                </a:solidFill>
                <a:latin typeface="Montserrat Bold" panose="020B0604020202020204" charset="-52"/>
              </a:rPr>
              <a:t> района</a:t>
            </a:r>
            <a:r>
              <a:rPr lang="ru-RU" sz="3200" dirty="0" smtClean="0">
                <a:solidFill>
                  <a:schemeClr val="bg1"/>
                </a:solidFill>
                <a:latin typeface="Montserrat Bold" panose="020B0604020202020204" charset="-52"/>
              </a:rPr>
              <a:t>?</a:t>
            </a:r>
            <a:r>
              <a:rPr lang="en-US" sz="3200" b="1" dirty="0" smtClean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 </a:t>
            </a:r>
            <a:endParaRPr lang="en-US" sz="3200" b="1" dirty="0">
              <a:solidFill>
                <a:schemeClr val="bg1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  <a:p>
            <a:pPr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Montserrat Bold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1104900"/>
            <a:ext cx="5958759" cy="661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2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113061" y="647700"/>
            <a:ext cx="11219997" cy="7501466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28017" y="952500"/>
            <a:ext cx="71900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5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343400" y="1943100"/>
            <a:ext cx="8229603" cy="5655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ctr">
              <a:lnSpc>
                <a:spcPts val="4900"/>
              </a:lnSpc>
              <a:buAutoNum type="arabicPeriod"/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Дамба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Занданов</a:t>
            </a:r>
            <a:endParaRPr lang="ru-RU" sz="35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 algn="ctr">
              <a:lnSpc>
                <a:spcPts val="4900"/>
              </a:lnSpc>
              <a:buAutoNum type="arabicPeriod"/>
            </a:pPr>
            <a:endParaRPr lang="ru-RU" sz="35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25 сентября 2008 г.</a:t>
            </a:r>
          </a:p>
          <a:p>
            <a:pPr algn="ctr">
              <a:lnSpc>
                <a:spcPts val="4900"/>
              </a:lnSpc>
            </a:pPr>
            <a:endParaRPr lang="ru-RU" sz="35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Елизавета Петровна Осеева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Сергей Константинович Попов</a:t>
            </a:r>
          </a:p>
          <a:p>
            <a:pPr algn="ctr">
              <a:lnSpc>
                <a:spcPts val="4900"/>
              </a:lnSpc>
            </a:pPr>
            <a:endParaRPr lang="ru-RU" sz="35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Андрей Юрьевич Фомин </a:t>
            </a:r>
            <a:endParaRPr lang="en-US" sz="3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048250" y="7175268"/>
            <a:ext cx="7315200" cy="1130531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68754" y="7372233"/>
            <a:ext cx="6874193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Присоединяйтесь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 </a:t>
            </a: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нам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723900"/>
            <a:ext cx="6057900" cy="6057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4716</TotalTime>
  <Words>707</Words>
  <Application>Microsoft Office PowerPoint</Application>
  <PresentationFormat>Произвольный</PresentationFormat>
  <Paragraphs>149</Paragraphs>
  <Slides>40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7" baseType="lpstr">
      <vt:lpstr>Calibri</vt:lpstr>
      <vt:lpstr>Times New Roman</vt:lpstr>
      <vt:lpstr>Montserrat Bold</vt:lpstr>
      <vt:lpstr>Montserrat</vt:lpstr>
      <vt:lpstr>Arial</vt:lpstr>
      <vt:lpstr>Cambria Math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МКУ РУО МО "Кяхтинский район"</cp:lastModifiedBy>
  <cp:revision>141</cp:revision>
  <dcterms:created xsi:type="dcterms:W3CDTF">2006-08-16T00:00:00Z</dcterms:created>
  <dcterms:modified xsi:type="dcterms:W3CDTF">2025-03-20T04:42:55Z</dcterms:modified>
  <dc:identifier>DAGcI845alw</dc:identifier>
</cp:coreProperties>
</file>