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Futura PT Bold" panose="020B0604020202020204" charset="-52"/>
      <p:bold r:id="rId18"/>
    </p:embeddedFont>
    <p:embeddedFont>
      <p:font typeface="Futura PT Book Italic" panose="020B0502020204090303" charset="-52"/>
      <p:regular r:id="rId19"/>
    </p:embeddedFont>
    <p:embeddedFont>
      <p:font typeface="Futura PT Cond Book" panose="020B0604020202020204" charset="-52"/>
      <p:regular r:id="rId20"/>
    </p:embeddedFont>
    <p:embeddedFont>
      <p:font typeface="Futura PT Cond Extra Bold" panose="020B0604020202020204" charset="-52"/>
      <p:bold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E4E"/>
    <a:srgbClr val="CCCDC7"/>
    <a:srgbClr val="890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9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52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7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56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77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55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97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8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7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98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79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0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B8431-C551-4F53-A601-EF8896E60C8A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5ACF7-06B6-4D82-B53E-AD82EF990D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23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0058" y="1458240"/>
            <a:ext cx="7841941" cy="1962217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Патриотический порыв и самоотверженный труд детей Бурятии в годы Великой Отечественной войны 1941-1945 гг.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7783" y="3775547"/>
            <a:ext cx="7212331" cy="1655762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Василий Баташов, студент 4 курса БГУ им. </a:t>
            </a:r>
            <a:r>
              <a:rPr lang="ru-RU" sz="2800" dirty="0" err="1">
                <a:solidFill>
                  <a:schemeClr val="bg1"/>
                </a:solidFill>
                <a:latin typeface="Futura PT Cond Book" panose="020B0406020204020203" pitchFamily="34" charset="-52"/>
              </a:rPr>
              <a:t>Доржи</a:t>
            </a:r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 Банзарова, председатель комиссии по взаимодействию с органами местных самоуправлений Молодежной палаты при Народном Хурале 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8" b="10717"/>
          <a:stretch/>
        </p:blipFill>
        <p:spPr>
          <a:xfrm>
            <a:off x="-285751" y="1257300"/>
            <a:ext cx="5996999" cy="5600700"/>
          </a:xfrm>
          <a:prstGeom prst="rect">
            <a:avLst/>
          </a:prstGeom>
        </p:spPr>
      </p:pic>
      <p:pic>
        <p:nvPicPr>
          <p:cNvPr id="12" name="Picture 4" descr="https://www.bsu.ru/content/page/21500/logotip-bgu-PNG-(1476x1476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034" y="100443"/>
            <a:ext cx="1357797" cy="13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15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472" y="-67656"/>
            <a:ext cx="4517528" cy="69256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844" y="4591665"/>
            <a:ext cx="11978640" cy="1929120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Дети войны: </a:t>
            </a:r>
            <a:br>
              <a:rPr lang="ru-RU" sz="5400" dirty="0">
                <a:solidFill>
                  <a:schemeClr val="bg1"/>
                </a:solidFill>
                <a:latin typeface="Futura PT Cond Extra Bold" panose="020B0A06020204020203" pitchFamily="34" charset="-52"/>
              </a:rPr>
            </a:br>
            <a:r>
              <a:rPr lang="ru-RU" sz="54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Общенациональный подвиг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3198" y="1295876"/>
            <a:ext cx="81007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Futura PT Book Italic" panose="020B0502020204090303" pitchFamily="34" charset="-52"/>
              </a:rPr>
              <a:t>Победа ковалась не только взрослыми, но и детьми — вашими ровесниками.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50191" y="2928382"/>
            <a:ext cx="672428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chemeClr val="bg1"/>
                </a:solidFill>
                <a:effectLst/>
                <a:latin typeface="Futura PT Book Italic" panose="020B0502020204090303" pitchFamily="34" charset="-52"/>
              </a:rPr>
              <a:t>Они были партизанами, солдатами, рабочими на заводах и в полях.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2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4928880"/>
            <a:ext cx="12192000" cy="1929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Бурятия: Тыл, ставший фронтом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81560" y="2482056"/>
            <a:ext cx="9228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Futura PT Book Italic" panose="020B0502020204090303" pitchFamily="34" charset="-52"/>
              </a:rPr>
              <a:t>Республика была в глубоком тылу, но ее дети тоже приближали Победу</a:t>
            </a:r>
          </a:p>
          <a:p>
            <a:endParaRPr lang="ru-RU" dirty="0">
              <a:solidFill>
                <a:schemeClr val="bg1"/>
              </a:solidFill>
              <a:latin typeface="Futura PT Book Italic" panose="020B0502020204090303" pitchFamily="34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08476" y="3550711"/>
            <a:ext cx="83723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Та эпоха воспитывала не мечтателей, а делателей. </a:t>
            </a:r>
            <a:b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</a:br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Их мечты были отложены, а вместо этого их воспитала сама жизнь — полная тяжелого труда и ответственности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b="14639"/>
          <a:stretch/>
        </p:blipFill>
        <p:spPr>
          <a:xfrm>
            <a:off x="780014" y="419256"/>
            <a:ext cx="3436700" cy="1920517"/>
          </a:xfrm>
          <a:prstGeom prst="rect">
            <a:avLst/>
          </a:prstGeom>
        </p:spPr>
      </p:pic>
      <p:pic>
        <p:nvPicPr>
          <p:cNvPr id="5124" name="Picture 4" descr="http://baikalrb.ru/from-front/Ulan-Ude_fronty/images/Ersho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1"/>
          <a:stretch/>
        </p:blipFill>
        <p:spPr bwMode="auto">
          <a:xfrm>
            <a:off x="4643826" y="419392"/>
            <a:ext cx="3229930" cy="192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baikalrb.ru/from-front/Ulan-Ude_fronty/images/Sandruzhina_sh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" b="10378"/>
          <a:stretch/>
        </p:blipFill>
        <p:spPr bwMode="auto">
          <a:xfrm>
            <a:off x="8300868" y="419256"/>
            <a:ext cx="3090549" cy="192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Двойные кавычки – Бесплатные иконки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344" y="3550711"/>
            <a:ext cx="1261020" cy="126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27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116580" y="4422065"/>
            <a:ext cx="6511968" cy="87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Учёба как подвиг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65" y="384794"/>
            <a:ext cx="4207730" cy="6109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22574"/>
          <a:stretch/>
        </p:blipFill>
        <p:spPr>
          <a:xfrm>
            <a:off x="5116580" y="384794"/>
            <a:ext cx="6511968" cy="376177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16580" y="5292101"/>
            <a:ext cx="6511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«Хорошей учебой мы радовали </a:t>
            </a:r>
            <a:br>
              <a:rPr lang="ru-RU" sz="3600" dirty="0">
                <a:solidFill>
                  <a:schemeClr val="bg1"/>
                </a:solidFill>
                <a:latin typeface="Futura PT Cond Book" panose="020B0406020204020203" pitchFamily="34" charset="-52"/>
              </a:rPr>
            </a:br>
            <a:r>
              <a:rPr lang="ru-RU" sz="36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своих отцов и братьев на фронте»</a:t>
            </a:r>
          </a:p>
        </p:txBody>
      </p:sp>
    </p:spTree>
    <p:extLst>
      <p:ext uri="{BB962C8B-B14F-4D97-AF65-F5344CB8AC3E}">
        <p14:creationId xmlns:p14="http://schemas.microsoft.com/office/powerpoint/2010/main" val="346073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814994"/>
            <a:ext cx="12192000" cy="87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94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ЗАВОД ВМЕСТО ДЕТСТВА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93931" y="2206872"/>
            <a:ext cx="8735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– Подростки встали к станкам вместо ушедших на фронт отцов.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430" y="1775986"/>
            <a:ext cx="270779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>
                <a:solidFill>
                  <a:schemeClr val="bg1"/>
                </a:solidFill>
                <a:latin typeface="Futura PT Cond Book" panose="020B0406020204020203" pitchFamily="34" charset="-52"/>
              </a:rPr>
              <a:t>ОНИ</a:t>
            </a:r>
            <a:endParaRPr lang="ru-RU" sz="13800" b="1" dirty="0">
              <a:solidFill>
                <a:schemeClr val="bg1"/>
              </a:solidFill>
              <a:latin typeface="Futura PT Cond Book" panose="020B0406020204020203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93931" y="2730092"/>
            <a:ext cx="8677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>
                <a:solidFill>
                  <a:prstClr val="white"/>
                </a:solidFill>
                <a:latin typeface="Futura PT Cond Book" panose="020B0406020204020203" pitchFamily="34" charset="-52"/>
              </a:rPr>
              <a:t>– Работали по 12-14-часовой в день. Спали прямо в цехах.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93931" y="3253312"/>
            <a:ext cx="8735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>
                <a:solidFill>
                  <a:prstClr val="white"/>
                </a:solidFill>
                <a:latin typeface="Futura PT Cond Book" panose="020B0406020204020203" pitchFamily="34" charset="-52"/>
              </a:rPr>
              <a:t>– Чтобы дотянуться до станка, подставляли себе ящики.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308" y="4259964"/>
            <a:ext cx="3424383" cy="21994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38" y="4255556"/>
            <a:ext cx="3917947" cy="22038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207" y="4255555"/>
            <a:ext cx="3210978" cy="220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8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13787" y="517236"/>
            <a:ext cx="6762868" cy="1673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Учителя-подростки </a:t>
            </a:r>
            <a:b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</a:br>
            <a: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и помощь фронту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36138" y="2755023"/>
            <a:ext cx="59094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– Учеников-девятиклассников назначали учителями в школы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3"/>
          <a:stretch/>
        </p:blipFill>
        <p:spPr>
          <a:xfrm>
            <a:off x="238296" y="2557480"/>
            <a:ext cx="5922354" cy="37463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36138" y="5226599"/>
            <a:ext cx="5983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– </a:t>
            </a:r>
            <a:r>
              <a:rPr lang="ru-RU" sz="3200" dirty="0">
                <a:solidFill>
                  <a:prstClr val="white"/>
                </a:solidFill>
                <a:latin typeface="Futura PT Cond Book" panose="020B0406020204020203" pitchFamily="34" charset="-52"/>
              </a:rPr>
              <a:t>Школьники помогали в госпиталях: писали письма, давали концерты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36138" y="3990811"/>
            <a:ext cx="59094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– </a:t>
            </a:r>
            <a:r>
              <a:rPr lang="ru-RU" sz="3200" dirty="0">
                <a:solidFill>
                  <a:prstClr val="white"/>
                </a:solidFill>
                <a:latin typeface="Futura PT Cond Book" panose="020B0406020204020203" pitchFamily="34" charset="-52"/>
              </a:rPr>
              <a:t>Улан-Удэнский Дом пионеров дал 267 концертов для раненых</a:t>
            </a:r>
          </a:p>
        </p:txBody>
      </p:sp>
    </p:spTree>
    <p:extLst>
      <p:ext uri="{BB962C8B-B14F-4D97-AF65-F5344CB8AC3E}">
        <p14:creationId xmlns:p14="http://schemas.microsoft.com/office/powerpoint/2010/main" val="3243461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480397"/>
            <a:ext cx="12496800" cy="87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Юные герои Бурятии на фронте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45044" y="5205542"/>
            <a:ext cx="3147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Futura PT Bold" panose="020B0902020204020203" pitchFamily="34" charset="-52"/>
              </a:rPr>
              <a:t>Василий </a:t>
            </a:r>
            <a:r>
              <a:rPr lang="ru-RU" sz="2800" dirty="0" err="1">
                <a:solidFill>
                  <a:schemeClr val="bg1"/>
                </a:solidFill>
                <a:latin typeface="Futura PT Bold" panose="020B0902020204020203" pitchFamily="34" charset="-52"/>
              </a:rPr>
              <a:t>Хантаев</a:t>
            </a:r>
            <a:endParaRPr lang="ru-RU" sz="2800" dirty="0">
              <a:solidFill>
                <a:schemeClr val="bg1"/>
              </a:solidFill>
              <a:latin typeface="Futura PT Bold" panose="020B0902020204020203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5044" y="5728762"/>
            <a:ext cx="5289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В уличных боях в Берлине, оставшись один у орудия, подбил несколько вражеских машин, будучи раненым.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4441" y="5205542"/>
            <a:ext cx="3373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Futura PT Bold" panose="020B0902020204020203" pitchFamily="34" charset="-52"/>
              </a:rPr>
              <a:t>Георгий Москалев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24441" y="5728761"/>
            <a:ext cx="5289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Герой Советского Союза. За мужество при форсировании Дуная в 1944 году.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73" y="1670179"/>
            <a:ext cx="2598650" cy="3464867"/>
          </a:xfrm>
          <a:prstGeom prst="snip2DiagRect">
            <a:avLst>
              <a:gd name="adj1" fmla="val 0"/>
              <a:gd name="adj2" fmla="val 9881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989" y="1612043"/>
            <a:ext cx="2747942" cy="3523003"/>
          </a:xfrm>
          <a:prstGeom prst="snip2DiagRect">
            <a:avLst>
              <a:gd name="adj1" fmla="val 0"/>
              <a:gd name="adj2" fmla="val 11574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311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86323" y="5987964"/>
            <a:ext cx="7253146" cy="87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300" spc="3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опалённая войной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4564" y="3998692"/>
            <a:ext cx="7144905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600" dirty="0">
                <a:solidFill>
                  <a:prstClr val="white"/>
                </a:solidFill>
                <a:latin typeface="Futura PT Cond Extra Bold" panose="020B0A06020204020203" pitchFamily="34" charset="-52"/>
              </a:rPr>
              <a:t>ПАМЯТЬ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78781" y="4074814"/>
            <a:ext cx="42857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— малолетний узник фашистского концлагеря.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В 2 года был разлучен с матерью, спасен литовской семьей. После войны вернулся на родину, стал журналистом в Улан-Удэ. Всю жизнь посвятил сохранению памяти о детях — жертвах войны.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50481" y="3493874"/>
            <a:ext cx="4198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utura PT Bold" panose="020B0902020204020203" pitchFamily="34" charset="-52"/>
              </a:rPr>
              <a:t>Леонид </a:t>
            </a:r>
            <a:r>
              <a:rPr lang="ru-RU" sz="3200" dirty="0" err="1">
                <a:solidFill>
                  <a:schemeClr val="bg1"/>
                </a:solidFill>
                <a:latin typeface="Futura PT Bold" panose="020B0902020204020203" pitchFamily="34" charset="-52"/>
              </a:rPr>
              <a:t>Синегрибов</a:t>
            </a:r>
            <a:r>
              <a:rPr lang="ru-RU" sz="3200" dirty="0">
                <a:solidFill>
                  <a:schemeClr val="bg1"/>
                </a:solidFill>
                <a:latin typeface="Futura PT Bold" panose="020B0902020204020203" pitchFamily="34" charset="-52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122" y="546041"/>
            <a:ext cx="2906186" cy="2906186"/>
          </a:xfrm>
          <a:prstGeom prst="snip2DiagRect">
            <a:avLst>
              <a:gd name="adj1" fmla="val 0"/>
              <a:gd name="adj2" fmla="val 1045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39" y="546041"/>
            <a:ext cx="5550618" cy="3691160"/>
          </a:xfrm>
          <a:prstGeom prst="snip2DiagRect">
            <a:avLst>
              <a:gd name="adj1" fmla="val 0"/>
              <a:gd name="adj2" fmla="val 13689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6572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9454" y="248727"/>
            <a:ext cx="1131912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0" dirty="0">
                <a:solidFill>
                  <a:prstClr val="white"/>
                </a:solidFill>
                <a:latin typeface="Futura PT Cond Extra Bold" panose="020B0A06020204020203" pitchFamily="34" charset="-52"/>
              </a:rPr>
              <a:t>Наследие и призыв</a:t>
            </a:r>
            <a:endParaRPr lang="ru-RU" sz="11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52319" y="2265325"/>
            <a:ext cx="48622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Тогда у них была одна цель — Победа.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56217" y="2265325"/>
            <a:ext cx="53663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Сейчас у нас другие вызовы — равнодушие, выбор, соблазн уехать.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7046" y="2927044"/>
            <a:ext cx="45127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Их война была на фронте и у станка.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56217" y="3393727"/>
            <a:ext cx="53663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Наша война — это битва с безразличием, это борьба за процветание нашей Бурятии.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5206466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Futura PT Cond Book" panose="020B0406020204020203" pitchFamily="34" charset="-52"/>
              </a:rPr>
              <a:t>Давайте вдохновляться их примером!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Futura PT Cond Book" panose="020B0406020204020203" pitchFamily="34" charset="-52"/>
              </a:rPr>
              <a:t>Жить, учиться и работать в нашей республике с тем же упорством, что и они.</a:t>
            </a:r>
          </a:p>
        </p:txBody>
      </p:sp>
    </p:spTree>
    <p:extLst>
      <p:ext uri="{BB962C8B-B14F-4D97-AF65-F5344CB8AC3E}">
        <p14:creationId xmlns:p14="http://schemas.microsoft.com/office/powerpoint/2010/main" val="3758623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0058" y="1458240"/>
            <a:ext cx="7841941" cy="1962217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Futura PT Cond Extra Bold" panose="020B0A06020204020203" pitchFamily="34" charset="-52"/>
              </a:rPr>
              <a:t>Патриотический порыв и самоотверженный труд детей Бурятии в годы Великой Отечественной войны 1941-1945 гг.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7783" y="3775547"/>
            <a:ext cx="7212331" cy="1655762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Василий Баташов, студент 4 курса БГУ им. </a:t>
            </a:r>
            <a:r>
              <a:rPr lang="ru-RU" sz="2800" dirty="0" err="1">
                <a:solidFill>
                  <a:schemeClr val="bg1"/>
                </a:solidFill>
                <a:latin typeface="Futura PT Cond Book" panose="020B0406020204020203" pitchFamily="34" charset="-52"/>
              </a:rPr>
              <a:t>Доржи</a:t>
            </a:r>
            <a:r>
              <a:rPr lang="ru-RU" sz="2800" dirty="0">
                <a:solidFill>
                  <a:schemeClr val="bg1"/>
                </a:solidFill>
                <a:latin typeface="Futura PT Cond Book" panose="020B0406020204020203" pitchFamily="34" charset="-52"/>
              </a:rPr>
              <a:t> Банзарова, председатель комиссии по взаимодействию с органами местных самоуправлений Молодежной палаты при Народном Хурале 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8" b="10717"/>
          <a:stretch/>
        </p:blipFill>
        <p:spPr>
          <a:xfrm>
            <a:off x="-285751" y="1257300"/>
            <a:ext cx="5996999" cy="5600700"/>
          </a:xfrm>
          <a:prstGeom prst="rect">
            <a:avLst/>
          </a:prstGeom>
        </p:spPr>
      </p:pic>
      <p:pic>
        <p:nvPicPr>
          <p:cNvPr id="12" name="Picture 4" descr="https://www.bsu.ru/content/page/21500/logotip-bgu-PNG-(1476x1476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034" y="100443"/>
            <a:ext cx="1357797" cy="13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4870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402</Words>
  <Application>Microsoft Office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Calibri Light</vt:lpstr>
      <vt:lpstr>Futura PT Cond Extra Bold</vt:lpstr>
      <vt:lpstr>Calibri</vt:lpstr>
      <vt:lpstr>Futura PT Cond Book</vt:lpstr>
      <vt:lpstr>Futura PT Bold</vt:lpstr>
      <vt:lpstr>Arial</vt:lpstr>
      <vt:lpstr>Futura PT Book Italic</vt:lpstr>
      <vt:lpstr>Тема Office</vt:lpstr>
      <vt:lpstr>Патриотический порыв и самоотверженный труд детей Бурятии в годы Великой Отечественной войны 1941-1945 гг.</vt:lpstr>
      <vt:lpstr>Дети войны:  Общенациональный подвиг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Патриотический порыв и самоотверженный труд детей Бурятии в годы Великой Отечественной войны 1941-1945 гг.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Top User</dc:creator>
  <cp:lastModifiedBy>Cab2PC1</cp:lastModifiedBy>
  <cp:revision>40</cp:revision>
  <dcterms:created xsi:type="dcterms:W3CDTF">2025-10-07T12:07:14Z</dcterms:created>
  <dcterms:modified xsi:type="dcterms:W3CDTF">2025-10-08T09:41:11Z</dcterms:modified>
</cp:coreProperties>
</file>