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74" r:id="rId6"/>
    <p:sldId id="275" r:id="rId7"/>
    <p:sldId id="276" r:id="rId8"/>
    <p:sldId id="260" r:id="rId9"/>
    <p:sldId id="261" r:id="rId10"/>
    <p:sldId id="277" r:id="rId11"/>
    <p:sldId id="280" r:id="rId12"/>
    <p:sldId id="278" r:id="rId13"/>
    <p:sldId id="265" r:id="rId14"/>
    <p:sldId id="273" r:id="rId15"/>
    <p:sldId id="281" r:id="rId16"/>
    <p:sldId id="282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00"/>
    <a:srgbClr val="00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876" autoAdjust="0"/>
  </p:normalViewPr>
  <p:slideViewPr>
    <p:cSldViewPr>
      <p:cViewPr>
        <p:scale>
          <a:sx n="69" d="100"/>
          <a:sy n="69" d="100"/>
        </p:scale>
        <p:origin x="-1416" y="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ED4E4E-5B90-4318-9F4B-2FCECDE97413}" type="datetimeFigureOut">
              <a:rPr lang="ru-RU" smtClean="0"/>
              <a:pPr/>
              <a:t>04.04.2025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9D8704-0EEC-41A9-86FB-09F9366708D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smtClean="0"/>
              <a:t> </a:t>
            </a:r>
            <a:endParaRPr 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9D8704-0EEC-41A9-86FB-09F9366708DF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9D8704-0EEC-41A9-86FB-09F9366708DF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9D8704-0EEC-41A9-86FB-09F9366708DF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9D8704-0EEC-41A9-86FB-09F9366708DF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9D8704-0EEC-41A9-86FB-09F9366708DF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9D8704-0EEC-41A9-86FB-09F9366708DF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9D8704-0EEC-41A9-86FB-09F9366708DF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9D8704-0EEC-41A9-86FB-09F9366708DF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9D8704-0EEC-41A9-86FB-09F9366708DF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9D8704-0EEC-41A9-86FB-09F9366708DF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9D8704-0EEC-41A9-86FB-09F9366708DF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9D8704-0EEC-41A9-86FB-09F9366708DF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9D8704-0EEC-41A9-86FB-09F9366708DF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gif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91680" y="1916832"/>
            <a:ext cx="7452352" cy="1152128"/>
          </a:xfrm>
        </p:spPr>
        <p:txBody>
          <a:bodyPr>
            <a:noAutofit/>
          </a:bodyPr>
          <a:lstStyle/>
          <a:p>
            <a:r>
              <a:rPr lang="ru-RU" b="1" dirty="0" smtClean="0">
                <a:ln w="12700">
                  <a:solidFill>
                    <a:srgbClr val="C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«Война. Победа. Память.»</a:t>
            </a:r>
            <a:endParaRPr lang="ru-RU" b="1" dirty="0">
              <a:ln w="12700">
                <a:solidFill>
                  <a:srgbClr val="C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285720" y="357166"/>
            <a:ext cx="8572560" cy="10715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b="1" i="1" u="none" strike="noStrike" kern="1200" cap="none" spc="0" normalizeH="0" baseline="0" noProof="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itchFamily="18" charset="0"/>
            </a:endParaRPr>
          </a:p>
        </p:txBody>
      </p:sp>
      <p:pic>
        <p:nvPicPr>
          <p:cNvPr id="6" name="Рисунок 5" descr="родина мать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-428660" y="785794"/>
            <a:ext cx="3430943" cy="528641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428728" y="500042"/>
            <a:ext cx="7143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Муниципальное автономное дошкольное образовательное учреждение 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детский сад № 41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Ласточка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670034,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ул.Добролюбова, 33. Телефон 44-94-26</a:t>
            </a:r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3632224"/>
            <a:ext cx="8786874" cy="2511420"/>
          </a:xfrm>
        </p:spPr>
        <p:txBody>
          <a:bodyPr>
            <a:noAutofit/>
          </a:bodyPr>
          <a:lstStyle/>
          <a:p>
            <a:r>
              <a:rPr lang="ru-RU" sz="6000" i="1" dirty="0" smtClean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mbria" pitchFamily="18" charset="0"/>
              </a:rPr>
              <a:t>«Мы помним,</a:t>
            </a:r>
            <a:br>
              <a:rPr lang="ru-RU" sz="6000" i="1" dirty="0" smtClean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mbria" pitchFamily="18" charset="0"/>
              </a:rPr>
            </a:br>
            <a:r>
              <a:rPr lang="ru-RU" sz="6000" i="1" dirty="0" smtClean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mbria" pitchFamily="18" charset="0"/>
              </a:rPr>
              <a:t>мы гордимся…» </a:t>
            </a:r>
            <a:endParaRPr lang="ru-RU" sz="6000" i="1" dirty="0">
              <a:ln w="18415" cmpd="sng">
                <a:solidFill>
                  <a:srgbClr val="C0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mbria" pitchFamily="18" charset="0"/>
            </a:endParaRPr>
          </a:p>
        </p:txBody>
      </p:sp>
      <p:pic>
        <p:nvPicPr>
          <p:cNvPr id="5" name="Содержимое 4" descr="3673276_thumb.gif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784100" y="187616"/>
            <a:ext cx="5573982" cy="35985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500034" y="6072214"/>
            <a:ext cx="8229600" cy="5714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itchFamily="18" charset="0"/>
                <a:ea typeface="+mj-ea"/>
                <a:cs typeface="+mj-cs"/>
              </a:rPr>
              <a:t>Автор: воспитатель</a:t>
            </a:r>
            <a:r>
              <a:rPr kumimoji="0" lang="ru-RU" sz="2000" b="0" i="1" u="none" strike="noStrike" kern="1200" cap="none" spc="0" normalizeH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itchFamily="18" charset="0"/>
                <a:ea typeface="+mj-ea"/>
                <a:cs typeface="+mj-cs"/>
              </a:rPr>
              <a:t> </a:t>
            </a:r>
            <a:r>
              <a:rPr kumimoji="0" lang="ru-RU" sz="2000" b="0" i="1" u="none" strike="noStrike" kern="1200" cap="none" spc="0" normalizeH="0" noProof="0" dirty="0" err="1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itchFamily="18" charset="0"/>
                <a:ea typeface="+mj-ea"/>
                <a:cs typeface="+mj-cs"/>
              </a:rPr>
              <a:t>Житихина</a:t>
            </a:r>
            <a:r>
              <a:rPr kumimoji="0" lang="ru-RU" sz="2000" b="0" i="1" u="none" strike="noStrike" kern="1200" cap="none" spc="0" normalizeH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itchFamily="18" charset="0"/>
                <a:ea typeface="+mj-ea"/>
                <a:cs typeface="+mj-cs"/>
              </a:rPr>
              <a:t> А.В.</a:t>
            </a:r>
            <a:endParaRPr kumimoji="0" lang="ru-RU" sz="2000" b="0" i="1" u="none" strike="noStrike" kern="1200" cap="none" spc="0" normalizeH="0" baseline="0" noProof="0" dirty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mbria" pitchFamily="18" charset="0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5" descr="835763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96" y="285728"/>
            <a:ext cx="4661330" cy="62151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285720" y="142852"/>
            <a:ext cx="4572032" cy="2214578"/>
          </a:xfrm>
        </p:spPr>
        <p:txBody>
          <a:bodyPr>
            <a:normAutofit/>
          </a:bodyPr>
          <a:lstStyle/>
          <a:p>
            <a:pPr algn="l"/>
            <a:r>
              <a:rPr lang="ru-RU" sz="4000" dirty="0" smtClean="0">
                <a:solidFill>
                  <a:schemeClr val="bg1"/>
                </a:solidFill>
                <a:latin typeface="Cambria" pitchFamily="18" charset="0"/>
              </a:rPr>
              <a:t>Актуальность:</a:t>
            </a:r>
            <a:r>
              <a:rPr lang="ru-RU" dirty="0" smtClean="0">
                <a:solidFill>
                  <a:schemeClr val="bg1"/>
                </a:solidFill>
                <a:latin typeface="Cambria" pitchFamily="18" charset="0"/>
              </a:rPr>
              <a:t/>
            </a:r>
            <a:br>
              <a:rPr lang="ru-RU" dirty="0" smtClean="0">
                <a:solidFill>
                  <a:schemeClr val="bg1"/>
                </a:solidFill>
                <a:latin typeface="Cambria" pitchFamily="18" charset="0"/>
              </a:rPr>
            </a:br>
            <a:r>
              <a:rPr lang="ru-RU" sz="2000" b="1" dirty="0" smtClean="0">
                <a:solidFill>
                  <a:schemeClr val="bg1"/>
                </a:solidFill>
                <a:latin typeface="Cambria" pitchFamily="18" charset="0"/>
              </a:rPr>
              <a:t>необходимость сохранения в памяти подрастающего поколения событий Сталинградской битвы</a:t>
            </a:r>
            <a:endParaRPr lang="ru-RU" sz="2000" b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072066" y="2571744"/>
            <a:ext cx="3714776" cy="3643338"/>
          </a:xfrm>
          <a:noFill/>
          <a:ln>
            <a:noFill/>
          </a:ln>
        </p:spPr>
        <p:txBody>
          <a:bodyPr>
            <a:noAutofit/>
          </a:bodyPr>
          <a:lstStyle/>
          <a:p>
            <a:r>
              <a:rPr lang="ru-RU" sz="4000" b="1" i="1" dirty="0" smtClean="0">
                <a:ln>
                  <a:solidFill>
                    <a:srgbClr val="C00000"/>
                  </a:solidFill>
                </a:ln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Цель</a:t>
            </a:r>
            <a:r>
              <a:rPr lang="ru-RU" sz="4000" b="1" i="1" dirty="0" smtClean="0">
                <a:ln>
                  <a:solidFill>
                    <a:srgbClr val="C00000"/>
                  </a:solidFill>
                </a:ln>
                <a:solidFill>
                  <a:schemeClr val="bg1">
                    <a:lumMod val="95000"/>
                  </a:schemeClr>
                </a:solidFill>
                <a:latin typeface="Cambria" pitchFamily="18" charset="0"/>
              </a:rPr>
              <a:t>: </a:t>
            </a:r>
          </a:p>
          <a:p>
            <a:r>
              <a:rPr lang="ru-RU" sz="2400" b="1" i="1" dirty="0" smtClean="0">
                <a:ln>
                  <a:solidFill>
                    <a:srgbClr val="C00000"/>
                  </a:solidFill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донести до детей значимость Сталинградской битвы в Победе советского народа над фашизмо</a:t>
            </a: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м.</a:t>
            </a:r>
            <a:endParaRPr lang="ru-RU" sz="2400" b="1" dirty="0">
              <a:ln>
                <a:solidFill>
                  <a:srgbClr val="C00000"/>
                </a:solidFill>
              </a:ln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ru-RU" sz="4000" b="1" dirty="0" smtClean="0">
                <a:ln>
                  <a:solidFill>
                    <a:srgbClr val="C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Задачи</a:t>
            </a:r>
            <a:r>
              <a:rPr lang="ru-RU" b="1" dirty="0" smtClean="0">
                <a:ln>
                  <a:solidFill>
                    <a:srgbClr val="C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:</a:t>
            </a:r>
            <a:endParaRPr lang="ru-RU" b="1" dirty="0">
              <a:ln>
                <a:solidFill>
                  <a:srgbClr val="C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571612"/>
            <a:ext cx="8643998" cy="5214974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ru-RU" sz="20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Формировать у дошкольников знания о ВОВ.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Расширять знания о Сталинградской битве.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Познакомить с именами и подвигами героев, защищающих город Сталинград .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Развивать умения и понимать содержание  патриотической музыки и военной лирики.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Развивать </a:t>
            </a:r>
            <a:r>
              <a:rPr lang="ru-RU" sz="2000" dirty="0" err="1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поисково</a:t>
            </a:r>
            <a:r>
              <a:rPr lang="ru-RU" sz="20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– исследовательскую работу и творческие способности детей.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Воспитывать в детях гордость за историческое прошлое Родины, любовь и уважение к своему народу.</a:t>
            </a:r>
            <a:endParaRPr lang="ru-RU" sz="20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pic>
        <p:nvPicPr>
          <p:cNvPr id="4" name="Рисунок 3" descr="каска .png"/>
          <p:cNvPicPr>
            <a:picLocks noChangeAspect="1"/>
          </p:cNvPicPr>
          <p:nvPr/>
        </p:nvPicPr>
        <p:blipFill>
          <a:blip r:embed="rId3" cstate="print"/>
          <a:srcRect t="19844" r="-1050" b="12687"/>
          <a:stretch>
            <a:fillRect/>
          </a:stretch>
        </p:blipFill>
        <p:spPr>
          <a:xfrm>
            <a:off x="6000760" y="-142900"/>
            <a:ext cx="3286116" cy="3103554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6286544" cy="1143000"/>
          </a:xfrm>
        </p:spPr>
        <p:txBody>
          <a:bodyPr>
            <a:normAutofit/>
          </a:bodyPr>
          <a:lstStyle/>
          <a:p>
            <a:pPr algn="l"/>
            <a:r>
              <a:rPr lang="ru-RU" sz="3200" b="1" dirty="0" err="1" smtClean="0">
                <a:ln>
                  <a:solidFill>
                    <a:srgbClr val="C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Предпологаемый</a:t>
            </a: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результат:</a:t>
            </a:r>
            <a:endParaRPr lang="ru-RU" sz="3200" b="1" dirty="0">
              <a:ln>
                <a:solidFill>
                  <a:srgbClr val="C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571612"/>
            <a:ext cx="7715304" cy="5214974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Дети усвоят и закрепят знания о ВОВ, Сталинградской битве и её значении в победе в ВОВ.</a:t>
            </a:r>
          </a:p>
          <a:p>
            <a:r>
              <a:rPr lang="ru-RU" sz="2400" dirty="0" smtClean="0"/>
              <a:t>У детей появится чувство гордости за подвиги своих предков,  уважение к истории города, народам, которые здесь живут.</a:t>
            </a:r>
          </a:p>
          <a:p>
            <a:r>
              <a:rPr lang="ru-RU" sz="2400" dirty="0" smtClean="0"/>
              <a:t>Родители оценят значение нравственно-патриотического воспитания и продолжат знакомить детей  своей страны. Повышение нравственного уровня воспитанников.</a:t>
            </a:r>
          </a:p>
          <a:p>
            <a:r>
              <a:rPr lang="ru-RU" sz="2400" dirty="0" smtClean="0"/>
              <a:t>Расширится кругозор детей, их интереса к истории родного города.</a:t>
            </a:r>
          </a:p>
          <a:p>
            <a:pPr>
              <a:buNone/>
            </a:pPr>
            <a:endParaRPr lang="ru-RU" sz="20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pic>
        <p:nvPicPr>
          <p:cNvPr id="4" name="Рисунок 3" descr="каска .png"/>
          <p:cNvPicPr>
            <a:picLocks noChangeAspect="1"/>
          </p:cNvPicPr>
          <p:nvPr/>
        </p:nvPicPr>
        <p:blipFill>
          <a:blip r:embed="rId3" cstate="print"/>
          <a:srcRect t="19844" r="-1050" b="12687"/>
          <a:stretch>
            <a:fillRect/>
          </a:stretch>
        </p:blipFill>
        <p:spPr>
          <a:xfrm>
            <a:off x="6000760" y="-142900"/>
            <a:ext cx="3286116" cy="3103554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ru-RU" sz="4000" b="1" dirty="0" smtClean="0">
                <a:ln>
                  <a:solidFill>
                    <a:srgbClr val="C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Этапы реализации проекта</a:t>
            </a:r>
            <a:r>
              <a:rPr lang="ru-RU" b="1" dirty="0" smtClean="0">
                <a:ln>
                  <a:solidFill>
                    <a:srgbClr val="C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:</a:t>
            </a:r>
            <a:endParaRPr lang="ru-RU" b="1" dirty="0">
              <a:ln>
                <a:solidFill>
                  <a:srgbClr val="C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571612"/>
            <a:ext cx="8643998" cy="521497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</a:rPr>
              <a:t>1. Подготовительный этап</a:t>
            </a:r>
          </a:p>
          <a:p>
            <a:pPr>
              <a:buNone/>
            </a:pPr>
            <a:r>
              <a:rPr lang="ru-RU" sz="2000" u="sng" dirty="0" smtClean="0"/>
              <a:t>Цели</a:t>
            </a:r>
            <a:r>
              <a:rPr lang="ru-RU" sz="2000" dirty="0" smtClean="0"/>
              <a:t>: Определить темы и проблемы будущего проекта, разработать систему программных мероприятий патриотической направленности, вызвать интерес родителей к проблеме нравственно-патриотического воспитания, подобрать необходимые материалы (для тематических занятий, бесед, сюжетно-ролевой игры, подбор художественной литературы, материального оснащения) </a:t>
            </a:r>
          </a:p>
          <a:p>
            <a:pPr>
              <a:buNone/>
            </a:pPr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</a:rPr>
              <a:t>2. Практический этап</a:t>
            </a:r>
          </a:p>
          <a:p>
            <a:pPr>
              <a:buNone/>
            </a:pPr>
            <a:r>
              <a:rPr lang="ru-RU" sz="2000" u="sng" dirty="0" smtClean="0"/>
              <a:t>Цели</a:t>
            </a:r>
            <a:r>
              <a:rPr lang="ru-RU" sz="2000" dirty="0" smtClean="0"/>
              <a:t>: Расширять кругозор детей, прививать любовь и чувство гордости за родной город.</a:t>
            </a:r>
          </a:p>
          <a:p>
            <a:pPr>
              <a:buNone/>
            </a:pPr>
            <a:r>
              <a:rPr lang="ru-RU" sz="2000" dirty="0" smtClean="0"/>
              <a:t>Развивать творческие способности детей, познавательные процессы, </a:t>
            </a:r>
          </a:p>
          <a:p>
            <a:pPr>
              <a:buNone/>
            </a:pPr>
            <a:r>
              <a:rPr lang="ru-RU" sz="2000" dirty="0" smtClean="0"/>
              <a:t>речь ребенка, расширять словарный запас.</a:t>
            </a:r>
          </a:p>
          <a:p>
            <a:pPr>
              <a:buNone/>
            </a:pPr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</a:rPr>
              <a:t>3. Обобщающе-результативный этап</a:t>
            </a:r>
          </a:p>
          <a:p>
            <a:pPr>
              <a:buNone/>
            </a:pPr>
            <a:r>
              <a:rPr lang="ru-RU" sz="2000" dirty="0" smtClean="0"/>
              <a:t>Обобщить полученные результаты и оценить их.</a:t>
            </a:r>
          </a:p>
          <a:p>
            <a:pPr>
              <a:buFont typeface="Wingdings" pitchFamily="2" charset="2"/>
              <a:buChar char="v"/>
            </a:pPr>
            <a:endParaRPr lang="ru-RU" sz="20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7215238" cy="1000132"/>
          </a:xfrm>
        </p:spPr>
        <p:txBody>
          <a:bodyPr>
            <a:normAutofit/>
          </a:bodyPr>
          <a:lstStyle/>
          <a:p>
            <a:pPr algn="l"/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Продукт проектной деятельности:</a:t>
            </a:r>
            <a:endParaRPr lang="ru-RU" sz="3200" b="1" dirty="0">
              <a:ln>
                <a:solidFill>
                  <a:srgbClr val="C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857364"/>
            <a:ext cx="8643998" cy="492922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ru-RU" sz="2000" dirty="0" smtClean="0"/>
              <a:t>Познавательный цикл «</a:t>
            </a:r>
            <a:r>
              <a:rPr lang="ru-RU" sz="2000" dirty="0" err="1" smtClean="0"/>
              <a:t>Сталингадская</a:t>
            </a:r>
            <a:r>
              <a:rPr lang="ru-RU" sz="2000" dirty="0" smtClean="0"/>
              <a:t> </a:t>
            </a:r>
            <a:r>
              <a:rPr lang="ru-RU" sz="2000" dirty="0" err="1" smtClean="0"/>
              <a:t>битва.Мы</a:t>
            </a:r>
            <a:r>
              <a:rPr lang="ru-RU" sz="2000" dirty="0" smtClean="0"/>
              <a:t> помним, мы гордимся!»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/>
              <a:t>Выставка рисунков «Сталинградская битва глазами детей»;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/>
              <a:t>Чтение стихотворений «Героический подвиг Сталинграда воспетый в поэзии»;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/>
              <a:t>Мини музей «Техника военных лет» ;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/>
              <a:t>Продуктивная деятельность: военная техника«Танк», «Самолёт»;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/>
              <a:t>Военно-спортивные игры;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/>
              <a:t>Смотр- конкурс строя и песни.</a:t>
            </a:r>
          </a:p>
          <a:p>
            <a:pPr>
              <a:buFont typeface="Wingdings" pitchFamily="2" charset="2"/>
              <a:buChar char="v"/>
            </a:pPr>
            <a:r>
              <a:rPr lang="ru-RU" sz="2000" dirty="0" smtClean="0"/>
              <a:t>Акция «Мы помним, мы гордимся!»</a:t>
            </a:r>
          </a:p>
          <a:p>
            <a:pPr>
              <a:buFont typeface="Wingdings" pitchFamily="2" charset="2"/>
              <a:buChar char="v"/>
            </a:pPr>
            <a:endParaRPr lang="ru-RU" sz="2000" dirty="0" smtClean="0"/>
          </a:p>
          <a:p>
            <a:pPr>
              <a:buFont typeface="Wingdings" pitchFamily="2" charset="2"/>
              <a:buChar char="v"/>
            </a:pPr>
            <a:endParaRPr lang="ru-RU" sz="2000" dirty="0" smtClean="0"/>
          </a:p>
          <a:p>
            <a:pPr>
              <a:buNone/>
            </a:pPr>
            <a:endParaRPr lang="ru-RU" sz="20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pic>
        <p:nvPicPr>
          <p:cNvPr id="4" name="Рисунок 3" descr="каска .png"/>
          <p:cNvPicPr>
            <a:picLocks noChangeAspect="1"/>
          </p:cNvPicPr>
          <p:nvPr/>
        </p:nvPicPr>
        <p:blipFill>
          <a:blip r:embed="rId3" cstate="print"/>
          <a:srcRect t="19844" r="-1050" b="12687"/>
          <a:stretch>
            <a:fillRect/>
          </a:stretch>
        </p:blipFill>
        <p:spPr>
          <a:xfrm>
            <a:off x="7000892" y="0"/>
            <a:ext cx="2357422" cy="2226454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14346" y="-142900"/>
            <a:ext cx="9358346" cy="114300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ln>
                  <a:solidFill>
                    <a:srgbClr val="C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Реализация  проекта:</a:t>
            </a:r>
            <a:endParaRPr lang="ru-RU" sz="4000" b="1" dirty="0">
              <a:ln>
                <a:solidFill>
                  <a:srgbClr val="C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0" y="4929198"/>
            <a:ext cx="9144000" cy="1857364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ru-RU" b="1" dirty="0" smtClean="0">
                <a:ln>
                  <a:solidFill>
                    <a:srgbClr val="C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«Сталинградская битва. 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ru-RU" b="1" dirty="0" smtClean="0">
                <a:ln>
                  <a:solidFill>
                    <a:srgbClr val="C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Мы помним, мы гордимся» </a:t>
            </a:r>
          </a:p>
          <a:p>
            <a:pPr algn="ctr">
              <a:buNone/>
            </a:pPr>
            <a:r>
              <a:rPr lang="ru-RU" sz="2400" b="1" dirty="0" smtClean="0">
                <a:ln>
                  <a:solidFill>
                    <a:srgbClr val="C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(познавательная деятельность)</a:t>
            </a:r>
          </a:p>
          <a:p>
            <a:pPr>
              <a:buNone/>
            </a:pPr>
            <a:endParaRPr lang="ru-RU" dirty="0">
              <a:ln>
                <a:solidFill>
                  <a:srgbClr val="C00000"/>
                </a:solidFill>
              </a:ln>
              <a:latin typeface="Verdana" pitchFamily="34" charset="0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User\Desktop\Новая папка\IMG_20180209_090439_HD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052736"/>
            <a:ext cx="3491880" cy="19641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7" name="Picture 3" descr="C:\Users\User\Desktop\Новая папка\IMG_20180209_091742_HD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5616" y="3284984"/>
            <a:ext cx="2771800" cy="17427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8" name="Picture 4" descr="C:\Users\User\Desktop\Новая папка\IMG_20180209_092045_HDR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8024" y="2924944"/>
            <a:ext cx="3347864" cy="17400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9" name="Picture 5" descr="C:\Users\User\Desktop\Новая папка\IMG_20180209_090651_HDR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4008" y="1052736"/>
            <a:ext cx="3486080" cy="15841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2" descr="http://stat20.privet.ru/lr/0c08e9a6c71d3204188ca6982e342a5d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2218476">
            <a:off x="385562" y="5269625"/>
            <a:ext cx="1212361" cy="139680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188640"/>
            <a:ext cx="9001156" cy="1296144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ln>
                  <a:solidFill>
                    <a:srgbClr val="C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Выставка рисунков </a:t>
            </a:r>
            <a:br>
              <a:rPr lang="ru-RU" sz="4000" b="1" dirty="0" smtClean="0">
                <a:ln>
                  <a:solidFill>
                    <a:srgbClr val="C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</a:br>
            <a:r>
              <a:rPr lang="ru-RU" sz="4000" b="1" dirty="0" smtClean="0">
                <a:ln>
                  <a:solidFill>
                    <a:srgbClr val="C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«Сталинградская битва глазами детей»</a:t>
            </a:r>
            <a:endParaRPr lang="ru-RU" sz="4000" b="1" dirty="0">
              <a:ln>
                <a:solidFill>
                  <a:srgbClr val="C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pic>
        <p:nvPicPr>
          <p:cNvPr id="2050" name="Picture 2" descr="C:\Users\User\Desktop\Новая папка\IMG_20180209_085600_HD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916832"/>
            <a:ext cx="7900306" cy="34563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57214"/>
            <a:ext cx="8964488" cy="1914006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n>
                  <a:solidFill>
                    <a:srgbClr val="C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Мини-музей </a:t>
            </a:r>
            <a:br>
              <a:rPr lang="ru-RU" sz="3600" b="1" dirty="0" smtClean="0">
                <a:ln>
                  <a:solidFill>
                    <a:srgbClr val="C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</a:br>
            <a:r>
              <a:rPr lang="ru-RU" sz="3600" b="1" dirty="0" smtClean="0">
                <a:ln>
                  <a:solidFill>
                    <a:srgbClr val="C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«Техника военных лет».</a:t>
            </a:r>
            <a:endParaRPr lang="ru-RU" sz="3600" b="1" dirty="0">
              <a:ln>
                <a:solidFill>
                  <a:srgbClr val="C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pic>
        <p:nvPicPr>
          <p:cNvPr id="4098" name="Picture 2" descr="C:\Users\User\Desktop\Новая папка\IMG_20180209_084954_HD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196752"/>
            <a:ext cx="7956376" cy="51230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57214"/>
            <a:ext cx="8964488" cy="2634086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Чтение стихотворений</a:t>
            </a:r>
            <a:b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</a:br>
            <a:r>
              <a:rPr lang="ru-RU" sz="3200" b="1" dirty="0" smtClean="0">
                <a:ln>
                  <a:solidFill>
                    <a:srgbClr val="C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«Героический подвиг Сталинграда воспетый в поэзии»</a:t>
            </a:r>
            <a:endParaRPr lang="ru-RU" sz="3200" b="1" dirty="0">
              <a:ln>
                <a:solidFill>
                  <a:srgbClr val="C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pic>
        <p:nvPicPr>
          <p:cNvPr id="3074" name="Picture 2" descr="C:\Users\User\Desktop\Новая папка\IMG_20180209_085815_HD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844824"/>
            <a:ext cx="7596336" cy="41672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14338"/>
            <a:ext cx="9144000" cy="114300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ln>
                  <a:solidFill>
                    <a:srgbClr val="C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Продуктивная деятельность</a:t>
            </a:r>
            <a:endParaRPr lang="ru-RU" sz="4000" b="1" dirty="0">
              <a:ln>
                <a:solidFill>
                  <a:srgbClr val="C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pic>
        <p:nvPicPr>
          <p:cNvPr id="5" name="Picture 3" descr="G:\Стимул\Февраль 2017\проект 23\136___02\IMG_039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68" y="4077072"/>
            <a:ext cx="2774387" cy="22965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57150">
            <a:solidFill>
              <a:srgbClr val="3333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4" descr="G:\Стимул\Февраль 2017\проект 23\20170216_09214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112" y="1412776"/>
            <a:ext cx="3304416" cy="23368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57150">
            <a:solidFill>
              <a:schemeClr val="bg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0" name="Picture 2" descr="C:\Users\User\Desktop\Февраль 2018\5fd1dad687f0674ec95459e3449af6d2.jpg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1124744"/>
            <a:ext cx="5007868" cy="307137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" name="Picture 5" descr="http://www.drben.net/files/SiteDeco/Animations_GIFs/Traffic_Cars_Airplanes/Air-planes/zero_squadron_flying_md_clr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63888" y="3501008"/>
            <a:ext cx="2428892" cy="1571612"/>
          </a:xfrm>
          <a:prstGeom prst="rect">
            <a:avLst/>
          </a:prstGeom>
          <a:noFill/>
        </p:spPr>
      </p:pic>
      <p:pic>
        <p:nvPicPr>
          <p:cNvPr id="1026" name="Picture 2" descr="C:\Users\User\Desktop\IMG_20180208_104806_HDR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9552" y="4725144"/>
            <a:ext cx="3312368" cy="18632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57166"/>
            <a:ext cx="8820472" cy="983602"/>
          </a:xfrm>
        </p:spPr>
        <p:txBody>
          <a:bodyPr>
            <a:noAutofit/>
          </a:bodyPr>
          <a:lstStyle/>
          <a:p>
            <a:r>
              <a:rPr lang="ru-RU" sz="4000" b="1" dirty="0" err="1" smtClean="0">
                <a:ln>
                  <a:solidFill>
                    <a:srgbClr val="C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Военно</a:t>
            </a:r>
            <a:r>
              <a:rPr lang="ru-RU" sz="4000" b="1" dirty="0" smtClean="0">
                <a:ln>
                  <a:solidFill>
                    <a:srgbClr val="C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– спортивные игры</a:t>
            </a:r>
            <a:endParaRPr lang="ru-RU" sz="4000" b="1" dirty="0">
              <a:ln>
                <a:solidFill>
                  <a:srgbClr val="C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pic>
        <p:nvPicPr>
          <p:cNvPr id="11" name="Picture 3" descr="N:\Стимул\Февраль 2017\проект 23\Сад 23 февраля\2.p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340768"/>
            <a:ext cx="2838933" cy="1637686"/>
          </a:xfrm>
          <a:prstGeom prst="rect">
            <a:avLst/>
          </a:prstGeom>
          <a:noFill/>
          <a:ln w="57150">
            <a:solidFill>
              <a:srgbClr val="990000"/>
            </a:solidFill>
          </a:ln>
        </p:spPr>
      </p:pic>
      <p:pic>
        <p:nvPicPr>
          <p:cNvPr id="1026" name="Picture 2" descr="C:\Users\User\Desktop\Рисунок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112" y="1340768"/>
            <a:ext cx="2433738" cy="1800200"/>
          </a:xfrm>
          <a:prstGeom prst="rect">
            <a:avLst/>
          </a:prstGeom>
          <a:noFill/>
        </p:spPr>
      </p:pic>
      <p:pic>
        <p:nvPicPr>
          <p:cNvPr id="1027" name="Picture 3" descr="C:\Users\User\Desktop\досуг весёлые старты\IMG_20180206_095241_HDR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79912" y="1196752"/>
            <a:ext cx="1023942" cy="2297841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</p:pic>
      <p:pic>
        <p:nvPicPr>
          <p:cNvPr id="1028" name="Picture 4" descr="C:\Users\User\Desktop\досуг весёлые старты\IMG_20180206_095135_HDR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4008" y="3068960"/>
            <a:ext cx="4038600" cy="2621226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</p:pic>
      <p:pic>
        <p:nvPicPr>
          <p:cNvPr id="1029" name="Picture 5" descr="C:\Users\User\Desktop\досуг весёлые старты\IMG_20180206_10441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1560" y="3861048"/>
            <a:ext cx="3275856" cy="192148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58204" cy="1340768"/>
          </a:xfrm>
        </p:spPr>
        <p:txBody>
          <a:bodyPr>
            <a:normAutofit fontScale="90000"/>
          </a:bodyPr>
          <a:lstStyle/>
          <a:p>
            <a:r>
              <a:rPr lang="ru-RU" sz="4800" b="1" dirty="0" smtClean="0">
                <a:ln>
                  <a:solidFill>
                    <a:srgbClr val="C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Смотр- конкурс строя и песни.</a:t>
            </a:r>
            <a:endParaRPr lang="ru-RU" sz="4800" b="1" dirty="0">
              <a:solidFill>
                <a:srgbClr val="7030A0"/>
              </a:solidFill>
            </a:endParaRPr>
          </a:p>
        </p:txBody>
      </p:sp>
      <p:pic>
        <p:nvPicPr>
          <p:cNvPr id="6" name="Picture 2" descr="C:\Users\Admin\Desktop\IMG-8de97347e4d6e3c27b750233dcb15bcf-V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196752"/>
            <a:ext cx="2541588" cy="2097087"/>
          </a:xfrm>
          <a:prstGeom prst="rect">
            <a:avLst/>
          </a:prstGeom>
          <a:noFill/>
          <a:ln w="38100">
            <a:solidFill>
              <a:srgbClr val="000066"/>
            </a:solidFill>
            <a:miter lim="800000"/>
            <a:headEnd/>
            <a:tailEnd/>
          </a:ln>
        </p:spPr>
      </p:pic>
      <p:pic>
        <p:nvPicPr>
          <p:cNvPr id="7" name="Picture 3" descr="C:\Users\Admin\Desktop\IMG-db6440b648410be05ea18c80accfc04c-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1196752"/>
            <a:ext cx="1323975" cy="2227262"/>
          </a:xfrm>
          <a:prstGeom prst="rect">
            <a:avLst/>
          </a:prstGeom>
          <a:noFill/>
          <a:ln w="38100">
            <a:solidFill>
              <a:srgbClr val="000066"/>
            </a:solidFill>
            <a:miter lim="800000"/>
            <a:headEnd/>
            <a:tailEnd/>
          </a:ln>
        </p:spPr>
      </p:pic>
      <p:pic>
        <p:nvPicPr>
          <p:cNvPr id="8" name="Picture 5" descr="C:\Users\Admin\Desktop\IMG_20180220_103217_HD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3500" y="1357313"/>
            <a:ext cx="3643313" cy="1558925"/>
          </a:xfrm>
          <a:prstGeom prst="rect">
            <a:avLst/>
          </a:prstGeom>
          <a:noFill/>
          <a:ln w="38100">
            <a:solidFill>
              <a:srgbClr val="000066"/>
            </a:solidFill>
            <a:miter lim="800000"/>
            <a:headEnd/>
            <a:tailEnd/>
          </a:ln>
        </p:spPr>
      </p:pic>
      <p:pic>
        <p:nvPicPr>
          <p:cNvPr id="9" name="Picture 4" descr="C:\Users\Admin\Desktop\IMG_20180220_103204_HDR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4" y="3573016"/>
            <a:ext cx="1357312" cy="2928938"/>
          </a:xfrm>
          <a:prstGeom prst="rect">
            <a:avLst/>
          </a:prstGeom>
          <a:noFill/>
          <a:ln w="38100">
            <a:solidFill>
              <a:srgbClr val="000066"/>
            </a:solidFill>
            <a:miter lim="800000"/>
            <a:headEnd/>
            <a:tailEnd/>
          </a:ln>
        </p:spPr>
      </p:pic>
      <p:pic>
        <p:nvPicPr>
          <p:cNvPr id="10" name="Picture 6" descr="C:\Users\Admin\Desktop\IMG_20180220_103201_HDR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39752" y="3645024"/>
            <a:ext cx="1500187" cy="2857500"/>
          </a:xfrm>
          <a:prstGeom prst="rect">
            <a:avLst/>
          </a:prstGeom>
          <a:noFill/>
          <a:ln w="38100">
            <a:solidFill>
              <a:srgbClr val="000066"/>
            </a:solidFill>
            <a:miter lim="800000"/>
            <a:headEnd/>
            <a:tailEnd/>
          </a:ln>
        </p:spPr>
      </p:pic>
      <p:pic>
        <p:nvPicPr>
          <p:cNvPr id="11" name="Picture 7" descr="C:\Users\Admin\Desktop\IMG_20180220_103224_HDR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95936" y="3717032"/>
            <a:ext cx="3286116" cy="1848440"/>
          </a:xfrm>
          <a:prstGeom prst="rect">
            <a:avLst/>
          </a:prstGeom>
          <a:ln w="38100">
            <a:solidFill>
              <a:srgbClr val="000066"/>
            </a:solidFill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2" name="Picture 8" descr="C:\Users\Admin\Desktop\IMG_20180220_104745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092280" y="4077072"/>
            <a:ext cx="1804988" cy="2500313"/>
          </a:xfrm>
          <a:prstGeom prst="rect">
            <a:avLst/>
          </a:prstGeom>
          <a:noFill/>
          <a:ln w="38100">
            <a:solidFill>
              <a:srgbClr val="000066"/>
            </a:solidFill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56792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990000"/>
                </a:solidFill>
              </a:rPr>
              <a:t>Акция «Мы помним, мы гордимся!»</a:t>
            </a:r>
            <a:endParaRPr lang="ru-RU" sz="3600" b="1" dirty="0">
              <a:solidFill>
                <a:srgbClr val="990000"/>
              </a:solidFill>
            </a:endParaRPr>
          </a:p>
        </p:txBody>
      </p:sp>
      <p:pic>
        <p:nvPicPr>
          <p:cNvPr id="2050" name="Picture 2" descr="C:\Users\User\Desktop\IMG-0eae7585ebe3f07c81897ab330db2da2-V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2492446"/>
            <a:ext cx="2975992" cy="3961789"/>
          </a:xfrm>
          <a:prstGeom prst="rect">
            <a:avLst/>
          </a:prstGeom>
          <a:noFill/>
          <a:ln w="38100">
            <a:solidFill>
              <a:srgbClr val="990000"/>
            </a:solidFill>
          </a:ln>
        </p:spPr>
      </p:pic>
      <p:pic>
        <p:nvPicPr>
          <p:cNvPr id="2051" name="Picture 3" descr="C:\Users\User\Desktop\IMG-8c287cd4b2194a65b406ada1515671cb-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340768"/>
            <a:ext cx="2038346" cy="362372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</p:pic>
      <p:pic>
        <p:nvPicPr>
          <p:cNvPr id="2052" name="Picture 4" descr="C:\Users\User\Desktop\IMG-64ee2afc9063875fd0456ac3165061d5-V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87824" y="1628800"/>
            <a:ext cx="2414867" cy="429309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3116"/>
            <a:ext cx="8258204" cy="2071702"/>
          </a:xfrm>
        </p:spPr>
        <p:txBody>
          <a:bodyPr>
            <a:normAutofit/>
          </a:bodyPr>
          <a:lstStyle/>
          <a:p>
            <a:r>
              <a:rPr lang="ru-RU" sz="4800" i="1" kern="10" dirty="0" smtClean="0">
                <a:ln w="9525">
                  <a:solidFill>
                    <a:srgbClr val="0070C0"/>
                  </a:solidFill>
                  <a:round/>
                  <a:headEnd/>
                  <a:tailEnd/>
                </a:ln>
                <a:solidFill>
                  <a:srgbClr val="7030A0"/>
                </a:soli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Arial Black"/>
              </a:rPr>
              <a:t>спасибо за внимание!</a:t>
            </a:r>
            <a:br>
              <a:rPr lang="ru-RU" sz="4800" i="1" kern="10" dirty="0" smtClean="0">
                <a:ln w="9525">
                  <a:solidFill>
                    <a:srgbClr val="0070C0"/>
                  </a:solidFill>
                  <a:round/>
                  <a:headEnd/>
                  <a:tailEnd/>
                </a:ln>
                <a:solidFill>
                  <a:srgbClr val="7030A0"/>
                </a:soli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Arial Black"/>
              </a:rPr>
            </a:br>
            <a:endParaRPr lang="ru-RU" sz="48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521</TotalTime>
  <Words>269</Words>
  <Application>Microsoft Office PowerPoint</Application>
  <PresentationFormat>Экран (4:3)</PresentationFormat>
  <Paragraphs>66</Paragraphs>
  <Slides>16</Slides>
  <Notes>13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«Война. Победа. Память.»</vt:lpstr>
      <vt:lpstr>«Мы помним, мы гордимся…» </vt:lpstr>
      <vt:lpstr>Актуальность: необходимость сохранения в памяти подрастающего поколения событий Сталинградской битвы</vt:lpstr>
      <vt:lpstr>Задачи :</vt:lpstr>
      <vt:lpstr>Предпологаемый результат:</vt:lpstr>
      <vt:lpstr>Этапы реализации проекта:</vt:lpstr>
      <vt:lpstr>Продукт проектной деятельности:</vt:lpstr>
      <vt:lpstr>Реализация  проекта:</vt:lpstr>
      <vt:lpstr>Выставка рисунков  «Сталинградская битва глазами детей»</vt:lpstr>
      <vt:lpstr>Мини-музей  «Техника военных лет».</vt:lpstr>
      <vt:lpstr>Чтение стихотворений  «Героический подвиг Сталинграда воспетый в поэзии»</vt:lpstr>
      <vt:lpstr>Продуктивная деятельность</vt:lpstr>
      <vt:lpstr>Военно – спортивные игры</vt:lpstr>
      <vt:lpstr>Смотр- конкурс строя и песни.</vt:lpstr>
      <vt:lpstr>Акция «Мы помним, мы гордимся!»</vt:lpstr>
      <vt:lpstr>спасибо за внимание!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 70 – летию Сталинградской битвы</dc:title>
  <dc:subject>Проект посвященный 70-летней Победы в Сталинградской битве</dc:subject>
  <dc:creator>Козлова Любовь Викторовна, Шешко Ольга Васильевна</dc:creator>
  <cp:keywords>проект</cp:keywords>
  <dc:description>Проект реализован в Муниципальном бюджетном дошкольном образовательном учреждении Детский сад №15 городского округа0город Камышин</dc:description>
  <cp:lastModifiedBy>User</cp:lastModifiedBy>
  <cp:revision>88</cp:revision>
  <dcterms:modified xsi:type="dcterms:W3CDTF">2025-04-04T08:45:45Z</dcterms:modified>
  <cp:category>работа с дошкольниками</cp:category>
</cp:coreProperties>
</file>