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</p:sldIdLst>
  <p:sldSz cx="18288000" cy="10287000"/>
  <p:notesSz cx="6858000" cy="9144000"/>
  <p:embeddedFontLst>
    <p:embeddedFont>
      <p:font typeface="Montserrat Bold" panose="00000800000000000000" charset="-52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2" autoAdjust="0"/>
  </p:normalViewPr>
  <p:slideViewPr>
    <p:cSldViewPr>
      <p:cViewPr varScale="1">
        <p:scale>
          <a:sx n="58" d="100"/>
          <a:sy n="58" d="100"/>
        </p:scale>
        <p:origin x="54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gif"/><Relationship Id="rId4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1.</a:t>
            </a:r>
            <a:r>
              <a:rPr lang="ru-RU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Первое название города Северобайкальск? </a:t>
            </a:r>
            <a:endParaRPr lang="en-US" sz="3400" b="1" dirty="0">
              <a:solidFill>
                <a:srgbClr val="FFFFFF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7" y="4274981"/>
            <a:ext cx="5395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«Новый город»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7417" y="5874829"/>
            <a:ext cx="4171350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Поселок  «Новогодний</a:t>
            </a:r>
            <a:endParaRPr lang="en-US" sz="2999" dirty="0">
              <a:solidFill>
                <a:srgbClr val="000000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77261" y="4251371"/>
            <a:ext cx="4381976" cy="1037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Поселок «Комсомольский</a:t>
            </a:r>
            <a:endParaRPr lang="en-US" sz="3000" dirty="0">
              <a:solidFill>
                <a:srgbClr val="000000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749234" y="5866859"/>
            <a:ext cx="4238030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Поселок «</a:t>
            </a:r>
            <a:r>
              <a:rPr lang="ru-RU" sz="3000" dirty="0" err="1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Бамовский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47800" y="1191366"/>
            <a:ext cx="14645380" cy="6706614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54386" y="1587123"/>
            <a:ext cx="13159390" cy="308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2. </a:t>
            </a:r>
            <a:r>
              <a:rPr lang="ru-RU" sz="3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Жилые дома в Северобайкальске построены по уникальной технологии, разработанной ленинградскими инженерами. Почти все они с изогнутыми (ломаными) фасадами и стоят так, что два соседних дома образуют почти замкнутое кольцо, внутри которого обустроен двор</a:t>
            </a:r>
            <a:r>
              <a:rPr lang="ru-RU" sz="3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ontserrat Bold"/>
              </a:rPr>
              <a:t>. Для чего это сделано? </a:t>
            </a:r>
            <a:endParaRPr lang="en-US" sz="3400" b="1" dirty="0">
              <a:solidFill>
                <a:srgbClr val="FFFFFF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29000" y="5069879"/>
            <a:ext cx="3250683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Для красоты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76973" y="6222076"/>
            <a:ext cx="4515181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Для сейсмоустойчивости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086974" y="6222076"/>
            <a:ext cx="5526802" cy="1032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Таково было распоряжение Л.И. Брежнева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86974" y="4974281"/>
            <a:ext cx="5392570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Чтобы подчеркнуть индивидуальность города 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01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3. </a:t>
            </a:r>
            <a:r>
              <a:rPr lang="ru-RU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Когда прибыли на место будущего города первые поселенцы-комсомольцы</a:t>
            </a: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0924" y="4620662"/>
            <a:ext cx="3078524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23 июля 1974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08519" y="5941158"/>
            <a:ext cx="31173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8 июля 1974</a:t>
            </a:r>
            <a:endParaRPr lang="en-US" sz="2999" dirty="0">
              <a:solidFill>
                <a:srgbClr val="000000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10800" y="4620598"/>
            <a:ext cx="363042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23 июля 1984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44223" y="5941125"/>
            <a:ext cx="37605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8 июля 1984 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248357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57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4. </a:t>
            </a:r>
            <a:r>
              <a:rPr lang="ru-RU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Северобайкальск получил статус города именно в этом году</a:t>
            </a: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95800" y="4227107"/>
            <a:ext cx="258699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1974</a:t>
            </a: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95800" y="5462824"/>
            <a:ext cx="175129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1980</a:t>
            </a:r>
            <a:r>
              <a:rPr lang="en-US" sz="2999" dirty="0">
                <a:solidFill>
                  <a:srgbClr val="000000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5576" y="4227107"/>
            <a:ext cx="258005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1984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143055" y="5474420"/>
            <a:ext cx="2705100" cy="49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1999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04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5. </a:t>
            </a:r>
            <a:r>
              <a:rPr lang="ru-RU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Кто на данный момент является мэром города Северобайкальск</a:t>
            </a: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62400" y="4914307"/>
            <a:ext cx="2667504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Котов О.А.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62400" y="6237782"/>
            <a:ext cx="3353304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Бодров В.А.</a:t>
            </a:r>
            <a:endParaRPr lang="en-US" sz="2999" dirty="0">
              <a:solidFill>
                <a:srgbClr val="000000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64294" y="4896445"/>
            <a:ext cx="4866058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Рыбальченко С.Н.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274939" y="6237782"/>
            <a:ext cx="4538993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Горюнов К.М.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10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6. </a:t>
            </a:r>
            <a:r>
              <a:rPr lang="ru-RU" sz="3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байкальский мыс, на который высадился первый комсомольский десант в июле 1974 г</a:t>
            </a: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54063" y="4557448"/>
            <a:ext cx="3005090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Святой нос</a:t>
            </a: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54063" y="6011504"/>
            <a:ext cx="2090690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</a:t>
            </a:r>
            <a:r>
              <a:rPr lang="ru-RU" sz="2999" dirty="0" err="1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Курлы</a:t>
            </a:r>
            <a:endParaRPr lang="en-US" sz="2999" dirty="0">
              <a:solidFill>
                <a:srgbClr val="000000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744200" y="4552511"/>
            <a:ext cx="236220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</a:t>
            </a:r>
            <a:r>
              <a:rPr lang="ru-RU" sz="3000" dirty="0" err="1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Хакусы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25200" y="6011504"/>
            <a:ext cx="2880524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Красный Яр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419100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945381"/>
            <a:ext cx="13159390" cy="1201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7. </a:t>
            </a:r>
            <a:r>
              <a:rPr lang="ru-RU" sz="3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Комсомольцы с какого города были направлены для строительства Северобайкальска?</a:t>
            </a:r>
            <a:endParaRPr lang="en-US" sz="3400" b="1" dirty="0">
              <a:solidFill>
                <a:srgbClr val="FFFFFF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343400" y="3260690"/>
            <a:ext cx="3636050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Москва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79843" y="5143500"/>
            <a:ext cx="381757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Сочи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723964" y="3260626"/>
            <a:ext cx="3197445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Ленинград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277600" y="5148373"/>
            <a:ext cx="2787319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Казань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59189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8. </a:t>
            </a:r>
            <a:r>
              <a:rPr lang="ru-RU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В каком году на станцию Северобайкальск пришел первый поезд?</a:t>
            </a:r>
            <a:endParaRPr lang="en-US" sz="3400" b="1" dirty="0">
              <a:solidFill>
                <a:srgbClr val="FFFFFF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48200" y="4832568"/>
            <a:ext cx="1903556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1978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48200" y="5983488"/>
            <a:ext cx="175115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1980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353800" y="4820245"/>
            <a:ext cx="1903556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1974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353800" y="5903718"/>
            <a:ext cx="2091128" cy="494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1979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943100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0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9. </a:t>
            </a:r>
            <a:r>
              <a:rPr lang="ru-RU" sz="3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Архитектор — автор проекта здания вокзала на станции Северобайкальск</a:t>
            </a: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70590" y="5105399"/>
            <a:ext cx="197780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Бодров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0" y="6115050"/>
            <a:ext cx="205400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Лосев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35466" y="5086350"/>
            <a:ext cx="3266334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Золотухин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35466" y="6105525"/>
            <a:ext cx="3266334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</a:t>
            </a:r>
            <a:r>
              <a:rPr lang="ru-RU" sz="3000" dirty="0" err="1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Авксентюк</a:t>
            </a: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100" y="6477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784859"/>
            <a:ext cx="14203160" cy="6961966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222499"/>
            <a:ext cx="13159390" cy="120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10. </a:t>
            </a:r>
            <a:r>
              <a:rPr lang="ru-RU" sz="3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какому событию был установлен памятник на привокзальной площади Северобайкальска в 1985 году</a:t>
            </a:r>
            <a:r>
              <a:rPr lang="en-US" sz="3400" b="1" dirty="0">
                <a:solidFill>
                  <a:schemeClr val="bg1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</a:t>
            </a:r>
            <a:endParaRPr lang="en-US" sz="3400" b="1" dirty="0">
              <a:solidFill>
                <a:srgbClr val="FFFFFF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24400" y="4076700"/>
            <a:ext cx="10721760" cy="3730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Десятилетие ПМК «</a:t>
            </a:r>
            <a:r>
              <a:rPr lang="ru-RU" sz="2999" dirty="0" err="1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Ленбамстрой</a:t>
            </a: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»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ru-RU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Б. Ввод в постоянную эксплуатацию здания Вокзала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ru-RU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В. Приход первого поезда на ст. Северобайкальск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ru-RU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ru-RU" sz="2999" dirty="0">
                <a:solidFill>
                  <a:srgbClr val="FFFFFF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Г. 30 лет со дня основания города Северобайкальск</a:t>
            </a:r>
            <a:endParaRPr lang="en-US" sz="2999" dirty="0">
              <a:solidFill>
                <a:srgbClr val="FFFFFF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930703"/>
            <a:ext cx="14203160" cy="5869917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169292"/>
            <a:ext cx="1315939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0911" y="3262938"/>
            <a:ext cx="2287115" cy="411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Б</a:t>
            </a: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77897" y="3262938"/>
            <a:ext cx="1816586" cy="4117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Г</a:t>
            </a: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19200" y="518580"/>
            <a:ext cx="15468600" cy="1134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1. </a:t>
            </a:r>
            <a:r>
              <a:rPr lang="ru-RU" sz="3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облике вокзала г. Северобайкальска архитектор хотел выразить присутствие Байкала. Именно поэтому он построен в форме… Чего?</a:t>
            </a:r>
            <a:endParaRPr lang="en-US" sz="34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5" name="Picture 2" descr="http://photos.wikimapia.org/p/00/01/85/84/22_big.jpg">
            <a:extLst>
              <a:ext uri="{FF2B5EF4-FFF2-40B4-BE49-F238E27FC236}">
                <a16:creationId xmlns:a16="http://schemas.microsoft.com/office/drawing/2014/main" id="{A193B495-2E96-42D2-B091-C6815867C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171700"/>
            <a:ext cx="8953500" cy="6715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00200" y="569793"/>
            <a:ext cx="14759344" cy="120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0070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2. </a:t>
            </a:r>
            <a:r>
              <a:rPr lang="ru-RU" sz="3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памятник стоит на берегу оз. Байкал, в городе Северобайкальск. Скажите, кому или чему он посвящён?</a:t>
            </a:r>
            <a:endParaRPr lang="en-US" sz="3400" b="1" dirty="0">
              <a:solidFill>
                <a:srgbClr val="0070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5" name="Picture 2" descr="C:\Users\User\Desktop\Мероприятия\Палатка 2.jpg">
            <a:extLst>
              <a:ext uri="{FF2B5EF4-FFF2-40B4-BE49-F238E27FC236}">
                <a16:creationId xmlns:a16="http://schemas.microsoft.com/office/drawing/2014/main" id="{3FCF9A32-2DD5-49C9-B75B-CC292694E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472" y="2347416"/>
            <a:ext cx="9600328" cy="6410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572155"/>
            <a:ext cx="16286916" cy="57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3. </a:t>
            </a:r>
            <a:r>
              <a:rPr lang="ru-RU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Напишите фамилию этого человека и кем он приходится г. Северобайкальску? </a:t>
            </a:r>
            <a:endParaRPr lang="en-US" sz="34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1026" name="Picture 2" descr="https://egov-buryatia.ru/gsevbk/images/sbk/dan08566_1_1.jpg">
            <a:extLst>
              <a:ext uri="{FF2B5EF4-FFF2-40B4-BE49-F238E27FC236}">
                <a16:creationId xmlns:a16="http://schemas.microsoft.com/office/drawing/2014/main" id="{C78F221A-F50B-467E-9FB3-FBD19BF04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343" y="1293409"/>
            <a:ext cx="4869313" cy="730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" y="-14288"/>
            <a:ext cx="17415192" cy="1049274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1" y="665033"/>
            <a:ext cx="17283315" cy="1201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4. </a:t>
            </a:r>
            <a:r>
              <a:rPr lang="ru-RU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В Северобайкальске установлен памятник Виктору Цою. </a:t>
            </a:r>
          </a:p>
          <a:p>
            <a:pPr algn="ctr">
              <a:lnSpc>
                <a:spcPts val="4899"/>
              </a:lnSpc>
            </a:pPr>
            <a:r>
              <a:rPr lang="ru-RU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В чем заключается его особенность?</a:t>
            </a:r>
            <a:endParaRPr lang="en-US" sz="34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2054" name="Picture 6" descr="photo">
            <a:extLst>
              <a:ext uri="{FF2B5EF4-FFF2-40B4-BE49-F238E27FC236}">
                <a16:creationId xmlns:a16="http://schemas.microsoft.com/office/drawing/2014/main" id="{4999FE45-8A41-4D8D-9B7C-26415A548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25" y="2324100"/>
            <a:ext cx="954414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501933" y="4966817"/>
            <a:ext cx="7003174" cy="2369173"/>
          </a:xfrm>
          <a:custGeom>
            <a:avLst/>
            <a:gdLst/>
            <a:ahLst/>
            <a:cxnLst/>
            <a:rect l="l" t="t" r="r" b="b"/>
            <a:pathLst>
              <a:path w="11094136" h="6173487">
                <a:moveTo>
                  <a:pt x="0" y="0"/>
                </a:moveTo>
                <a:lnTo>
                  <a:pt x="11094136" y="0"/>
                </a:lnTo>
                <a:lnTo>
                  <a:pt x="11094136" y="6173487"/>
                </a:lnTo>
                <a:lnTo>
                  <a:pt x="0" y="61734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827" t="-67052" r="-36483" b="-1117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2" y="668207"/>
            <a:ext cx="17283315" cy="1201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5. </a:t>
            </a:r>
            <a:r>
              <a:rPr lang="ru-RU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Для строительства чего в Северобайкальске </a:t>
            </a:r>
          </a:p>
          <a:p>
            <a:pPr algn="ctr">
              <a:lnSpc>
                <a:spcPts val="4899"/>
              </a:lnSpc>
            </a:pPr>
            <a:r>
              <a:rPr lang="ru-RU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использовали данную технику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</a:t>
            </a:r>
          </a:p>
        </p:txBody>
      </p:sp>
      <p:pic>
        <p:nvPicPr>
          <p:cNvPr id="3074" name="Picture 2" descr="https://avatars.mds.yandex.net/get-altay/1879929/2a0000016b2d75f884285fb0a5608ef5f559/XXXL">
            <a:extLst>
              <a:ext uri="{FF2B5EF4-FFF2-40B4-BE49-F238E27FC236}">
                <a16:creationId xmlns:a16="http://schemas.microsoft.com/office/drawing/2014/main" id="{2B3F14B5-F0C7-44FE-890E-0C9348DD0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856" y="2095500"/>
            <a:ext cx="8542287" cy="640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09625" y="593996"/>
            <a:ext cx="1666875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6. </a:t>
            </a:r>
            <a:r>
              <a:rPr lang="ru-RU" sz="3499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Российская рок-группа, выходцы из Северобайкальска. Проживают в Санкт-Петербурге. Авторы таких хитов как: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«Лавочки-</a:t>
            </a:r>
            <a:r>
              <a:rPr lang="ru-RU" sz="3499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ларёчки</a:t>
            </a:r>
            <a:r>
              <a:rPr lang="ru-RU" sz="3499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», «Ой, Яха…» и т.д. Назовите группу</a:t>
            </a:r>
            <a:endParaRPr lang="en-US" sz="3499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67296EF1-D831-4EA9-A971-A49BB69FCE7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2" b="53560"/>
          <a:stretch/>
        </p:blipFill>
        <p:spPr bwMode="auto">
          <a:xfrm>
            <a:off x="3505200" y="2552700"/>
            <a:ext cx="11353800" cy="5791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7. </a:t>
            </a:r>
            <a:r>
              <a:rPr lang="ru-RU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Группа «Спасите», выходцы из Северобайкальска, получили известность благодаря именно этой песне. Напишите ее название</a:t>
            </a:r>
            <a:endParaRPr lang="en-US" sz="34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5" name="Рисунок 4" descr="https://avatars.dzeninfra.ru/get-zen_doc/1926164/pub_5e313a447ce678673505e617_5e313a7e7065cb58f698adf5/scale_1200">
            <a:extLst>
              <a:ext uri="{FF2B5EF4-FFF2-40B4-BE49-F238E27FC236}">
                <a16:creationId xmlns:a16="http://schemas.microsoft.com/office/drawing/2014/main" id="{EED25214-BF1D-470E-997D-147D34D9AE3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57499"/>
            <a:ext cx="8534400" cy="51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Группа спасите. Анастасия Михалева Spa City. Spa City группа. Spa City (Алексей Захожий &amp; Анастасия Михалёва). Алексей Захожий и Анастасия Михалёва.">
            <a:extLst>
              <a:ext uri="{FF2B5EF4-FFF2-40B4-BE49-F238E27FC236}">
                <a16:creationId xmlns:a16="http://schemas.microsoft.com/office/drawing/2014/main" id="{7E927982-945D-4CB4-8D75-CE010400DB8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133" y="2857500"/>
            <a:ext cx="8391525" cy="5105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66621" y="609517"/>
            <a:ext cx="10154758" cy="5820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8. </a:t>
            </a:r>
            <a:r>
              <a:rPr lang="ru-RU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Рыба – эндемик Байкала</a:t>
            </a:r>
            <a:endParaRPr lang="en-US" sz="34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9B589E57-68FE-4E3E-8CD9-053600D64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850748"/>
            <a:ext cx="9753600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2" y="727074"/>
            <a:ext cx="17283315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9. В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Красной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книге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название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этого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растения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звучит</a:t>
            </a:r>
            <a:r>
              <a:rPr lang="ru-RU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,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как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«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Рододендрон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», а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как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его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называют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в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народе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 </a:t>
            </a: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284E148F-763B-4108-AEDC-AA38712A3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846" y="2400300"/>
            <a:ext cx="890230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10. </a:t>
            </a:r>
            <a:r>
              <a:rPr lang="ru-RU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Как в народе называют детеныша нерпы, до первой линьки</a:t>
            </a:r>
            <a:endParaRPr lang="en-US" sz="34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2880A7E0-6CAD-4630-B86B-FB5E665FC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419" y="1943100"/>
            <a:ext cx="10527161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661243" y="792425"/>
            <a:ext cx="13164050" cy="7483212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708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3400" b="1" dirty="0" err="1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Правильные</a:t>
            </a:r>
            <a:r>
              <a:rPr lang="en-US" sz="34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ответы</a:t>
            </a:r>
            <a:endParaRPr lang="en-US" sz="34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037855" y="2430850"/>
            <a:ext cx="8410825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1.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Парус, волна, корабль</a:t>
            </a:r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</a:p>
          <a:p>
            <a:pPr algn="ctr"/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2.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Памятник посвящен первопроходцам БАМа</a:t>
            </a:r>
            <a:endParaRPr lang="en-US" sz="28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3.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Котов О.А., Глава г. Северобайкальск</a:t>
            </a:r>
            <a:endParaRPr lang="en-US" sz="28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4.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Поющий памятник</a:t>
            </a:r>
            <a:endParaRPr lang="en-US" sz="28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5.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Строительство тоннелей</a:t>
            </a:r>
            <a:endParaRPr lang="en-US" sz="28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6.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Переучет</a:t>
            </a:r>
            <a:endParaRPr lang="en-US" sz="28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7.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Малолетняя дочь</a:t>
            </a:r>
            <a:endParaRPr lang="en-US" sz="28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8.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Байкальский омуль</a:t>
            </a:r>
            <a:endParaRPr lang="en-US" sz="28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9.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Багульник</a:t>
            </a:r>
            <a:endParaRPr lang="en-US" sz="28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>
              <a:spcBef>
                <a:spcPct val="0"/>
              </a:spcBef>
            </a:pPr>
            <a:r>
              <a:rPr lang="en-US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10. </a:t>
            </a:r>
            <a:r>
              <a:rPr lang="ru-RU" sz="2800" b="1" dirty="0"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Белёк</a:t>
            </a:r>
            <a:endParaRPr lang="en-US" sz="2800" b="1" dirty="0"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BADF467-450D-4202-A390-F5A0A0953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62100"/>
            <a:ext cx="11582400" cy="582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018693D-4263-4D4F-97EB-1CC26535E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866900"/>
            <a:ext cx="8686800" cy="589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964AD62-BA35-45DD-8DA5-1ABC42AB5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2324100"/>
            <a:ext cx="14249400" cy="502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6CB8461-1952-495D-941B-E6D0C56C7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521" y="2628900"/>
            <a:ext cx="14842958" cy="419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 descr="C:\Users\Ноут\AppData\Local\Microsoft\Windows\INetCache\Content.MSO\8816D96F.tmp">
            <a:extLst>
              <a:ext uri="{FF2B5EF4-FFF2-40B4-BE49-F238E27FC236}">
                <a16:creationId xmlns:a16="http://schemas.microsoft.com/office/drawing/2014/main" id="{5462CF18-6398-4ABF-95D1-177CB9E7EFE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171700"/>
            <a:ext cx="12039600" cy="419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 descr="C:\Users\Ноут\AppData\Local\Microsoft\Windows\INetCache\Content.MSO\969AD455.tmp">
            <a:extLst>
              <a:ext uri="{FF2B5EF4-FFF2-40B4-BE49-F238E27FC236}">
                <a16:creationId xmlns:a16="http://schemas.microsoft.com/office/drawing/2014/main" id="{48158501-B000-4763-8786-3C657AA83C0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57300"/>
            <a:ext cx="13106400" cy="678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08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3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Правильные</a:t>
            </a:r>
            <a:r>
              <a:rPr lang="en-US" sz="3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ответы</a:t>
            </a:r>
            <a:endParaRPr lang="en-US" sz="3400" b="1" dirty="0">
              <a:solidFill>
                <a:srgbClr val="FFFFFF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773158" y="3076749"/>
            <a:ext cx="7333242" cy="3724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1. </a:t>
            </a:r>
            <a:r>
              <a:rPr lang="ru-RU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Рельсы</a:t>
            </a: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</a:p>
          <a:p>
            <a:pPr algn="ctr">
              <a:lnSpc>
                <a:spcPts val="4900"/>
              </a:lnSpc>
            </a:pP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2. Ш</a:t>
            </a:r>
            <a:r>
              <a:rPr lang="ru-RU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палы</a:t>
            </a:r>
            <a:endParaRPr lang="en-US" sz="3000" b="1" dirty="0">
              <a:solidFill>
                <a:srgbClr val="FFFFFF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3. </a:t>
            </a:r>
            <a:r>
              <a:rPr lang="ru-RU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Тоннель</a:t>
            </a: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</a:p>
          <a:p>
            <a:pPr algn="ctr">
              <a:lnSpc>
                <a:spcPts val="4900"/>
              </a:lnSpc>
            </a:pP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4. </a:t>
            </a:r>
            <a:r>
              <a:rPr lang="ru-RU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Комсомолец</a:t>
            </a:r>
            <a:endParaRPr lang="en-US" sz="3000" b="1" dirty="0">
              <a:solidFill>
                <a:srgbClr val="FFFFFF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5. </a:t>
            </a:r>
            <a:r>
              <a:rPr lang="ru-RU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Северное сияние</a:t>
            </a: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ru-RU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6</a:t>
            </a:r>
            <a:r>
              <a:rPr lang="en-US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. </a:t>
            </a:r>
            <a:r>
              <a:rPr lang="ru-RU" sz="30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Северная точка Байкала</a:t>
            </a:r>
            <a:endParaRPr lang="en-US" sz="3000" b="1" dirty="0">
              <a:solidFill>
                <a:srgbClr val="FFFFFF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2334"/>
            <a:ext cx="7366932" cy="4440241"/>
            <a:chOff x="0" y="0"/>
            <a:chExt cx="1940262" cy="1169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169446"/>
            </a:xfrm>
            <a:custGeom>
              <a:avLst/>
              <a:gdLst/>
              <a:ahLst/>
              <a:cxnLst/>
              <a:rect l="l" t="t" r="r" b="b"/>
              <a:pathLst>
                <a:path w="1940262" h="116944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115850"/>
                  </a:lnTo>
                  <a:cubicBezTo>
                    <a:pt x="1940262" y="1130065"/>
                    <a:pt x="1934615" y="1143697"/>
                    <a:pt x="1924564" y="1153748"/>
                  </a:cubicBezTo>
                  <a:cubicBezTo>
                    <a:pt x="1914513" y="1163799"/>
                    <a:pt x="1900880" y="1169446"/>
                    <a:pt x="1886666" y="1169446"/>
                  </a:cubicBezTo>
                  <a:lnTo>
                    <a:pt x="53596" y="1169446"/>
                  </a:lnTo>
                  <a:cubicBezTo>
                    <a:pt x="39381" y="1169446"/>
                    <a:pt x="25749" y="1163799"/>
                    <a:pt x="15698" y="1153748"/>
                  </a:cubicBezTo>
                  <a:cubicBezTo>
                    <a:pt x="5647" y="1143697"/>
                    <a:pt x="0" y="1130065"/>
                    <a:pt x="0" y="1115850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207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17640" y="2071581"/>
            <a:ext cx="7366932" cy="5881746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64486" y="3939303"/>
            <a:ext cx="6695361" cy="137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1. </a:t>
            </a:r>
            <a:r>
              <a:rPr lang="ru-RU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Какая группа исполняет данную композицию</a:t>
            </a:r>
            <a:endParaRPr lang="en-US" sz="3400" b="1" dirty="0">
              <a:solidFill>
                <a:srgbClr val="EBF7FE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12" name="Plamya_-_Stroim_BAM_58281176">
            <a:hlinkClick r:id="" action="ppaction://media"/>
            <a:extLst>
              <a:ext uri="{FF2B5EF4-FFF2-40B4-BE49-F238E27FC236}">
                <a16:creationId xmlns:a16="http://schemas.microsoft.com/office/drawing/2014/main" id="{847C47AA-BA5C-4EEE-A2A6-03716EFC69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315423" y="4057817"/>
            <a:ext cx="2171366" cy="2171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2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4387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sz="3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5282" y="342900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sz="3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6844923" cy="640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2. </a:t>
            </a:r>
            <a:r>
              <a:rPr lang="ru-RU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Как называется композиция</a:t>
            </a:r>
            <a:r>
              <a:rPr lang="en-US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 </a:t>
            </a:r>
          </a:p>
        </p:txBody>
      </p:sp>
      <p:pic>
        <p:nvPicPr>
          <p:cNvPr id="11" name="VIA_Samocvety_-_BAMovskijj_vals_69606109">
            <a:hlinkClick r:id="" action="ppaction://media"/>
            <a:extLst>
              <a:ext uri="{FF2B5EF4-FFF2-40B4-BE49-F238E27FC236}">
                <a16:creationId xmlns:a16="http://schemas.microsoft.com/office/drawing/2014/main" id="{AB838900-871F-465A-85B7-A4D30659F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13591" y="3647596"/>
            <a:ext cx="2108200" cy="210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39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672208"/>
            <a:ext cx="7366932" cy="4942583"/>
            <a:chOff x="0" y="0"/>
            <a:chExt cx="1940262" cy="1301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01750"/>
            </a:xfrm>
            <a:custGeom>
              <a:avLst/>
              <a:gdLst/>
              <a:ahLst/>
              <a:cxnLst/>
              <a:rect l="l" t="t" r="r" b="b"/>
              <a:pathLst>
                <a:path w="1940262" h="130175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48154"/>
                  </a:lnTo>
                  <a:cubicBezTo>
                    <a:pt x="1940262" y="1262369"/>
                    <a:pt x="1934615" y="1276001"/>
                    <a:pt x="1924564" y="1286053"/>
                  </a:cubicBezTo>
                  <a:cubicBezTo>
                    <a:pt x="1914513" y="1296104"/>
                    <a:pt x="1900880" y="1301750"/>
                    <a:pt x="1886666" y="1301750"/>
                  </a:cubicBezTo>
                  <a:lnTo>
                    <a:pt x="53596" y="1301750"/>
                  </a:lnTo>
                  <a:cubicBezTo>
                    <a:pt x="23996" y="1301750"/>
                    <a:pt x="0" y="1277755"/>
                    <a:pt x="0" y="124815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357725" y="2355514"/>
            <a:ext cx="9223416" cy="5575972"/>
            <a:chOff x="0" y="0"/>
            <a:chExt cx="2429212" cy="1468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9212" cy="1468569"/>
            </a:xfrm>
            <a:custGeom>
              <a:avLst/>
              <a:gdLst/>
              <a:ahLst/>
              <a:cxnLst/>
              <a:rect l="l" t="t" r="r" b="b"/>
              <a:pathLst>
                <a:path w="2429212" h="1468569">
                  <a:moveTo>
                    <a:pt x="42808" y="0"/>
                  </a:moveTo>
                  <a:lnTo>
                    <a:pt x="2386404" y="0"/>
                  </a:lnTo>
                  <a:cubicBezTo>
                    <a:pt x="2397758" y="0"/>
                    <a:pt x="2408646" y="4510"/>
                    <a:pt x="2416674" y="12538"/>
                  </a:cubicBezTo>
                  <a:cubicBezTo>
                    <a:pt x="2424702" y="20566"/>
                    <a:pt x="2429212" y="31455"/>
                    <a:pt x="2429212" y="42808"/>
                  </a:cubicBezTo>
                  <a:lnTo>
                    <a:pt x="2429212" y="1425760"/>
                  </a:lnTo>
                  <a:cubicBezTo>
                    <a:pt x="2429212" y="1437114"/>
                    <a:pt x="2424702" y="1448002"/>
                    <a:pt x="2416674" y="1456031"/>
                  </a:cubicBezTo>
                  <a:cubicBezTo>
                    <a:pt x="2408646" y="1464059"/>
                    <a:pt x="2397758" y="1468569"/>
                    <a:pt x="2386404" y="1468569"/>
                  </a:cubicBezTo>
                  <a:lnTo>
                    <a:pt x="42808" y="1468569"/>
                  </a:lnTo>
                  <a:cubicBezTo>
                    <a:pt x="31455" y="1468569"/>
                    <a:pt x="20566" y="1464059"/>
                    <a:pt x="12538" y="1456031"/>
                  </a:cubicBezTo>
                  <a:cubicBezTo>
                    <a:pt x="4510" y="1448002"/>
                    <a:pt x="0" y="1437114"/>
                    <a:pt x="0" y="1425760"/>
                  </a:cubicBezTo>
                  <a:lnTo>
                    <a:pt x="0" y="42808"/>
                  </a:lnTo>
                  <a:cubicBezTo>
                    <a:pt x="0" y="31455"/>
                    <a:pt x="4510" y="20566"/>
                    <a:pt x="12538" y="12538"/>
                  </a:cubicBezTo>
                  <a:cubicBezTo>
                    <a:pt x="20566" y="4510"/>
                    <a:pt x="31455" y="0"/>
                    <a:pt x="42808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29212" cy="150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99118" y="4070349"/>
            <a:ext cx="6907768" cy="1358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3. </a:t>
            </a:r>
            <a:r>
              <a:rPr lang="ru-RU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Кто сочинил стихи и музыку для данной композиции</a:t>
            </a:r>
            <a:endParaRPr lang="en-US" sz="3400" b="1" dirty="0">
              <a:solidFill>
                <a:srgbClr val="EBF7FE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pic>
        <p:nvPicPr>
          <p:cNvPr id="11" name="VIA_Nadezhda_-_Do_otpravleniya_poezda_ostalos_5_minut_76439293">
            <a:hlinkClick r:id="" action="ppaction://media"/>
            <a:extLst>
              <a:ext uri="{FF2B5EF4-FFF2-40B4-BE49-F238E27FC236}">
                <a16:creationId xmlns:a16="http://schemas.microsoft.com/office/drawing/2014/main" id="{D222BA15-6E93-456A-8941-907F927A81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53433" y="4127499"/>
            <a:ext cx="2032000" cy="203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65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803254"/>
            <a:ext cx="7366932" cy="5029947"/>
            <a:chOff x="0" y="0"/>
            <a:chExt cx="1940262" cy="13247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24760"/>
            </a:xfrm>
            <a:custGeom>
              <a:avLst/>
              <a:gdLst/>
              <a:ahLst/>
              <a:cxnLst/>
              <a:rect l="l" t="t" r="r" b="b"/>
              <a:pathLst>
                <a:path w="1940262" h="132476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71164"/>
                  </a:lnTo>
                  <a:cubicBezTo>
                    <a:pt x="1940262" y="1285378"/>
                    <a:pt x="1934615" y="1299011"/>
                    <a:pt x="1924564" y="1309062"/>
                  </a:cubicBezTo>
                  <a:cubicBezTo>
                    <a:pt x="1914513" y="1319113"/>
                    <a:pt x="1900880" y="1324760"/>
                    <a:pt x="1886666" y="1324760"/>
                  </a:cubicBezTo>
                  <a:lnTo>
                    <a:pt x="53596" y="1324760"/>
                  </a:lnTo>
                  <a:cubicBezTo>
                    <a:pt x="23996" y="1324760"/>
                    <a:pt x="0" y="1300764"/>
                    <a:pt x="0" y="127116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6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63336" y="2685282"/>
            <a:ext cx="8961324" cy="5265892"/>
            <a:chOff x="0" y="0"/>
            <a:chExt cx="2360184" cy="13869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0184" cy="1386902"/>
            </a:xfrm>
            <a:custGeom>
              <a:avLst/>
              <a:gdLst/>
              <a:ahLst/>
              <a:cxnLst/>
              <a:rect l="l" t="t" r="r" b="b"/>
              <a:pathLst>
                <a:path w="2360184" h="1386902">
                  <a:moveTo>
                    <a:pt x="44060" y="0"/>
                  </a:moveTo>
                  <a:lnTo>
                    <a:pt x="2316124" y="0"/>
                  </a:lnTo>
                  <a:cubicBezTo>
                    <a:pt x="2327809" y="0"/>
                    <a:pt x="2339016" y="4642"/>
                    <a:pt x="2347279" y="12905"/>
                  </a:cubicBezTo>
                  <a:cubicBezTo>
                    <a:pt x="2355542" y="21168"/>
                    <a:pt x="2360184" y="32375"/>
                    <a:pt x="2360184" y="44060"/>
                  </a:cubicBezTo>
                  <a:lnTo>
                    <a:pt x="2360184" y="1342841"/>
                  </a:lnTo>
                  <a:cubicBezTo>
                    <a:pt x="2360184" y="1367175"/>
                    <a:pt x="2340458" y="1386902"/>
                    <a:pt x="2316124" y="1386902"/>
                  </a:cubicBezTo>
                  <a:lnTo>
                    <a:pt x="44060" y="1386902"/>
                  </a:lnTo>
                  <a:cubicBezTo>
                    <a:pt x="32375" y="1386902"/>
                    <a:pt x="21168" y="1382260"/>
                    <a:pt x="12905" y="1373997"/>
                  </a:cubicBezTo>
                  <a:cubicBezTo>
                    <a:pt x="4642" y="1365734"/>
                    <a:pt x="0" y="1354527"/>
                    <a:pt x="0" y="1342841"/>
                  </a:cubicBezTo>
                  <a:lnTo>
                    <a:pt x="0" y="44060"/>
                  </a:lnTo>
                  <a:cubicBezTo>
                    <a:pt x="0" y="19726"/>
                    <a:pt x="19726" y="0"/>
                    <a:pt x="44060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0184" cy="1425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946061" y="3314700"/>
            <a:ext cx="4572000" cy="1383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4. </a:t>
            </a:r>
            <a:r>
              <a:rPr lang="ru-RU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Кто исполняет </a:t>
            </a:r>
          </a:p>
          <a:p>
            <a:pPr algn="ctr">
              <a:lnSpc>
                <a:spcPts val="5599"/>
              </a:lnSpc>
            </a:pPr>
            <a:r>
              <a:rPr lang="ru-RU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эту песню</a:t>
            </a:r>
            <a:r>
              <a:rPr lang="en-US" sz="3400" b="1" dirty="0">
                <a:solidFill>
                  <a:srgbClr val="EBF7FE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?  </a:t>
            </a:r>
          </a:p>
        </p:txBody>
      </p:sp>
      <p:pic>
        <p:nvPicPr>
          <p:cNvPr id="12" name="Iosif_Kobzon_-_Idut_po_BAMu_poezda_-_73846932.mp3">
            <a:hlinkClick r:id="" action="ppaction://media"/>
            <a:extLst>
              <a:ext uri="{FF2B5EF4-FFF2-40B4-BE49-F238E27FC236}">
                <a16:creationId xmlns:a16="http://schemas.microsoft.com/office/drawing/2014/main" id="{80D3EEA8-C10C-4F4B-8CC0-E010E0F401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032056" y="4131558"/>
            <a:ext cx="2023883" cy="2023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56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24803" y="2366435"/>
            <a:ext cx="9638394" cy="5554131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37661" y="2765259"/>
            <a:ext cx="7190083" cy="708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Правильные</a:t>
            </a:r>
            <a:r>
              <a:rPr lang="en-US" sz="34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</a:t>
            </a:r>
            <a:r>
              <a:rPr lang="en-US" sz="34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ответы</a:t>
            </a:r>
            <a:endParaRPr lang="en-US" sz="34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85279" y="3940185"/>
            <a:ext cx="8294847" cy="2446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0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1. </a:t>
            </a:r>
            <a:r>
              <a:rPr lang="ru-RU" sz="30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ВАИ «Пламя», «Самоцветы»</a:t>
            </a:r>
            <a:endParaRPr lang="en-US" sz="30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0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2. </a:t>
            </a:r>
            <a:r>
              <a:rPr lang="ru-RU" sz="3000" b="1" dirty="0" err="1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Бамоский</a:t>
            </a:r>
            <a:r>
              <a:rPr lang="ru-RU" sz="30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 вальс</a:t>
            </a:r>
            <a:endParaRPr lang="en-US" sz="30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0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3. </a:t>
            </a:r>
            <a:r>
              <a:rPr lang="ru-RU" sz="30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А. Пахмутова и Н. Добронравов</a:t>
            </a:r>
            <a:endParaRPr lang="en-US" sz="30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0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4. </a:t>
            </a:r>
            <a:r>
              <a:rPr lang="ru-RU" sz="3000" b="1" dirty="0">
                <a:solidFill>
                  <a:srgbClr val="2717C0"/>
                </a:solidFill>
                <a:latin typeface="Times New Roman" panose="02020603050405020304" pitchFamily="18" charset="0"/>
                <a:ea typeface="Montserrat Bold"/>
                <a:cs typeface="Times New Roman" panose="02020603050405020304" pitchFamily="18" charset="0"/>
                <a:sym typeface="Montserrat Bold"/>
              </a:rPr>
              <a:t>Иосиф Кобзон</a:t>
            </a:r>
            <a:endParaRPr lang="en-US" sz="3000" b="1" dirty="0">
              <a:solidFill>
                <a:srgbClr val="2717C0"/>
              </a:solidFill>
              <a:latin typeface="Times New Roman" panose="02020603050405020304" pitchFamily="18" charset="0"/>
              <a:ea typeface="Montserrat Bold"/>
              <a:cs typeface="Times New Roman" panose="02020603050405020304" pitchFamily="18" charset="0"/>
              <a:sym typeface="Montserrat Bol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15799"/>
            <a:ext cx="18288000" cy="10918597"/>
          </a:xfrm>
          <a:custGeom>
            <a:avLst/>
            <a:gdLst/>
            <a:ahLst/>
            <a:cxnLst/>
            <a:rect l="l" t="t" r="r" b="b"/>
            <a:pathLst>
              <a:path w="18288000" h="10918597">
                <a:moveTo>
                  <a:pt x="0" y="0"/>
                </a:moveTo>
                <a:lnTo>
                  <a:pt x="18288000" y="0"/>
                </a:lnTo>
                <a:lnTo>
                  <a:pt x="18288000" y="10918597"/>
                </a:lnTo>
                <a:lnTo>
                  <a:pt x="0" y="109185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51" t="-18849" r="-32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34436" y="7483085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54940" y="7680050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 к нам!</a:t>
            </a:r>
          </a:p>
        </p:txBody>
      </p:sp>
      <p:pic>
        <p:nvPicPr>
          <p:cNvPr id="6" name="Picture 2" descr="http://qrcoder.ru/code/?https%3A%2F%2Fvk.com%2Fclub219610578&amp;4&amp;0">
            <a:extLst>
              <a:ext uri="{FF2B5EF4-FFF2-40B4-BE49-F238E27FC236}">
                <a16:creationId xmlns:a16="http://schemas.microsoft.com/office/drawing/2014/main" id="{320048A3-909B-457C-940A-0A86E80E5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307599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691</Words>
  <Application>Microsoft Office PowerPoint</Application>
  <PresentationFormat>Произвольный</PresentationFormat>
  <Paragraphs>106</Paragraphs>
  <Slides>40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5" baseType="lpstr">
      <vt:lpstr>Calibri</vt:lpstr>
      <vt:lpstr>Montserrat Bold</vt:lpstr>
      <vt:lpstr>Times New Roman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Пользователь</cp:lastModifiedBy>
  <cp:revision>49</cp:revision>
  <dcterms:created xsi:type="dcterms:W3CDTF">2006-08-16T00:00:00Z</dcterms:created>
  <dcterms:modified xsi:type="dcterms:W3CDTF">2025-02-24T09:57:01Z</dcterms:modified>
  <dc:identifier>DAGcI845alw</dc:identifier>
</cp:coreProperties>
</file>