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6" r:id="rId6"/>
    <p:sldId id="267" r:id="rId7"/>
    <p:sldId id="278" r:id="rId8"/>
    <p:sldId id="268" r:id="rId9"/>
    <p:sldId id="272" r:id="rId10"/>
    <p:sldId id="277" r:id="rId11"/>
    <p:sldId id="269" r:id="rId12"/>
    <p:sldId id="270" r:id="rId13"/>
    <p:sldId id="273" r:id="rId14"/>
    <p:sldId id="274" r:id="rId15"/>
    <p:sldId id="275" r:id="rId16"/>
    <p:sldId id="280" r:id="rId17"/>
    <p:sldId id="27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F639CC-3AA9-5039-A1CB-B72D91D59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C1009A6-C1BA-6151-247A-E7C4E15EB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FBA06D-AE81-B550-870A-B86855342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25467A-3F88-0D16-D993-71FFDCE59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E0E9FC-C36E-D038-14EB-59A4EEB3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44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3BE7C9-2A8D-2653-B3B0-1E51FA7C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23E7BD-DF9C-2FEA-98EE-504954F86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004A2B3-985F-9E0B-6B30-EAEF72BC6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B0F2FA-C32C-213E-E6CA-4804BC8E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C71C37-72D8-5819-5814-E30E2144B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463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803021-6B0D-F79F-CB1E-D0CC9BE66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6222CF-09C5-69A6-CF37-994D70F3E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864BF2-1D0F-AB2F-3367-019003637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2E240A-AADB-4033-6A63-A9866525B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46EC04-A617-044F-0DE7-09028BFC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255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8BD169-16A5-3260-62E1-440335F61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C0E4D0-E0ED-C819-4FD4-589B2044A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16667F0-A579-7110-2948-90E099AAE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33B8602-55AA-E25A-F41E-F159CFA2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63C703-E2C1-6497-098D-693B0361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4FED313-2C5D-1CEB-A14A-0C96E1DF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399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6EDDBE-0DD5-8292-2681-791908177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D41AECD-94E7-A35A-A7C0-D4F517315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B38A5EF-D640-5BAF-9394-2997A1A74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24A5750-94D6-1853-61EB-00F990766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CAD7BC0-9585-E366-09E2-DC34A16C9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3582D51-3C39-C75C-3A51-86C5D3E5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D3F9D7F-65BF-53FB-0FEA-645E1B5C6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A6E657F-FC70-365C-6456-9D5CCA7A3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87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9BCFA-1886-060B-7D40-28CDCB93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BE9D23F-33AC-FC4B-6A8C-C3476AC63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9D1BD1D-19F0-9F71-D654-78103FE2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D2B3326-7AD7-CCA0-4CC7-D943BD2B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678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706F1A3-F078-9F59-AF2D-3393CC340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1584109-95BF-0B3F-7069-DB33A52A6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6868981-A4F0-4F74-7F15-3713A56E0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438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FF7F8C-260A-1B44-AE3E-49595BB09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3BB515-098A-6FFB-6A03-1923A4B30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99557E3-4637-A3F4-C9D0-4D7C6F098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FA55271-73F0-23F7-F942-10C157166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27D092A-C0C3-3CA6-0209-FD4146025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DEB2F35-F1C2-5AFA-E5A0-60628BA9B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132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5339C0-D4ED-01A4-FAAF-7EA5C2404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D82B6EE-933E-BE43-24E2-26C3D4F95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98A97A-CAA5-77A3-FA90-0114E4050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702696F-3855-7847-DB57-0214C929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7FBCBDF-EABA-5A9A-F373-1ECE8173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DA0D81-D752-CD79-F2B4-6422D635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355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99EF8C-105B-8978-5E5D-9B98BB18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748A73-35E2-2A2A-08EC-F197D1243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36395E2-6D67-D196-A599-98260112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091F75-82B3-F867-3B08-9071B4916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4C5DBE-9104-FF3B-36D4-8121FCFA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9705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B9229CC-90E4-36D9-2A5A-A76186C95C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AB1EC4-6E38-FC75-CC46-0DD14D9D0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59E8C80-D745-A4CE-6B1D-8EF0261E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15B0A5-976C-480F-5439-BB647FA3B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F3FEC2-A970-EC1F-E9AD-793CDB1C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321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AE7D57-780D-8761-F3CE-D05841D5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249DC1-B236-DB07-B44A-AF25381FF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7414577-ABCC-50CC-E952-5451BC8BF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0D2B6-52F6-48F3-8547-80F2EE695449}" type="datetimeFigureOut">
              <a:rPr lang="ru-RU" smtClean="0"/>
              <a:pPr/>
              <a:t>17.04.2025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4F0CE29-4A00-F3D8-7D53-D73FE9CAE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E27B71F-7E9F-31FB-5780-B14B6F86C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4C987-7649-4FF8-918D-65A2B8916E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538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0674E1-DB56-B243-12B3-5FA9DAE58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29630"/>
            <a:ext cx="9144000" cy="3598740"/>
          </a:xfrm>
        </p:spPr>
        <p:txBody>
          <a:bodyPr>
            <a:normAutofit fontScale="90000"/>
          </a:bodyPr>
          <a:lstStyle/>
          <a:p>
            <a:r>
              <a:rPr lang="ru-RU" dirty="0"/>
              <a:t>Возрастные психологические особенности этнической идентификации у детей дошкольного и школьного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600941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75A00E-28ED-698F-53FC-4E0B011D8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b="0" i="0" dirty="0">
                <a:effectLst/>
              </a:rPr>
              <a:t>Этническая идентификация — это процесс, с помощью которого индивид или группа определяет себя в контексте своей этнической принадлежности. </a:t>
            </a:r>
            <a:endParaRPr lang="en-US" sz="3600" b="0" i="0" dirty="0">
              <a:effectLst/>
            </a:endParaRPr>
          </a:p>
          <a:p>
            <a:pPr marL="0" indent="0" algn="just">
              <a:buNone/>
            </a:pPr>
            <a:r>
              <a:rPr lang="ru-RU" sz="3600" b="0" i="0" dirty="0">
                <a:effectLst/>
              </a:rPr>
              <a:t>Этот процесс может включать в себя признание общих культурных, языковых, исторических и социальных характеристик, которые связывают людей в рамках определенной этнической группы.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40059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53331"/>
            <a:ext cx="5801784" cy="4351338"/>
          </a:xfrm>
        </p:spPr>
      </p:pic>
      <p:sp>
        <p:nvSpPr>
          <p:cNvPr id="5" name="TextBox 4"/>
          <p:cNvSpPr txBox="1"/>
          <p:nvPr/>
        </p:nvSpPr>
        <p:spPr>
          <a:xfrm>
            <a:off x="6096000" y="543118"/>
            <a:ext cx="588981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/>
              <a:t>Периодизация психического развития Д. Б. </a:t>
            </a:r>
            <a:r>
              <a:rPr lang="ru-RU" sz="2800" b="1" dirty="0" err="1"/>
              <a:t>Эльконина</a:t>
            </a:r>
            <a:r>
              <a:rPr lang="ru-RU" sz="2800" dirty="0"/>
              <a:t> — возрастная периодизация развития ребёнка от рождения до 17 лет, разработанная советским психологом Д. Б. Элькониным.</a:t>
            </a:r>
          </a:p>
          <a:p>
            <a:pPr algn="just"/>
            <a:r>
              <a:rPr lang="ru-RU" sz="2800" dirty="0"/>
              <a:t>Идеи Л.С. Выготского и А.Н. Леонтьева послужили основой для создания Д.Б. Элькониным возрастной периодизации развития ребенка, которая сейчас считается общепринятой в возрастной психологии.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23825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007805-5B8C-CA67-E0F2-79EE57BD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Периодизация психического развития Д. Б. </a:t>
            </a:r>
            <a:r>
              <a:rPr lang="ru-RU" b="1" dirty="0" err="1"/>
              <a:t>Эльконина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72ECD5-A91E-7BBB-1AE7-8F430E5B2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427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400" b="1" dirty="0"/>
              <a:t>Младенчество (0–1 год)</a:t>
            </a:r>
            <a:r>
              <a:rPr lang="ru-RU" sz="2400" dirty="0"/>
              <a:t>. Ведущая деятельность сфокусирована на непосредственно-эмоциональном общении. В этом возрасте малыш познаёт мир через близких взрослых.</a:t>
            </a:r>
          </a:p>
          <a:p>
            <a:pPr algn="just"/>
            <a:r>
              <a:rPr lang="ru-RU" sz="2400" b="1" dirty="0"/>
              <a:t>Раннее детство (1–3 года)</a:t>
            </a:r>
            <a:r>
              <a:rPr lang="ru-RU" sz="2400" dirty="0"/>
              <a:t>. Фокус внимания сконцентрирован на предметно-</a:t>
            </a:r>
            <a:r>
              <a:rPr lang="ru-RU" sz="2400" dirty="0" err="1"/>
              <a:t>манипулятивной</a:t>
            </a:r>
            <a:r>
              <a:rPr lang="ru-RU" sz="2400" dirty="0"/>
              <a:t> деятельности. Ребёнок увлечённо исследует окружающие предметы, учится взаимодействовать с ними.</a:t>
            </a:r>
          </a:p>
          <a:p>
            <a:pPr algn="just"/>
            <a:r>
              <a:rPr lang="ru-RU" sz="2400" b="1" dirty="0"/>
              <a:t>Дошкольный возраст (3–7 лет)</a:t>
            </a:r>
            <a:r>
              <a:rPr lang="ru-RU" sz="2400" dirty="0"/>
              <a:t>. Ведущий тип занятий — ролевая игра. Ребёнок моделирует социальные отношения, примеряя на себя различные роли.</a:t>
            </a:r>
          </a:p>
          <a:p>
            <a:pPr algn="just"/>
            <a:r>
              <a:rPr lang="ru-RU" sz="2400" b="1" dirty="0"/>
              <a:t>Младший школьный возраст (7–11 лет)</a:t>
            </a:r>
            <a:r>
              <a:rPr lang="ru-RU" sz="2400" dirty="0"/>
              <a:t>. В этом периоде упор идёт на обучение. Ребёнок активно познаёт мир через школу, развитие интеллектуальных способностей. </a:t>
            </a:r>
          </a:p>
          <a:p>
            <a:pPr algn="just"/>
            <a:r>
              <a:rPr lang="ru-RU" sz="2400" b="1" dirty="0"/>
              <a:t>Младший подростковый возраст (11–15 лет)</a:t>
            </a:r>
            <a:r>
              <a:rPr lang="ru-RU" sz="2400" dirty="0"/>
              <a:t>. Ведущая деятельность — интимно-личностное общение со сверстниками. Подростки активно строят межличностные отношения, познают собственную индивидуальность, делятся переживаниями с друзьями.</a:t>
            </a:r>
          </a:p>
          <a:p>
            <a:pPr algn="just"/>
            <a:r>
              <a:rPr lang="ru-RU" sz="2400" b="1" dirty="0"/>
              <a:t>Старший подростковый возраст (15–17 лет)</a:t>
            </a:r>
            <a:r>
              <a:rPr lang="ru-RU" sz="2400" dirty="0"/>
              <a:t>. Ведущей деятельностью на данном этапе становится учебно-профессиональная. Юноши и девушки начинают задумываться о своём будущем, выборе профессии и дальнейшем образовании. </a:t>
            </a:r>
          </a:p>
        </p:txBody>
      </p:sp>
    </p:spTree>
    <p:extLst>
      <p:ext uri="{BB962C8B-B14F-4D97-AF65-F5344CB8AC3E}">
        <p14:creationId xmlns:p14="http://schemas.microsoft.com/office/powerpoint/2010/main" xmlns="" val="3794054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0F406D-2DB3-9797-D126-8476D8958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0448"/>
            <a:ext cx="10515600" cy="50571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Раннее детство</a:t>
            </a:r>
            <a:r>
              <a:rPr lang="ru-RU" sz="3600" b="1" dirty="0"/>
              <a:t> (1–3 года)</a:t>
            </a:r>
            <a:r>
              <a:rPr lang="ru-RU" sz="3600" dirty="0"/>
              <a:t>:</a:t>
            </a:r>
          </a:p>
          <a:p>
            <a:pPr algn="just"/>
            <a:r>
              <a:rPr lang="ru-RU" dirty="0"/>
              <a:t>Сознание «Я», которое появляется в 2-3 года, освоение личных местоимений</a:t>
            </a:r>
          </a:p>
          <a:p>
            <a:pPr algn="just"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i="0" dirty="0">
                <a:effectLst/>
              </a:rPr>
              <a:t>Восприятие внешности: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Дети начинают замечать физические различия между людьми, такие как цвет кожи, волосы и черты лица.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Это может проявляться в том, что они обращают внимание на людей разной национальности и задают вопросы о них.</a:t>
            </a:r>
          </a:p>
          <a:p>
            <a:pPr algn="just"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i="0" dirty="0">
                <a:effectLst/>
              </a:rPr>
              <a:t>Распознавание культурных символов: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В этом возрасте дети могут начать осознавать символику, связанную с их этнической группой, например, национальные костюмы или флаги</a:t>
            </a:r>
            <a:r>
              <a:rPr lang="ru-RU" b="0" i="0" dirty="0">
                <a:solidFill>
                  <a:srgbClr val="F3F3F3"/>
                </a:solidFill>
                <a:effectLst/>
              </a:rPr>
              <a:t>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13597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1C636B-6B66-BCD5-2CE4-D9682956C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596"/>
            <a:ext cx="10515600" cy="6538404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ts val="18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ru-RU" sz="3900" i="0" dirty="0">
                <a:effectLst/>
              </a:rPr>
              <a:t>Дошкольный возраст </a:t>
            </a:r>
            <a:r>
              <a:rPr lang="ru-RU" sz="3900" b="1" i="0" dirty="0">
                <a:effectLst/>
              </a:rPr>
              <a:t>(3-7 лет):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900" b="1" i="0" dirty="0">
                <a:effectLst/>
              </a:rPr>
              <a:t>Формирование первоначальных представлений</a:t>
            </a:r>
            <a:r>
              <a:rPr lang="ru-RU" sz="3900" b="0" i="0" dirty="0">
                <a:effectLst/>
              </a:rPr>
              <a:t>: Дети начинают осознавать свою этническую принадлежность через семейные традиции, язык и культуру.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900" b="1" i="0" dirty="0">
                <a:effectLst/>
              </a:rPr>
              <a:t>Игра и взаимодействие</a:t>
            </a:r>
            <a:r>
              <a:rPr lang="ru-RU" sz="3900" b="0" i="0" dirty="0">
                <a:effectLst/>
              </a:rPr>
              <a:t>: В играх дети часто идентифицируют себя с определенной этнической группой, что проявляется в выборе персонажей и сюжетов.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900" b="1" i="0" dirty="0">
                <a:effectLst/>
              </a:rPr>
              <a:t>Стереотипы и обобщения</a:t>
            </a:r>
            <a:r>
              <a:rPr lang="ru-RU" sz="3900" b="0" i="0" dirty="0">
                <a:effectLst/>
              </a:rPr>
              <a:t>: В этом возрасте дети могут формировать простые стереотипы о других этнических группах, основываясь на внешних признаках и поведении.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918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000BA3F-5C5A-C7A2-F48D-DC5D3663D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0518"/>
            <a:ext cx="10515600" cy="6176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ts val="18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ru-RU" sz="2600" b="1" i="0" dirty="0">
                <a:effectLst/>
              </a:rPr>
              <a:t>Игровые виды деятельности:</a:t>
            </a:r>
          </a:p>
          <a:p>
            <a:pPr algn="just"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1" i="0" dirty="0">
                <a:effectLst/>
              </a:rPr>
              <a:t>Ролевые игры</a:t>
            </a:r>
            <a:r>
              <a:rPr lang="ru-RU" sz="2600" b="0" i="0" dirty="0">
                <a:effectLst/>
              </a:rPr>
              <a:t>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Дети могут разыгрывать сцены из повседневной жизни, основанные на этнических традициях (например, праздники, семейные обычаи).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Ролевые игры помогают детям осознать социальные нормы и ценности своей культуры.</a:t>
            </a:r>
          </a:p>
          <a:p>
            <a:pPr algn="just"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1" i="0" dirty="0">
                <a:effectLst/>
              </a:rPr>
              <a:t>Творческая деятельность</a:t>
            </a:r>
            <a:r>
              <a:rPr lang="ru-RU" sz="2600" b="0" i="0" dirty="0">
                <a:effectLst/>
              </a:rPr>
              <a:t>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Рисование, лепка и другие виды творчества могут быть направлены на создание символов, связанных с этнической идентичностью (например, национальные костюмы, флаги).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Это способствует развитию гордости за свою культуру.</a:t>
            </a:r>
          </a:p>
          <a:p>
            <a:pPr algn="just"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1" i="0" dirty="0">
                <a:effectLst/>
              </a:rPr>
              <a:t>Игры с элементами фольклора</a:t>
            </a:r>
            <a:r>
              <a:rPr lang="ru-RU" sz="2600" b="0" i="0" dirty="0">
                <a:effectLst/>
              </a:rPr>
              <a:t>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Использование народных сказок, песен и танцев в игровой деятельности помогает детям познакомиться с культурным наследием.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600" b="0" i="0" dirty="0">
                <a:effectLst/>
              </a:rPr>
              <a:t>Такие игры развивают интерес к традициям и языку своей этнической группы.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998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F49259-BC87-E484-4C39-E3DFA416B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Младший школьный возраст</a:t>
            </a:r>
            <a:r>
              <a:rPr lang="ru-RU" sz="3600" b="1" dirty="0"/>
              <a:t> (7–11 лет)</a:t>
            </a:r>
            <a:r>
              <a:rPr lang="ru-RU" sz="3600" dirty="0"/>
              <a:t>:</a:t>
            </a:r>
          </a:p>
          <a:p>
            <a:pPr algn="just"/>
            <a:r>
              <a:rPr lang="ru-RU" sz="3600" dirty="0"/>
              <a:t>в 6-7 лет ребенок приобретает первые фрагментарные и несистематические знания о своей этнической принадлежности; </a:t>
            </a:r>
          </a:p>
          <a:p>
            <a:pPr algn="just"/>
            <a:r>
              <a:rPr lang="ru-RU" sz="3600" dirty="0"/>
              <a:t>в 8-9 лет он уже четко идентифицирует себя со своей этнической группой, выдвигает основания идентификации – национальность родителей, место проживания, родной язык.</a:t>
            </a:r>
          </a:p>
        </p:txBody>
      </p:sp>
    </p:spTree>
    <p:extLst>
      <p:ext uri="{BB962C8B-B14F-4D97-AF65-F5344CB8AC3E}">
        <p14:creationId xmlns:p14="http://schemas.microsoft.com/office/powerpoint/2010/main" xmlns="" val="1230965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62BE9B-B649-1F58-37D9-8B8EB05DD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Для детей на этапе младшего школьного возраста, для  становления этнического самосознания еще характерны нечеткая осознанность общности с людьми своей этнической группы и слабые этнические знания. </a:t>
            </a:r>
          </a:p>
          <a:p>
            <a:pPr algn="just"/>
            <a:r>
              <a:rPr lang="ru-RU" dirty="0"/>
              <a:t>В этом возрасте складывается общее эмоциональное отношение к тем или иным национальностям, что полностью зависит от установок в семье и ближайшего социального окружения.</a:t>
            </a:r>
          </a:p>
          <a:p>
            <a:pPr algn="just"/>
            <a:r>
              <a:rPr lang="ru-RU" dirty="0"/>
              <a:t>Дети с довольно раннего возраста отражают влияние менталитета нации, и во многом именно эти представления определяют активность детей, складывающийся у них образ «Я», их отношения к миру и с миром, к себе и с самим собой.</a:t>
            </a:r>
          </a:p>
        </p:txBody>
      </p:sp>
    </p:spTree>
    <p:extLst>
      <p:ext uri="{BB962C8B-B14F-4D97-AF65-F5344CB8AC3E}">
        <p14:creationId xmlns:p14="http://schemas.microsoft.com/office/powerpoint/2010/main" xmlns="" val="1079607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017501-737A-F022-F07B-AFC033E32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Именно в детстве закладывается прочная база для предрассудков, предубеждений и конфликтов, поднимающаяся с эмоционального уровня на рациональный у подростков и юношей. И эта чувствительность к социальному окружению остается на всю жизнь.</a:t>
            </a:r>
          </a:p>
        </p:txBody>
      </p:sp>
    </p:spTree>
    <p:extLst>
      <p:ext uri="{BB962C8B-B14F-4D97-AF65-F5344CB8AC3E}">
        <p14:creationId xmlns:p14="http://schemas.microsoft.com/office/powerpoint/2010/main" xmlns="" val="755530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8ABCFB-9058-5723-C1A8-519DB28C2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/>
              <a:t>Младший подростковый возраст</a:t>
            </a:r>
            <a:r>
              <a:rPr lang="ru-RU" sz="3600" b="1" dirty="0"/>
              <a:t> (11–15 лет)</a:t>
            </a:r>
            <a:r>
              <a:rPr lang="ru-RU" sz="3600" dirty="0"/>
              <a:t>:</a:t>
            </a:r>
          </a:p>
          <a:p>
            <a:pPr algn="just"/>
            <a:r>
              <a:rPr lang="ru-RU" sz="3600" dirty="0"/>
              <a:t>в подростковом возрасте (11-15 лет) этническая идентичность формируется в полном объеме, в качестве особенностей разных народов ребенок отмечает уникальность истории, специфику традиционной бытовой культуры.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753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322345-3C8D-C07A-E72F-643D56B4D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0808"/>
            <a:ext cx="10515600" cy="63151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0" i="0" dirty="0">
                <a:effectLst/>
              </a:rPr>
              <a:t>Развитие этнической идентификации в старшем подростковом возрасте </a:t>
            </a:r>
            <a:r>
              <a:rPr lang="ru-RU" b="1" i="0" dirty="0">
                <a:effectLst/>
              </a:rPr>
              <a:t>(15-17 лет) </a:t>
            </a:r>
            <a:r>
              <a:rPr lang="ru-RU" b="0" i="0" dirty="0">
                <a:effectLst/>
              </a:rPr>
              <a:t>включает более глубокое осознание своей этнической принадлежности, а также взаимодействие с различными культурами и сообществами:</a:t>
            </a:r>
          </a:p>
          <a:p>
            <a:pPr algn="just"/>
            <a:r>
              <a:rPr lang="ru-RU" b="0" i="0" dirty="0">
                <a:effectLst/>
              </a:rPr>
              <a:t>Подростки начинают формировать свои убеждения о расовых и этнических вопросах, что может привести к активному участию в общественных движениях и инициативах.</a:t>
            </a:r>
          </a:p>
          <a:p>
            <a:pPr algn="just"/>
            <a:r>
              <a:rPr lang="ru-RU" b="0" i="0" dirty="0">
                <a:effectLst/>
              </a:rPr>
              <a:t>Это взаимодействие может способствовать более глубокому пониманию и уважению к культурным различиям.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Подростки могут искать поддержку и чувство принадлежности в этнических группах, что укрепляет их этническую идентичность.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</a:rPr>
              <a:t>В то же время, они могут стремиться к интеграции в более широкие социальные группы, что может привести к конфликтам идентичности.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6432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51C0BA-0179-DBAB-00A7-47F6AA121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этнической идентичности (Солдатова Г.У.)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EC89DDA-D79C-5EFF-4D97-927204157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dirty="0"/>
              <a:t>1. </a:t>
            </a:r>
            <a:r>
              <a:rPr lang="ru-RU" b="1" dirty="0" err="1"/>
              <a:t>Этнонигилизм</a:t>
            </a:r>
            <a:r>
              <a:rPr lang="ru-RU" dirty="0"/>
              <a:t> – одна из форм </a:t>
            </a:r>
            <a:r>
              <a:rPr lang="ru-RU" dirty="0" err="1"/>
              <a:t>гипоидентичности</a:t>
            </a:r>
            <a:r>
              <a:rPr lang="ru-RU" dirty="0"/>
              <a:t>, представляющая собой отход от собственной этнической группы и поиски устойчивых социально-психологических ниш не по этническому критерию.</a:t>
            </a:r>
          </a:p>
          <a:p>
            <a:pPr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dirty="0"/>
              <a:t>2. </a:t>
            </a:r>
            <a:r>
              <a:rPr lang="ru-RU" b="1" dirty="0"/>
              <a:t>Этническая индифферентность </a:t>
            </a:r>
            <a:r>
              <a:rPr lang="ru-RU" dirty="0"/>
              <a:t>– размывание этнической идентичности, выраженное в неопределенности этнической принадлежности, ее неактуальности.</a:t>
            </a:r>
          </a:p>
          <a:p>
            <a:pPr marL="0" indent="0"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dirty="0"/>
              <a:t>3. </a:t>
            </a:r>
            <a:r>
              <a:rPr lang="ru-RU" b="1" dirty="0"/>
              <a:t>Норма (позитивная этническая идентичность) </a:t>
            </a:r>
            <a:r>
              <a:rPr lang="ru-RU" dirty="0"/>
              <a:t>– сочетание позитивного отношения к собственному народу с позитивным отношением к другим народам. В полиэтническом обществе позитивная этническая идентичность имеет характер нормы и свойственна подавляющему большинству.</a:t>
            </a:r>
          </a:p>
        </p:txBody>
      </p:sp>
    </p:spTree>
    <p:extLst>
      <p:ext uri="{BB962C8B-B14F-4D97-AF65-F5344CB8AC3E}">
        <p14:creationId xmlns:p14="http://schemas.microsoft.com/office/powerpoint/2010/main" xmlns="" val="4181122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7975CD-A30F-D42D-2C47-542581BB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Типы этнической идентичности (Солдатова Г.У.)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F028768-BEED-5958-C87D-28949D4EA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4. </a:t>
            </a:r>
            <a:r>
              <a:rPr lang="ru-RU" b="1" i="0" dirty="0" err="1">
                <a:solidFill>
                  <a:srgbClr val="292929"/>
                </a:solidFill>
                <a:effectLst/>
                <a:latin typeface="-apple-system"/>
              </a:rPr>
              <a:t>Этноэгоизм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 – данный тип идентичности может выражаться в безобидной форме на вербальном уровне как результат восприятия через призму конструкта «мой народ», но может предполагать, например, напряженность и раздражение в общении с представителями других этнических групп или признание за своим народом права решать проблемы за «чужой» счет.</a:t>
            </a:r>
          </a:p>
          <a:p>
            <a:pPr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5. </a:t>
            </a:r>
            <a:r>
              <a:rPr lang="ru-RU" b="1" i="0" dirty="0" err="1">
                <a:solidFill>
                  <a:srgbClr val="292929"/>
                </a:solidFill>
                <a:effectLst/>
                <a:latin typeface="-apple-system"/>
              </a:rPr>
              <a:t>Этноизоляционизм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 – убежденность в превосходстве своего народа, признание необходимости «очищения» национальной культуры, негативное отношение к межэтническим брачным союзам, ксенофобия.</a:t>
            </a:r>
          </a:p>
          <a:p>
            <a:pPr algn="just">
              <a:lnSpc>
                <a:spcPct val="100000"/>
              </a:lnSpc>
              <a:spcAft>
                <a:spcPts val="375"/>
              </a:spcAft>
              <a:buNone/>
            </a:pP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6. </a:t>
            </a:r>
            <a:r>
              <a:rPr lang="ru-RU" b="1" i="0" dirty="0" err="1">
                <a:solidFill>
                  <a:srgbClr val="292929"/>
                </a:solidFill>
                <a:effectLst/>
                <a:latin typeface="-apple-system"/>
              </a:rPr>
              <a:t>Этнофанатизм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 – готовность идти на любые действия во имя так или иначе понятых этнических интересов, вплоть до этнических «чисток», отказа другим народам в праве пользования ресурсами и социальными привилегиями, признание приоритета этнических прав народа над правами человека, оправдание любых жертв в борьбе за благополучие своего народа.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22744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2CB5EC-5F2B-5477-341C-C85991E54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0" i="0" dirty="0" err="1">
                <a:solidFill>
                  <a:srgbClr val="292929"/>
                </a:solidFill>
                <a:effectLst/>
                <a:latin typeface="-apple-system"/>
              </a:rPr>
              <a:t>Этноэгоизм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, </a:t>
            </a:r>
            <a:r>
              <a:rPr lang="ru-RU" b="0" i="0" dirty="0" err="1">
                <a:solidFill>
                  <a:srgbClr val="292929"/>
                </a:solidFill>
                <a:effectLst/>
                <a:latin typeface="-apple-system"/>
              </a:rPr>
              <a:t>этноизоляционизм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 и </a:t>
            </a:r>
            <a:r>
              <a:rPr lang="ru-RU" b="0" i="0" dirty="0" err="1">
                <a:solidFill>
                  <a:srgbClr val="292929"/>
                </a:solidFill>
                <a:effectLst/>
                <a:latin typeface="-apple-system"/>
              </a:rPr>
              <a:t>этнофанатизм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 представляют собой ступени гиперболизации этнической идентичности, означающей появление дискриминационных форм межэтнических отношений. </a:t>
            </a:r>
          </a:p>
          <a:p>
            <a:pPr algn="just"/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В межэтническом взаимодействии </a:t>
            </a:r>
            <a:r>
              <a:rPr lang="ru-RU" b="0" i="0" dirty="0" err="1">
                <a:solidFill>
                  <a:srgbClr val="292929"/>
                </a:solidFill>
                <a:effectLst/>
                <a:latin typeface="-apple-system"/>
              </a:rPr>
              <a:t>гиперидентичность</a:t>
            </a:r>
            <a:r>
              <a:rPr lang="ru-RU" b="0" i="0" dirty="0">
                <a:solidFill>
                  <a:srgbClr val="292929"/>
                </a:solidFill>
                <a:effectLst/>
                <a:latin typeface="-apple-system"/>
              </a:rPr>
              <a:t> проявляется в различных формах этнической нетерпимости: от раздражения, возникающего как реакция на присутствие членов других групп, до отстаивания политики ограничения их прав и возможностей, агрессивных и насильственных действий против другой группы и даже геноцида.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4525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«Типы этнической идентичности» по Солдатовой Г.У.</a:t>
            </a:r>
            <a:endParaRPr lang="ru-RU" dirty="0"/>
          </a:p>
        </p:txBody>
      </p:sp>
      <p:pic>
        <p:nvPicPr>
          <p:cNvPr id="4" name="Содержимое 3" descr="QR-code_url_17_Apr_2025_6053_046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EA4912-411A-C76F-125D-D25C7550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DB8B61-359A-8573-3715-155B625A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/>
            </a:pPr>
            <a:r>
              <a:rPr lang="ru-RU" dirty="0"/>
              <a:t>Эльконин Д. Б. К проблеме периодизации психического развития в детском возрасте.// Вопросы психологии, 1971, № 4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</a:rPr>
              <a:t>Солдатова Г. В. Психология межэтнической напряженности. — М.: Смысл, 1998.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ru-RU" b="0" i="0" dirty="0">
              <a:solidFill>
                <a:srgbClr val="202122"/>
              </a:solidFill>
              <a:effectLst/>
            </a:endParaRPr>
          </a:p>
          <a:p>
            <a:pPr marL="514350" indent="-514350">
              <a:buAutoNum type="arabicPeriod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8779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843</Words>
  <Application>Microsoft Office PowerPoint</Application>
  <PresentationFormat>Произвольный</PresentationFormat>
  <Paragraphs>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Возрастные психологические особенности этнической идентификации у детей дошкольного и школьного возраста</vt:lpstr>
      <vt:lpstr>Слайд 2</vt:lpstr>
      <vt:lpstr>Слайд 3</vt:lpstr>
      <vt:lpstr>Периодизация психического развития Д. Б. Эльконина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Типы этнической идентичности (Солдатова Г.У.)</vt:lpstr>
      <vt:lpstr>Типы этнической идентичности (Солдатова Г.У.)</vt:lpstr>
      <vt:lpstr>Слайд 15</vt:lpstr>
      <vt:lpstr>«Типы этнической идентичности» по Солдатовой Г.У.</vt:lpstr>
      <vt:lpstr>Литература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Возрастные психологические особенности этнической идентификации у детей дошкольного и школьного возраста</dc:title>
  <dc:creator>Максим</dc:creator>
  <cp:lastModifiedBy>Бадмацыренова</cp:lastModifiedBy>
  <cp:revision>10</cp:revision>
  <dcterms:created xsi:type="dcterms:W3CDTF">2025-04-14T12:34:55Z</dcterms:created>
  <dcterms:modified xsi:type="dcterms:W3CDTF">2025-04-17T03:04:15Z</dcterms:modified>
</cp:coreProperties>
</file>