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40404"/>
    <a:srgbClr val="FB2121"/>
    <a:srgbClr val="FF898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>
        <p:scale>
          <a:sx n="83" d="100"/>
          <a:sy n="83" d="100"/>
        </p:scale>
        <p:origin x="-228" y="2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4784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629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0979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67011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996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12393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7795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52937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15002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14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46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2EB374-F188-4616-A24E-BFA83E98F4F8}" type="datetimeFigureOut">
              <a:rPr lang="ru-RU" smtClean="0"/>
              <a:t>02.10.2025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50F6D6-2580-4FE6-8F84-DEB59B1EAE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23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multiurok.ru/files/semeino-razvlekatelnoe-puteshestvie-v-biblioteku.html?ysclid=mfzdpltefj166784203" TargetMode="External"/><Relationship Id="rId2" Type="http://schemas.openxmlformats.org/officeDocument/2006/relationships/hyperlink" Target="&#1087;&#1072;&#1087;&#1072;%20&#1084;&#1072;&#1084;&#1072;%20&#1103;.pptx" TargetMode="Externa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224804">
            <a:off x="300577" y="1465836"/>
            <a:ext cx="11754226" cy="31612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942898" y="50881"/>
            <a:ext cx="3866764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80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40404"/>
                </a:solidFill>
                <a:latin typeface="Gabriola" panose="04040605051002020D02" pitchFamily="82" charset="0"/>
              </a:rPr>
              <a:t>КВИЗБУК</a:t>
            </a:r>
            <a:endParaRPr lang="ru-RU" sz="8800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40404"/>
              </a:solidFill>
              <a:effectLst/>
              <a:latin typeface="Gabriola" panose="04040605051002020D02" pitchFamily="8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 rot="21267161">
            <a:off x="5064343" y="5563171"/>
            <a:ext cx="6349285" cy="646331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/>
              <a:t>Составитель: Мурзина Л.А, педагог-библиотекарь  МБОУ «</a:t>
            </a:r>
            <a:r>
              <a:rPr lang="ru-RU" dirty="0"/>
              <a:t>Т</a:t>
            </a:r>
            <a:r>
              <a:rPr lang="ru-RU" dirty="0" smtClean="0"/>
              <a:t>эгдинская СОШ» у. Тэгда, Хоринский район.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9447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768699" y="141034"/>
            <a:ext cx="10295585" cy="2585323"/>
          </a:xfrm>
          <a:prstGeom prst="rect">
            <a:avLst/>
          </a:prstGeom>
          <a:solidFill>
            <a:schemeClr val="accent4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воспитанию любви к чтению у младших школьников, приобщению их к семейному чтению;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развитие читательского интереса и мотивации к чтению, читательского кругозора;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способствовать развитию логики, внимательности, умения работать в команде и нестандартно мыслить;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показать родителям приёмы и методы приобщения ребёнка к чтению;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ознакомить родителей и детей  с фондом детской литературы и ресурсами библиотеки. 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  <a:p>
            <a:pPr marL="285750" indent="-285750">
              <a:buFont typeface="Wingdings" panose="05000000000000000000" pitchFamily="2" charset="2"/>
              <a:buChar char="v"/>
            </a:pPr>
            <a:endParaRPr lang="ru-RU" dirty="0"/>
          </a:p>
        </p:txBody>
      </p:sp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>
            <a:off x="127716" y="241361"/>
            <a:ext cx="1513267" cy="966674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9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Цели</a:t>
            </a:r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endParaRPr lang="ru-RU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1" name="Пятиугольник 17"/>
          <p:cNvSpPr txBox="1">
            <a:spLocks noChangeArrowheads="1"/>
          </p:cNvSpPr>
          <p:nvPr/>
        </p:nvSpPr>
        <p:spPr bwMode="auto">
          <a:xfrm>
            <a:off x="296215" y="2184070"/>
            <a:ext cx="1857777" cy="723876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задачи</a:t>
            </a:r>
            <a:r>
              <a:rPr lang="ru-RU" sz="41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41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endParaRPr lang="ru-RU" sz="41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98691" y="2379595"/>
            <a:ext cx="8514008" cy="92333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изучить читательскую ситуацию в семьях, круг детского чтения;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расширить социальное партнерство, привлечь детей и родителей к чтению;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развивать семейное творчество и сотрудничество семьи и школы;</a:t>
            </a:r>
          </a:p>
        </p:txBody>
      </p:sp>
      <p:sp>
        <p:nvSpPr>
          <p:cNvPr id="13" name="Пятиугольник 17"/>
          <p:cNvSpPr txBox="1">
            <a:spLocks noChangeArrowheads="1"/>
          </p:cNvSpPr>
          <p:nvPr/>
        </p:nvSpPr>
        <p:spPr bwMode="auto">
          <a:xfrm>
            <a:off x="424330" y="3401717"/>
            <a:ext cx="2592946" cy="653021"/>
          </a:xfrm>
          <a:prstGeom prst="homePlate">
            <a:avLst>
              <a:gd name="adj" fmla="val 49986"/>
            </a:avLst>
          </a:prstGeom>
          <a:solidFill>
            <a:schemeClr val="accent1">
              <a:lumMod val="75000"/>
            </a:schemeClr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38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</a:t>
            </a:r>
            <a:r>
              <a:rPr lang="ru-RU" sz="3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орма проведения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endParaRPr lang="ru-RU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188594" y="3565133"/>
            <a:ext cx="1856704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КВИЗБУК</a:t>
            </a:r>
          </a:p>
        </p:txBody>
      </p:sp>
      <p:sp>
        <p:nvSpPr>
          <p:cNvPr id="15" name="Пятиугольник 17"/>
          <p:cNvSpPr txBox="1">
            <a:spLocks noChangeArrowheads="1"/>
          </p:cNvSpPr>
          <p:nvPr/>
        </p:nvSpPr>
        <p:spPr bwMode="auto">
          <a:xfrm>
            <a:off x="2658146" y="5162312"/>
            <a:ext cx="1962417" cy="524233"/>
          </a:xfrm>
          <a:prstGeom prst="homePlate">
            <a:avLst>
              <a:gd name="adj" fmla="val 49986"/>
            </a:avLst>
          </a:prstGeom>
          <a:solidFill>
            <a:schemeClr val="accent5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 </a:t>
            </a:r>
            <a:endParaRPr lang="ru-RU" sz="7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09641" y="5197256"/>
            <a:ext cx="5138136" cy="369332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учащиеся,  родители и учителя  1- 2 класса</a:t>
            </a:r>
          </a:p>
        </p:txBody>
      </p:sp>
      <p:sp>
        <p:nvSpPr>
          <p:cNvPr id="19" name="Пятиугольник 17"/>
          <p:cNvSpPr txBox="1">
            <a:spLocks noChangeArrowheads="1"/>
          </p:cNvSpPr>
          <p:nvPr/>
        </p:nvSpPr>
        <p:spPr bwMode="auto">
          <a:xfrm>
            <a:off x="4347156" y="5851530"/>
            <a:ext cx="2569335" cy="803413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3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место проведения </a:t>
            </a:r>
            <a:endParaRPr lang="ru-RU" sz="7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75865" y="6068570"/>
            <a:ext cx="3051756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школьная библиотека</a:t>
            </a:r>
          </a:p>
        </p:txBody>
      </p:sp>
      <p:sp>
        <p:nvSpPr>
          <p:cNvPr id="21" name="Пятиугольник 17"/>
          <p:cNvSpPr txBox="1">
            <a:spLocks noChangeArrowheads="1"/>
          </p:cNvSpPr>
          <p:nvPr/>
        </p:nvSpPr>
        <p:spPr bwMode="auto">
          <a:xfrm>
            <a:off x="1640983" y="4278890"/>
            <a:ext cx="2034327" cy="723876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800" b="1" dirty="0" smtClean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41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тема</a:t>
            </a:r>
            <a:r>
              <a:rPr lang="ru-RU" sz="41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41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endParaRPr lang="ru-RU" sz="41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792293" y="4418859"/>
            <a:ext cx="1787077" cy="3693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СКАЗКИ </a:t>
            </a:r>
          </a:p>
        </p:txBody>
      </p:sp>
    </p:spTree>
    <p:extLst>
      <p:ext uri="{BB962C8B-B14F-4D97-AF65-F5344CB8AC3E}">
        <p14:creationId xmlns:p14="http://schemas.microsoft.com/office/powerpoint/2010/main" val="42450584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250580" y="141034"/>
            <a:ext cx="9713893" cy="28007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342900" lvl="0" indent="-342900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«Параллельное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анкетирование учащихся 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их родителей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 «Любит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 ваша семья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читать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</a:p>
          <a:p>
            <a:pPr marL="342900" lvl="0" indent="-342900">
              <a:buAutoNum type="arabicPeriod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Подготовка информации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родителей «О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детском чтении языком статистики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.»</a:t>
            </a: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    Разработка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памяток для родителей:</a:t>
            </a:r>
          </a:p>
          <a:p>
            <a:pPr lvl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«Как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1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«Литература для родителей по семейному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чтению».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   Подготовка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семей и класса к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мероприятию.</a:t>
            </a:r>
          </a:p>
          <a:p>
            <a:pPr marL="342900" indent="-342900">
              <a:buAutoNum type="arabicPeriod" startAt="5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Подготовка заданий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разного типа — интеллектуальные (вопросы на знание текста литературного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произведения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разгадывание кроссворда, головоломки, ребуса), ориентировочные (найти подсказку,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место в книге) и другие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AutoNum type="arabicPeriod" startAt="5"/>
            </a:pP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рисунков учащихся начальной школы «Любимый сказочный герой»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>
            <a:off x="127715" y="241361"/>
            <a:ext cx="2010177" cy="966674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реализации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ятиугольник 17"/>
          <p:cNvSpPr txBox="1">
            <a:spLocks noChangeArrowheads="1"/>
          </p:cNvSpPr>
          <p:nvPr/>
        </p:nvSpPr>
        <p:spPr bwMode="auto">
          <a:xfrm>
            <a:off x="629991" y="3009796"/>
            <a:ext cx="2592946" cy="653021"/>
          </a:xfrm>
          <a:prstGeom prst="homePlate">
            <a:avLst>
              <a:gd name="adj" fmla="val 49986"/>
            </a:avLst>
          </a:prstGeom>
          <a:solidFill>
            <a:schemeClr val="accent1">
              <a:lumMod val="75000"/>
            </a:schemeClr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5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3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</a:t>
            </a: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endParaRPr lang="ru-RU" sz="2800" dirty="0">
              <a:solidFill>
                <a:srgbClr val="FFFF00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Пятиугольник 17"/>
          <p:cNvSpPr txBox="1">
            <a:spLocks noChangeArrowheads="1"/>
          </p:cNvSpPr>
          <p:nvPr/>
        </p:nvSpPr>
        <p:spPr bwMode="auto">
          <a:xfrm>
            <a:off x="887029" y="4674877"/>
            <a:ext cx="2569335" cy="596375"/>
          </a:xfrm>
          <a:prstGeom prst="homePlate">
            <a:avLst>
              <a:gd name="adj" fmla="val 49986"/>
            </a:avLst>
          </a:prstGeom>
          <a:solidFill>
            <a:schemeClr val="accent6">
              <a:lumMod val="75000"/>
            </a:schemeClr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оборудование</a:t>
            </a:r>
          </a:p>
          <a:p>
            <a:r>
              <a:rPr lang="ru-RU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7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14161" y="3068151"/>
            <a:ext cx="8002076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Книжные выставки: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 Чудесный мир сказок» и  «Моя любимая книга сказок»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Пословицы: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«Испокон века книга растит человека»,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«Кто много читает, тот много и знает»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рисунки детей.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695697" y="4525675"/>
            <a:ext cx="8002076" cy="92333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интерактивная доска, телефоны пазлы, карточки с заданиями, предметы для конкурса «Бюро находок», грамоты, поощрительные призы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уклеты-памятки для родителей, жетоны.</a:t>
            </a:r>
          </a:p>
        </p:txBody>
      </p:sp>
      <p:sp>
        <p:nvSpPr>
          <p:cNvPr id="18" name="Пятиугольник 17"/>
          <p:cNvSpPr txBox="1">
            <a:spLocks noChangeArrowheads="1"/>
          </p:cNvSpPr>
          <p:nvPr/>
        </p:nvSpPr>
        <p:spPr bwMode="auto">
          <a:xfrm>
            <a:off x="1439745" y="6014999"/>
            <a:ext cx="2569335" cy="596375"/>
          </a:xfrm>
          <a:prstGeom prst="homePlate">
            <a:avLst>
              <a:gd name="adj" fmla="val 49986"/>
            </a:avLst>
          </a:prstGeom>
          <a:solidFill>
            <a:schemeClr val="accent5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  <a:t/>
            </a:r>
            <a:br>
              <a:rPr lang="ru-RU" sz="2800" dirty="0" smtClean="0">
                <a:solidFill>
                  <a:srgbClr val="FFFF00"/>
                </a:solidFill>
                <a:latin typeface="Comic Sans MS" panose="030F0702030302020204" pitchFamily="66" charset="0"/>
              </a:rPr>
            </a:br>
            <a:r>
              <a:rPr lang="ru-RU" sz="28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8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7200" b="1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продолжительность квизбука</a:t>
            </a:r>
            <a:endParaRPr lang="ru-RU" sz="7200" b="1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55581" y="5900291"/>
            <a:ext cx="1775141" cy="738664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45-50 мин</a:t>
            </a:r>
          </a:p>
        </p:txBody>
      </p:sp>
    </p:spTree>
    <p:extLst>
      <p:ext uri="{BB962C8B-B14F-4D97-AF65-F5344CB8AC3E}">
        <p14:creationId xmlns:p14="http://schemas.microsoft.com/office/powerpoint/2010/main" val="321748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635617" y="665200"/>
            <a:ext cx="1047588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едущий озвучивает правила игры, представляет жюри.</a:t>
            </a:r>
          </a:p>
          <a:p>
            <a:pPr lvl="0" algn="just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«Разминка».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«Хорошо ли ты знаешь сказки?»  Командам по очереди задаются  вопросы по                  сказкам. </a:t>
            </a:r>
          </a:p>
        </p:txBody>
      </p:sp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 rot="5400000">
            <a:off x="370056" y="-178367"/>
            <a:ext cx="1116587" cy="1687134"/>
          </a:xfrm>
          <a:prstGeom prst="homePlate">
            <a:avLst>
              <a:gd name="adj" fmla="val 6013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vert270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квизбука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1973" y="1896233"/>
            <a:ext cx="11165984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 Бюро находок».  Ведущий показывает предмет, который потерял сказочный герой. Дети  должны угадать кому принадлежит этот  предмет.  А родители назвать, автора и название сказки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Жетон получает та команда, которая дала три правильных ответа.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474256">
            <a:off x="268293" y="3395286"/>
            <a:ext cx="2661634" cy="173441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69877" y="3157762"/>
            <a:ext cx="1991530" cy="1352954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908497">
            <a:off x="3869485" y="3522783"/>
            <a:ext cx="2916060" cy="77761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96263" y="4116368"/>
            <a:ext cx="2282863" cy="228286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205204">
            <a:off x="1849551" y="4774747"/>
            <a:ext cx="2273642" cy="1509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84085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209799" y="255807"/>
            <a:ext cx="99263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Ведущий:</a:t>
            </a:r>
          </a:p>
          <a:p>
            <a:pPr lvl="0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2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«Старинные  слова»  и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конкурс  3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«Литературное лото» пройдут одновременно.</a:t>
            </a:r>
          </a:p>
          <a:p>
            <a:pPr lvl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дна команда ищет значение  старинных слов в телефоне и делает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скрины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изображений этих понятий. </a:t>
            </a:r>
          </a:p>
        </p:txBody>
      </p:sp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>
            <a:off x="127715" y="241361"/>
            <a:ext cx="2010177" cy="966674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квизбука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3336" y="1481706"/>
            <a:ext cx="11165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 конкурс.  Старинные слова из сказок для  команды 1 класса:</a:t>
            </a:r>
          </a:p>
          <a:p>
            <a:pPr lvl="0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26407" y="2766609"/>
            <a:ext cx="172066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Тувалет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921161" y="2725597"/>
            <a:ext cx="2060757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Ш</a:t>
            </a:r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иринка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956119" y="2682461"/>
            <a:ext cx="12779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Яства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3336" y="3869306"/>
            <a:ext cx="1004552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Старинные слова из сказок для  команды 2 класса: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7883" y="4590439"/>
            <a:ext cx="1297406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Сусек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564691" y="4574780"/>
            <a:ext cx="182832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С</a:t>
            </a:r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клянка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165820">
            <a:off x="2485585" y="2297795"/>
            <a:ext cx="2009585" cy="1506012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29327" y="4551673"/>
            <a:ext cx="2843472" cy="213093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7440746" y="4596245"/>
            <a:ext cx="142218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Лубки</a:t>
            </a:r>
            <a:endParaRPr lang="ru-RU" sz="36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85637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 rot="5400000">
            <a:off x="370056" y="-178367"/>
            <a:ext cx="1116587" cy="1687134"/>
          </a:xfrm>
          <a:prstGeom prst="homePlate">
            <a:avLst>
              <a:gd name="adj" fmla="val 6013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vert270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квизбука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64057" y="568365"/>
            <a:ext cx="11165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конкурс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1465" y="463153"/>
            <a:ext cx="752555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Вторая команда  сканирует QR  код входит в обучающее приложение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Learning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Apps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выполняет интерактивную викторину  «Литературное лото»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1166" y="1777007"/>
            <a:ext cx="6205306" cy="465034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472" y="1940275"/>
            <a:ext cx="3048000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747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2209799" y="255807"/>
            <a:ext cx="992639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 конкурс 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«Волшебный сундучок»  Члены команды по очереди  вытаскивают из сундучка задания. </a:t>
            </a:r>
          </a:p>
          <a:p>
            <a:pPr lvl="0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Отвечают на вопрос «Кому принадлежат эти слова?»  </a:t>
            </a:r>
          </a:p>
        </p:txBody>
      </p:sp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>
            <a:off x="127715" y="241361"/>
            <a:ext cx="2010177" cy="966674"/>
          </a:xfrm>
          <a:prstGeom prst="homePlate">
            <a:avLst>
              <a:gd name="adj" fmla="val 4998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квизбука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269" y="2544537"/>
            <a:ext cx="5493889" cy="43438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9652931"/>
              </p:ext>
            </p:extLst>
          </p:nvPr>
        </p:nvGraphicFramePr>
        <p:xfrm>
          <a:off x="4033234" y="1470826"/>
          <a:ext cx="7837868" cy="3786974"/>
        </p:xfrm>
        <a:graphic>
          <a:graphicData uri="http://schemas.openxmlformats.org/drawingml/2006/table">
            <a:tbl>
              <a:tblPr/>
              <a:tblGrid>
                <a:gridCol w="3918934">
                  <a:extLst>
                    <a:ext uri="{9D8B030D-6E8A-4147-A177-3AD203B41FA5}">
                      <a16:colId xmlns:a16="http://schemas.microsoft.com/office/drawing/2014/main" xmlns="" val="3493994357"/>
                    </a:ext>
                  </a:extLst>
                </a:gridCol>
                <a:gridCol w="3918934">
                  <a:extLst>
                    <a:ext uri="{9D8B030D-6E8A-4147-A177-3AD203B41FA5}">
                      <a16:colId xmlns:a16="http://schemas.microsoft.com/office/drawing/2014/main" xmlns="" val="2450328702"/>
                    </a:ext>
                  </a:extLst>
                </a:gridCol>
              </a:tblGrid>
              <a:tr h="73804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Влезь ко мне в одно ушко, а в другое вылезь – все будет сработано (Корова)</a:t>
                      </a:r>
                    </a:p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664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Тепло ли тебе девица, тепло ли тебе красная (Морозко)</a:t>
                      </a:r>
                    </a:p>
                  </a:txBody>
                  <a:tcPr marL="58938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69084774"/>
                  </a:ext>
                </a:extLst>
              </a:tr>
              <a:tr h="738045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пей братец, козленочком станешь (Аленушка)</a:t>
                      </a:r>
                    </a:p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664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Как выскочу, как выпрыгну, пойдут клочки по закоулочкам (Лиса)</a:t>
                      </a:r>
                    </a:p>
                  </a:txBody>
                  <a:tcPr marL="58938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70833693"/>
                  </a:ext>
                </a:extLst>
              </a:tr>
              <a:tr h="949919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Вижу, вижу, не садись на пенек, не ешь пирожок. Неси бабушке, неси дедушке. (Маша)</a:t>
                      </a:r>
                    </a:p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4664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Битый не битого везет,</a:t>
                      </a:r>
                    </a:p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Битый не битого везет (Лиса)</a:t>
                      </a:r>
                    </a:p>
                  </a:txBody>
                  <a:tcPr marL="58938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9540490"/>
                  </a:ext>
                </a:extLst>
              </a:tr>
              <a:tr h="994946"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Молочная река, кисельные берега, куда гуси – лебеди полетели (Аленушка)</a:t>
                      </a:r>
                    </a:p>
                  </a:txBody>
                  <a:tcPr marL="64664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Слышим, слышим – не матушкин голосок! Наша матушка поет тонким голоском (Козлята)</a:t>
                      </a:r>
                    </a:p>
                  </a:txBody>
                  <a:tcPr marL="58938" marR="64664" marT="58938" marB="58938">
                    <a:lnL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591494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663559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39867" y="497568"/>
            <a:ext cx="11712266" cy="58785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ru-RU" dirty="0" smtClean="0"/>
              <a:t>                                                               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«Из какой сказки прочитанный отрывок».</a:t>
            </a:r>
          </a:p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 smtClean="0"/>
          </a:p>
          <a:p>
            <a:endParaRPr lang="ru-RU" dirty="0"/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Ведущий:  Много сказок знают наши бабушки, но и мы не мало. Я буду читать небольшие отрывки, а ребята угадают эти сказки. А бабушки будут считать количество угаданных сказок и подсказывать.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1 команде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некотором царстве, в некотором государстве жила-была Царевна Лягушка. Вот как-то села она на серого волка и поехала искать перышко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Финиста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Ясна Сокола. Устал волк, хочет передохнуть, а она ему и говорит: "Не садись на пенек, не ешь пирожок!". А волк рассердился и говорит: "Как выскочу, как выпрыгну, полетят клочки по закоулочкам"! Испугалась Лягушка, ударилась оземь и в полночь превратилась в тыкву.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 сказок: "Царевна-Лягушка",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Финист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Ясный Сокол", "Иван царевич и Серый волк", "Маша и медведь",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Заюшина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избушка", "Золушка").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Задание 2 команде</a:t>
            </a: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Жили-были три медведя. И была у них избушка лубяная, а еще была ледяная. Вот бежали мимо Мышка-норушка и Лягушка-квакушка, увидали избушку и говорят: "Избушка, избушка, повернись к лесу задом, а к нам передом!". Стоит избушка, не двигается. Решили они войти, подошли к двери, потянули за ручку. Тянут - потянут, а вытянуть не могут. Видно, лежит там Спящая красавица и ждет, когда Емеля ее поцелует.</a:t>
            </a:r>
          </a:p>
          <a:p>
            <a:endParaRPr lang="ru-RU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(6 сказок: "Три медведя", "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Заюшкина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избушка", "Теремок", "Баба Яга", "Репка", "По щучьему веленью")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6699" y="372517"/>
            <a:ext cx="17107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конкурс.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 rot="5400000">
            <a:off x="370056" y="-178367"/>
            <a:ext cx="1116587" cy="1687134"/>
          </a:xfrm>
          <a:prstGeom prst="homePlate">
            <a:avLst>
              <a:gd name="adj" fmla="val 6013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vert270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квизбука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51953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17"/>
          <p:cNvSpPr txBox="1">
            <a:spLocks noChangeArrowheads="1"/>
          </p:cNvSpPr>
          <p:nvPr/>
        </p:nvSpPr>
        <p:spPr bwMode="auto">
          <a:xfrm rot="5400000">
            <a:off x="370056" y="-178367"/>
            <a:ext cx="1116587" cy="1687134"/>
          </a:xfrm>
          <a:prstGeom prst="homePlate">
            <a:avLst>
              <a:gd name="adj" fmla="val 60136"/>
            </a:avLst>
          </a:prstGeom>
          <a:solidFill>
            <a:schemeClr val="accent6"/>
          </a:solidFill>
          <a:ln w="9525" algn="ctr">
            <a:noFill/>
            <a:round/>
            <a:headEnd/>
            <a:tailEnd/>
          </a:ln>
        </p:spPr>
        <p:txBody>
          <a:bodyPr vert="vert270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400" dirty="0" smtClean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Ход квизбука</a:t>
            </a:r>
            <a:endParaRPr lang="ru-RU" sz="2400" dirty="0">
              <a:solidFill>
                <a:srgbClr val="FFFF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56699" y="401598"/>
            <a:ext cx="1116598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конкурс.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461465" y="463153"/>
            <a:ext cx="67514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 сказочный </a:t>
            </a:r>
            <a:r>
              <a:rPr lang="ru-RU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пазл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ответить на вопрос: как называется эта сказка и кто ее автор? 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027" y="1467875"/>
            <a:ext cx="6934204" cy="4953003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8165481" y="5121345"/>
            <a:ext cx="360608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Подведение итогов квизбука, награждение.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8966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31803" y="665200"/>
            <a:ext cx="8251600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литературы:</a:t>
            </a:r>
          </a:p>
          <a:p>
            <a:endParaRPr lang="ru-RU" sz="2800" dirty="0" smtClean="0"/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Интернет-ресурсы:</a:t>
            </a:r>
          </a:p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pres?slideindex=1&amp;slidetitle="/>
              </a:rPr>
              <a:t>novichokprosto-biblioblog.blogspot.ru</a:t>
            </a:r>
            <a:endParaRPr lang="en-US" sz="2800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https://multiurok.ru/files/semeino-razvlekatelnoe-puteshestvie-v-biblioteku.html?ysclid=mfzdpltefj166784203</a:t>
            </a: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800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 action="ppaction://hlinkpres?slideindex=1&amp;slidetitle="/>
              </a:rPr>
              <a:t>https://nsportal.ru/nachalnaya-shkola/vospitatelnaya-rabota/2019/06/21/viktorina-dlya-1-i-2-klassa-v-mire-skazok-na</a:t>
            </a:r>
            <a:endParaRPr lang="ru-RU" sz="2800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13192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</TotalTime>
  <Words>930</Words>
  <Application>Microsoft Office PowerPoint</Application>
  <PresentationFormat>Произвольный</PresentationFormat>
  <Paragraphs>106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evgeniy</cp:lastModifiedBy>
  <cp:revision>34</cp:revision>
  <dcterms:created xsi:type="dcterms:W3CDTF">2025-09-25T12:10:37Z</dcterms:created>
  <dcterms:modified xsi:type="dcterms:W3CDTF">2025-10-02T04:43:36Z</dcterms:modified>
</cp:coreProperties>
</file>